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7" r:id="rId5"/>
    <p:sldId id="258" r:id="rId6"/>
    <p:sldId id="273" r:id="rId7"/>
    <p:sldId id="274" r:id="rId8"/>
    <p:sldId id="275" r:id="rId9"/>
    <p:sldId id="276" r:id="rId10"/>
    <p:sldId id="277" r:id="rId11"/>
    <p:sldId id="280" r:id="rId12"/>
    <p:sldId id="278" r:id="rId13"/>
    <p:sldId id="281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9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386" y="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Адаптивные возможности культуры постмодерна в контексте социальной адаптации детей с ОВЗ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2495128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ЦО № 49 </a:t>
            </a:r>
          </a:p>
          <a:p>
            <a:pPr algn="r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Милошенко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Я.В.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Тверь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t"/>
            <a:r>
              <a:rPr lang="ru-RU" b="1" dirty="0"/>
              <a:t>Применение агрессии и насилия</a:t>
            </a:r>
          </a:p>
          <a:p>
            <a:pPr fontAlgn="t">
              <a:buNone/>
            </a:pPr>
            <a:r>
              <a:rPr lang="ru-RU" b="1" dirty="0"/>
              <a:t>При «отыгрыше» может подразумевать постановочные сцены, в том числе с применением насилия. Однако воспринимаются они, как правило, как игра.</a:t>
            </a:r>
          </a:p>
          <a:p>
            <a:pPr fontAlgn="t"/>
            <a:r>
              <a:rPr lang="ru-RU" b="1" dirty="0"/>
              <a:t>Иная противозаконная деятельность</a:t>
            </a:r>
          </a:p>
          <a:p>
            <a:pPr fontAlgn="t">
              <a:buNone/>
            </a:pPr>
            <a:r>
              <a:rPr lang="ru-RU" b="1" dirty="0"/>
              <a:t>Полностью отсутствует</a:t>
            </a:r>
          </a:p>
          <a:p>
            <a:pPr fontAlgn="t"/>
            <a:r>
              <a:rPr lang="ru-RU" b="1" dirty="0"/>
              <a:t>Наличие внешней атрибутики</a:t>
            </a:r>
          </a:p>
          <a:p>
            <a:pPr fontAlgn="t">
              <a:buNone/>
            </a:pPr>
            <a:r>
              <a:rPr lang="ru-RU" b="1" dirty="0"/>
              <a:t>Ярко выраженное</a:t>
            </a:r>
          </a:p>
          <a:p>
            <a:pPr fontAlgn="t"/>
            <a:r>
              <a:rPr lang="ru-RU" b="1" dirty="0" err="1"/>
              <a:t>Одиночное-коллективное</a:t>
            </a:r>
            <a:r>
              <a:rPr lang="ru-RU" b="1" dirty="0"/>
              <a:t> взаимодействие</a:t>
            </a:r>
          </a:p>
          <a:p>
            <a:pPr fontAlgn="t">
              <a:buNone/>
            </a:pPr>
            <a:r>
              <a:rPr lang="ru-RU" b="1" dirty="0" err="1"/>
              <a:t>Косплей</a:t>
            </a:r>
            <a:r>
              <a:rPr lang="ru-RU" b="1" dirty="0"/>
              <a:t> – преимущественно фестивальный феномен. Одиночное занятие </a:t>
            </a:r>
            <a:r>
              <a:rPr lang="ru-RU" b="1" dirty="0" err="1"/>
              <a:t>н</a:t>
            </a:r>
            <a:r>
              <a:rPr lang="ru-RU" b="1" dirty="0"/>
              <a:t> предусмотрено</a:t>
            </a:r>
          </a:p>
          <a:p>
            <a:pPr fontAlgn="t"/>
            <a:r>
              <a:rPr lang="ru-RU" b="1" dirty="0"/>
              <a:t>Массовость вовлечённости подростков</a:t>
            </a:r>
          </a:p>
          <a:p>
            <a:pPr fontAlgn="t">
              <a:buNone/>
            </a:pPr>
            <a:r>
              <a:rPr lang="ru-RU" b="1" dirty="0"/>
              <a:t>Наиболее массово в возрастной группе 18-99 лет</a:t>
            </a:r>
          </a:p>
          <a:p>
            <a:pPr fontAlgn="t"/>
            <a:r>
              <a:rPr lang="ru-RU" b="1" dirty="0"/>
              <a:t>Оценка степени деструктивного влияния</a:t>
            </a:r>
          </a:p>
          <a:p>
            <a:pPr fontAlgn="t">
              <a:buNone/>
            </a:pPr>
            <a:r>
              <a:rPr lang="ru-RU" b="1" dirty="0"/>
              <a:t>Низкая степень деструктивного влияния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Геймеры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слоооооумооо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7504156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Геймеры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Геймеры</a:t>
            </a:r>
            <a:r>
              <a:rPr lang="ru-RU" dirty="0"/>
              <a:t> – люди, которые играют в компьютерные игры. Но сейчас это уже не те безобидные школьники, которые стреляют друг в друга из игрушечных пистолетов; у </a:t>
            </a:r>
            <a:r>
              <a:rPr lang="ru-RU" dirty="0" err="1"/>
              <a:t>геймеров</a:t>
            </a:r>
            <a:r>
              <a:rPr lang="ru-RU" dirty="0"/>
              <a:t> есть целая культура, они устраивают чемпионаты с многомиллионным призовым фондом, разговаривают на особом арго и не считают свою увлечение «просто играми».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Геймеры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t"/>
            <a:r>
              <a:rPr lang="ru-RU" b="1" dirty="0"/>
              <a:t>Применение агрессии и насилия</a:t>
            </a:r>
          </a:p>
          <a:p>
            <a:pPr fontAlgn="t">
              <a:buNone/>
            </a:pPr>
            <a:r>
              <a:rPr lang="ru-RU" b="1" dirty="0"/>
              <a:t>Преимущественно в «</a:t>
            </a:r>
            <a:r>
              <a:rPr lang="ru-RU" b="1" dirty="0" err="1"/>
              <a:t>кибер</a:t>
            </a:r>
            <a:r>
              <a:rPr lang="ru-RU" b="1" dirty="0"/>
              <a:t> среде» ни один профессиональный </a:t>
            </a:r>
            <a:r>
              <a:rPr lang="ru-RU" b="1" dirty="0" err="1"/>
              <a:t>киберспортсмен</a:t>
            </a:r>
            <a:r>
              <a:rPr lang="ru-RU" b="1" dirty="0"/>
              <a:t> никогда не был замечен в подобной деятельности</a:t>
            </a:r>
          </a:p>
          <a:p>
            <a:pPr fontAlgn="t"/>
            <a:r>
              <a:rPr lang="ru-RU" b="1" dirty="0"/>
              <a:t>Иная противозаконная деятельность</a:t>
            </a:r>
          </a:p>
          <a:p>
            <a:pPr fontAlgn="t">
              <a:buNone/>
            </a:pPr>
            <a:r>
              <a:rPr lang="ru-RU" b="1" dirty="0"/>
              <a:t>Полностью отсутствует</a:t>
            </a:r>
          </a:p>
          <a:p>
            <a:pPr fontAlgn="t"/>
            <a:r>
              <a:rPr lang="ru-RU" b="1" dirty="0"/>
              <a:t>Наличие внешней атрибутики</a:t>
            </a:r>
          </a:p>
          <a:p>
            <a:pPr fontAlgn="t">
              <a:buNone/>
            </a:pPr>
            <a:r>
              <a:rPr lang="ru-RU" b="1" dirty="0"/>
              <a:t>Как правило, не выражено</a:t>
            </a:r>
          </a:p>
          <a:p>
            <a:pPr fontAlgn="t"/>
            <a:r>
              <a:rPr lang="ru-RU" b="1" dirty="0" err="1"/>
              <a:t>Одиночное-коллективное</a:t>
            </a:r>
            <a:r>
              <a:rPr lang="ru-RU" b="1" dirty="0"/>
              <a:t> взаимодействие</a:t>
            </a:r>
          </a:p>
          <a:p>
            <a:pPr fontAlgn="t">
              <a:buNone/>
            </a:pPr>
            <a:r>
              <a:rPr lang="ru-RU" b="1" dirty="0"/>
              <a:t>В зависимости от предпочитаемого игрового </a:t>
            </a:r>
            <a:r>
              <a:rPr lang="ru-RU" b="1" dirty="0" err="1"/>
              <a:t>контента</a:t>
            </a:r>
            <a:endParaRPr lang="ru-RU" b="1" dirty="0"/>
          </a:p>
          <a:p>
            <a:pPr fontAlgn="t"/>
            <a:r>
              <a:rPr lang="ru-RU" b="1" dirty="0"/>
              <a:t>Массовость вовлечённости подростков</a:t>
            </a:r>
          </a:p>
          <a:p>
            <a:pPr fontAlgn="t">
              <a:buNone/>
            </a:pPr>
            <a:r>
              <a:rPr lang="ru-RU" b="1" dirty="0"/>
              <a:t>Любая возрастная аудитория</a:t>
            </a:r>
          </a:p>
          <a:p>
            <a:pPr fontAlgn="t"/>
            <a:r>
              <a:rPr lang="ru-RU" b="1" dirty="0"/>
              <a:t>Оценка степени деструктивного влияния</a:t>
            </a:r>
          </a:p>
          <a:p>
            <a:pPr fontAlgn="t">
              <a:buNone/>
            </a:pPr>
            <a:r>
              <a:rPr lang="ru-RU" b="1" dirty="0"/>
              <a:t>Средняя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Хикки</a:t>
            </a:r>
            <a:r>
              <a:rPr lang="ru-RU" dirty="0"/>
              <a:t> (</a:t>
            </a:r>
            <a:r>
              <a:rPr lang="ru-RU" dirty="0" err="1"/>
              <a:t>Аниме-культура</a:t>
            </a:r>
            <a:r>
              <a:rPr lang="ru-RU" dirty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Молодёжная субкультура, связана с увлечением современной японской массовой культурой, </a:t>
            </a:r>
            <a:r>
              <a:rPr lang="ru-RU" dirty="0" err="1"/>
              <a:t>аниме</a:t>
            </a:r>
            <a:r>
              <a:rPr lang="ru-RU" dirty="0"/>
              <a:t> мультипликацией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t"/>
            <a:r>
              <a:rPr lang="ru-RU" b="1" dirty="0"/>
              <a:t>Применение агрессии и насилия</a:t>
            </a:r>
          </a:p>
          <a:p>
            <a:pPr fontAlgn="t">
              <a:buNone/>
            </a:pPr>
            <a:r>
              <a:rPr lang="ru-RU" b="1" dirty="0"/>
              <a:t>Полностью отсутствует</a:t>
            </a:r>
          </a:p>
          <a:p>
            <a:pPr fontAlgn="t"/>
            <a:r>
              <a:rPr lang="ru-RU" b="1" dirty="0"/>
              <a:t>Иная противозаконная деятельность</a:t>
            </a:r>
          </a:p>
          <a:p>
            <a:pPr fontAlgn="t">
              <a:buNone/>
            </a:pPr>
            <a:r>
              <a:rPr lang="ru-RU" b="1" dirty="0"/>
              <a:t>Полностью отсутствует</a:t>
            </a:r>
          </a:p>
          <a:p>
            <a:pPr fontAlgn="t"/>
            <a:r>
              <a:rPr lang="ru-RU" b="1" dirty="0"/>
              <a:t>Наличие внешней атрибутики</a:t>
            </a:r>
          </a:p>
          <a:p>
            <a:pPr fontAlgn="t">
              <a:buNone/>
            </a:pPr>
            <a:r>
              <a:rPr lang="ru-RU" b="1" dirty="0"/>
              <a:t>Ярко выраженное</a:t>
            </a:r>
          </a:p>
          <a:p>
            <a:pPr fontAlgn="t"/>
            <a:r>
              <a:rPr lang="ru-RU" b="1" dirty="0" err="1"/>
              <a:t>Одиночное-коллективное</a:t>
            </a:r>
            <a:r>
              <a:rPr lang="ru-RU" b="1" dirty="0"/>
              <a:t> взаимодействие</a:t>
            </a:r>
          </a:p>
          <a:p>
            <a:pPr fontAlgn="t">
              <a:buNone/>
            </a:pPr>
            <a:r>
              <a:rPr lang="ru-RU" b="1" dirty="0" err="1"/>
              <a:t>Хикки-в</a:t>
            </a:r>
            <a:r>
              <a:rPr lang="ru-RU" b="1" dirty="0"/>
              <a:t> основном одиночки, взаимодействие в интернете</a:t>
            </a:r>
          </a:p>
          <a:p>
            <a:pPr fontAlgn="t"/>
            <a:r>
              <a:rPr lang="ru-RU" b="1" dirty="0"/>
              <a:t>Массовость вовлечённости подростков</a:t>
            </a:r>
          </a:p>
          <a:p>
            <a:pPr fontAlgn="t">
              <a:buNone/>
            </a:pPr>
            <a:r>
              <a:rPr lang="ru-RU" b="1" dirty="0"/>
              <a:t>Наиболее массово в возрастной группе 11-14 лет</a:t>
            </a:r>
          </a:p>
          <a:p>
            <a:pPr fontAlgn="t"/>
            <a:r>
              <a:rPr lang="ru-RU" b="1" dirty="0"/>
              <a:t>Оценка степени деструктивного влияния</a:t>
            </a:r>
          </a:p>
          <a:p>
            <a:pPr fontAlgn="t">
              <a:buNone/>
            </a:pPr>
            <a:r>
              <a:rPr lang="ru-RU" b="1" dirty="0"/>
              <a:t>Низкая степень деструктивного влияния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Внешняя атрибутика</a:t>
            </a:r>
          </a:p>
        </p:txBody>
      </p:sp>
      <p:pic>
        <p:nvPicPr>
          <p:cNvPr id="8" name="Содержимое 7" descr="292676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4925128" cy="3681735"/>
          </a:xfrm>
        </p:spPr>
      </p:pic>
      <p:pic>
        <p:nvPicPr>
          <p:cNvPr id="11" name="Рисунок 10" descr="105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074" y="3068960"/>
            <a:ext cx="4724926" cy="37890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K-pop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Увлечение южнокорейской массовой культурой, зачастую связано с пропагандой гомосексуальных отношений среди мужчин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t"/>
            <a:r>
              <a:rPr lang="ru-RU" b="1" dirty="0"/>
              <a:t>Применение агрессии и насилия</a:t>
            </a:r>
          </a:p>
          <a:p>
            <a:pPr fontAlgn="t">
              <a:buNone/>
            </a:pPr>
            <a:r>
              <a:rPr lang="ru-RU" b="1" dirty="0"/>
              <a:t>Полностью отсутствует</a:t>
            </a:r>
          </a:p>
          <a:p>
            <a:pPr fontAlgn="t"/>
            <a:r>
              <a:rPr lang="ru-RU" b="1" dirty="0"/>
              <a:t>Иная противозаконная деятельность</a:t>
            </a:r>
          </a:p>
          <a:p>
            <a:pPr fontAlgn="t">
              <a:buNone/>
            </a:pPr>
            <a:r>
              <a:rPr lang="ru-RU" b="1" dirty="0"/>
              <a:t>Полностью отсутствует</a:t>
            </a:r>
          </a:p>
          <a:p>
            <a:pPr fontAlgn="t"/>
            <a:r>
              <a:rPr lang="ru-RU" b="1" dirty="0"/>
              <a:t>Наличие внешней атрибутики</a:t>
            </a:r>
          </a:p>
          <a:p>
            <a:pPr fontAlgn="t">
              <a:buNone/>
            </a:pPr>
            <a:r>
              <a:rPr lang="ru-RU" b="1" dirty="0"/>
              <a:t>Выражена не ярко</a:t>
            </a:r>
          </a:p>
          <a:p>
            <a:pPr fontAlgn="t"/>
            <a:r>
              <a:rPr lang="ru-RU" b="1" dirty="0" err="1"/>
              <a:t>Одиночное-коллективное</a:t>
            </a:r>
            <a:r>
              <a:rPr lang="ru-RU" b="1" dirty="0"/>
              <a:t> взаимодействие</a:t>
            </a:r>
          </a:p>
          <a:p>
            <a:pPr fontAlgn="t">
              <a:buNone/>
            </a:pPr>
            <a:r>
              <a:rPr lang="ru-RU" b="1" dirty="0"/>
              <a:t>Коллективные встречи, обсуждения</a:t>
            </a:r>
          </a:p>
          <a:p>
            <a:pPr fontAlgn="t"/>
            <a:r>
              <a:rPr lang="ru-RU" b="1" dirty="0"/>
              <a:t>Массовость вовлечённости подростков</a:t>
            </a:r>
          </a:p>
          <a:p>
            <a:pPr fontAlgn="t">
              <a:buNone/>
            </a:pPr>
            <a:r>
              <a:rPr lang="ru-RU" b="1" dirty="0"/>
              <a:t>Наиболее массово в возрастной группе 14-18 лет</a:t>
            </a:r>
          </a:p>
          <a:p>
            <a:pPr fontAlgn="t"/>
            <a:r>
              <a:rPr lang="ru-RU" b="1" dirty="0"/>
              <a:t>Оценка степени деструктивного влияния</a:t>
            </a:r>
          </a:p>
          <a:p>
            <a:pPr fontAlgn="t">
              <a:buNone/>
            </a:pPr>
            <a:r>
              <a:rPr lang="ru-RU" b="1" dirty="0"/>
              <a:t>Средняя степень, заключается в пропаганде гомосексуализма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АУЕ культура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Дословно расшифровывается, как Арестантский Уклад Един. Пропаганда применения лагерной и тюремной системы ценностей в повседневной жизни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Цель: оценить адаптивные возможности </a:t>
            </a:r>
            <a:r>
              <a:rPr lang="ru-RU"/>
              <a:t>культуры постмодерна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t"/>
            <a:r>
              <a:rPr lang="ru-RU" b="1" dirty="0"/>
              <a:t>Применение агрессии и насилия</a:t>
            </a:r>
          </a:p>
          <a:p>
            <a:pPr fontAlgn="t">
              <a:buNone/>
            </a:pPr>
            <a:r>
              <a:rPr lang="ru-RU" b="1" dirty="0"/>
              <a:t>Согласно  своеобразному «кодексу чести» - понятиям</a:t>
            </a:r>
          </a:p>
          <a:p>
            <a:pPr fontAlgn="t"/>
            <a:r>
              <a:rPr lang="ru-RU" b="1" dirty="0"/>
              <a:t>Иная противозаконная деятельность</a:t>
            </a:r>
          </a:p>
          <a:p>
            <a:pPr fontAlgn="t">
              <a:buNone/>
            </a:pPr>
            <a:r>
              <a:rPr lang="ru-RU" b="1" dirty="0"/>
              <a:t>Многие противозаконные действие трактуются как допустимые, в том числе уголовно наказуемые</a:t>
            </a:r>
          </a:p>
          <a:p>
            <a:pPr fontAlgn="t"/>
            <a:r>
              <a:rPr lang="ru-RU" b="1" dirty="0"/>
              <a:t>Наличие внешней атрибутики</a:t>
            </a:r>
          </a:p>
          <a:p>
            <a:pPr fontAlgn="t">
              <a:buNone/>
            </a:pPr>
            <a:r>
              <a:rPr lang="ru-RU" b="1" dirty="0"/>
              <a:t>Выражена не ярко</a:t>
            </a:r>
          </a:p>
          <a:p>
            <a:pPr fontAlgn="t"/>
            <a:r>
              <a:rPr lang="ru-RU" b="1" dirty="0" err="1"/>
              <a:t>Одиночное-коллективное</a:t>
            </a:r>
            <a:r>
              <a:rPr lang="ru-RU" b="1" dirty="0"/>
              <a:t> взаимодействие</a:t>
            </a:r>
          </a:p>
          <a:p>
            <a:pPr fontAlgn="t">
              <a:buNone/>
            </a:pPr>
            <a:r>
              <a:rPr lang="ru-RU" b="1" dirty="0"/>
              <a:t>Создания компаний, зачастую по территориальному принципу</a:t>
            </a:r>
          </a:p>
          <a:p>
            <a:pPr fontAlgn="t"/>
            <a:r>
              <a:rPr lang="ru-RU" b="1" dirty="0"/>
              <a:t>Массовость вовлечённости подростков</a:t>
            </a:r>
          </a:p>
          <a:p>
            <a:pPr fontAlgn="t">
              <a:buNone/>
            </a:pPr>
            <a:r>
              <a:rPr lang="ru-RU" b="1" dirty="0"/>
              <a:t>Наиболее массово в возрастной группе 14-18 лет</a:t>
            </a:r>
          </a:p>
          <a:p>
            <a:pPr fontAlgn="t"/>
            <a:r>
              <a:rPr lang="ru-RU" b="1" dirty="0"/>
              <a:t>Оценка степени деструктивного влияния</a:t>
            </a:r>
          </a:p>
          <a:p>
            <a:pPr fontAlgn="t">
              <a:buNone/>
            </a:pPr>
            <a:r>
              <a:rPr lang="ru-RU" b="1" dirty="0"/>
              <a:t>Высокая степень </a:t>
            </a:r>
            <a:r>
              <a:rPr lang="ru-RU" b="1" dirty="0" err="1"/>
              <a:t>деструктивности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Офники</a:t>
            </a:r>
            <a:r>
              <a:rPr lang="ru-RU" dirty="0"/>
              <a:t> (</a:t>
            </a:r>
            <a:r>
              <a:rPr lang="ru-RU" dirty="0" err="1"/>
              <a:t>Околофутбольщики</a:t>
            </a:r>
            <a:r>
              <a:rPr lang="ru-RU" dirty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Футбольные хулиганы, выдающие тягу к насилию за увлечение футболом.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t"/>
            <a:r>
              <a:rPr lang="ru-RU" b="1" dirty="0"/>
              <a:t>Применение агрессии и насилия</a:t>
            </a:r>
          </a:p>
          <a:p>
            <a:pPr fontAlgn="t">
              <a:buNone/>
            </a:pPr>
            <a:r>
              <a:rPr lang="ru-RU" b="1" dirty="0"/>
              <a:t>Культура основана на насилии</a:t>
            </a:r>
          </a:p>
          <a:p>
            <a:pPr fontAlgn="t"/>
            <a:r>
              <a:rPr lang="ru-RU" b="1" dirty="0"/>
              <a:t>Иная противозаконная деятельность</a:t>
            </a:r>
          </a:p>
          <a:p>
            <a:pPr fontAlgn="t">
              <a:buNone/>
            </a:pPr>
            <a:r>
              <a:rPr lang="ru-RU" b="1" dirty="0"/>
              <a:t>Нанесение телесных повреждений друг другу</a:t>
            </a:r>
          </a:p>
          <a:p>
            <a:pPr fontAlgn="t"/>
            <a:r>
              <a:rPr lang="ru-RU" b="1" dirty="0"/>
              <a:t>Наличие внешней атрибутики</a:t>
            </a:r>
          </a:p>
          <a:p>
            <a:pPr fontAlgn="t">
              <a:buNone/>
            </a:pPr>
            <a:r>
              <a:rPr lang="ru-RU" b="1" dirty="0"/>
              <a:t>Ярко выражена, </a:t>
            </a:r>
            <a:r>
              <a:rPr lang="ru-RU" b="1" dirty="0" err="1"/>
              <a:t>брендовый</a:t>
            </a:r>
            <a:r>
              <a:rPr lang="ru-RU" b="1" dirty="0"/>
              <a:t> характер</a:t>
            </a:r>
          </a:p>
          <a:p>
            <a:pPr fontAlgn="t"/>
            <a:r>
              <a:rPr lang="ru-RU" b="1" dirty="0" err="1"/>
              <a:t>Одиночное-коллективное</a:t>
            </a:r>
            <a:r>
              <a:rPr lang="ru-RU" b="1" dirty="0"/>
              <a:t> взаимодействие</a:t>
            </a:r>
          </a:p>
          <a:p>
            <a:pPr fontAlgn="t">
              <a:buNone/>
            </a:pPr>
            <a:r>
              <a:rPr lang="ru-RU" b="1" dirty="0"/>
              <a:t>Коллективные встречи, деятельность в рамках «Клубов»</a:t>
            </a:r>
          </a:p>
          <a:p>
            <a:pPr fontAlgn="t"/>
            <a:r>
              <a:rPr lang="ru-RU" b="1" dirty="0"/>
              <a:t>Массовость вовлечённости подростков</a:t>
            </a:r>
          </a:p>
          <a:p>
            <a:pPr fontAlgn="t">
              <a:buNone/>
            </a:pPr>
            <a:r>
              <a:rPr lang="ru-RU" b="1" dirty="0"/>
              <a:t>Наиболее массово в возрастной группе 12-18 лет</a:t>
            </a:r>
          </a:p>
          <a:p>
            <a:pPr fontAlgn="t"/>
            <a:r>
              <a:rPr lang="ru-RU" b="1" dirty="0"/>
              <a:t>Оценка степени деструктивного влияния</a:t>
            </a:r>
          </a:p>
          <a:p>
            <a:pPr fontAlgn="t">
              <a:buNone/>
            </a:pPr>
            <a:r>
              <a:rPr lang="ru-RU" b="1" dirty="0"/>
              <a:t>Крайне высокая степень насилия, пропаганда жестокости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бренды: </a:t>
            </a:r>
            <a:r>
              <a:rPr lang="en-US" dirty="0"/>
              <a:t>Stone Island </a:t>
            </a:r>
            <a:r>
              <a:rPr lang="ru-RU" dirty="0"/>
              <a:t>и </a:t>
            </a:r>
            <a:r>
              <a:rPr lang="en-US" dirty="0"/>
              <a:t>CP company</a:t>
            </a:r>
            <a:endParaRPr lang="ru-RU" dirty="0"/>
          </a:p>
        </p:txBody>
      </p:sp>
      <p:pic>
        <p:nvPicPr>
          <p:cNvPr id="4" name="Содержимое 3" descr="Original-Retro-Stone-Island-Badge.Non-Drop-Stit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747918" cy="3917032"/>
          </a:xfrm>
        </p:spPr>
      </p:pic>
      <p:pic>
        <p:nvPicPr>
          <p:cNvPr id="5" name="Рисунок 4" descr="muzhskaya-shapka-c-p-company-wool-goggle-dark-olive-0_676x6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8446" y="2702446"/>
            <a:ext cx="4155554" cy="415555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31838"/>
            <a:ext cx="8363272" cy="5649490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субкультуры тесно завязаны на ношении и использовании внешней атрибутики</a:t>
            </a:r>
          </a:p>
          <a:p>
            <a:pPr marL="514350" indent="-514350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 коллективный тип взаимодействия</a:t>
            </a:r>
          </a:p>
          <a:p>
            <a:pPr marL="514350" indent="-514350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постоянная сменяемость культур, основанных на насилии (при этом их количество, как правило, не возрастает)</a:t>
            </a:r>
          </a:p>
          <a:p>
            <a:pPr marL="514350" indent="-514350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Субкультуры, как культуры протеста, редко приносят пользу их носителям</a:t>
            </a:r>
          </a:p>
          <a:p>
            <a:pPr marL="514350" indent="-514350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той или иной субкультуры, как правило, обусловлено тягой к самовыражению при полном отсутствии собственного представления об индивидуальности</a:t>
            </a:r>
          </a:p>
          <a:p>
            <a:pPr marL="514350" indent="-514350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влиятельным образцом для подражания</a:t>
            </a:r>
          </a:p>
          <a:p>
            <a:pPr marL="514350" indent="-514350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всегда носят однозначный положительный или отрицательный характер</a:t>
            </a:r>
          </a:p>
          <a:p>
            <a:pPr marL="514350" indent="-514350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способствовать развитию полезных в жизни навыков</a:t>
            </a:r>
          </a:p>
          <a:p>
            <a:pPr marL="514350" indent="-514350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неизбежности подражания, могут стать эффективным средством адаптации подростков с ОВЗ</a:t>
            </a:r>
          </a:p>
          <a:p>
            <a:pPr marL="514350" indent="-514350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 контроля со стороны родственников подростка, так как при «перегибах» могут нести опасность</a:t>
            </a:r>
          </a:p>
          <a:p>
            <a:pPr marL="514350" indent="-514350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 субкультур могут стать эффективным способом наладить контакт между ребёнком и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75877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Способы самоутверждения личности подростков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Неуверенная</a:t>
                      </a:r>
                      <a:r>
                        <a:rPr lang="ru-RU" baseline="0" dirty="0"/>
                        <a:t> личность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Наиболее склонны к подражанию, скрывая собственные проявления</a:t>
                      </a:r>
                      <a:r>
                        <a:rPr lang="ru-RU" baseline="0" dirty="0"/>
                        <a:t> личности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Ассертивное</a:t>
                      </a:r>
                      <a:r>
                        <a:rPr lang="ru-RU" baseline="0" dirty="0"/>
                        <a:t> поведение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Открытое самоутверждение, не сопряжённое</a:t>
                      </a:r>
                      <a:r>
                        <a:rPr lang="ru-RU" baseline="0" dirty="0"/>
                        <a:t> с конфликтностью или подавлением собственного «Я»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Агрессивный стиль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Навязывание собственного «Я», конфликтность и агрессия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Рассматриваемые субкультуры: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Волонтёры</a:t>
            </a:r>
          </a:p>
          <a:p>
            <a:r>
              <a:rPr lang="ru-RU" dirty="0" err="1"/>
              <a:t>Косплееры</a:t>
            </a:r>
            <a:endParaRPr lang="ru-RU" dirty="0"/>
          </a:p>
          <a:p>
            <a:r>
              <a:rPr lang="ru-RU" dirty="0" err="1"/>
              <a:t>Геймеры</a:t>
            </a:r>
            <a:endParaRPr lang="ru-RU" dirty="0"/>
          </a:p>
          <a:p>
            <a:r>
              <a:rPr lang="ru-RU" dirty="0" err="1"/>
              <a:t>Хикки</a:t>
            </a:r>
            <a:r>
              <a:rPr lang="ru-RU" dirty="0"/>
              <a:t> (в контексте </a:t>
            </a:r>
            <a:r>
              <a:rPr lang="ru-RU" dirty="0" err="1"/>
              <a:t>Аниме-культуры</a:t>
            </a:r>
            <a:r>
              <a:rPr lang="ru-RU" dirty="0"/>
              <a:t>)</a:t>
            </a:r>
          </a:p>
          <a:p>
            <a:r>
              <a:rPr lang="en-US" dirty="0"/>
              <a:t>K-pop</a:t>
            </a:r>
          </a:p>
          <a:p>
            <a:r>
              <a:rPr lang="ru-RU" dirty="0"/>
              <a:t>АУЕ культура</a:t>
            </a:r>
          </a:p>
          <a:p>
            <a:r>
              <a:rPr lang="ru-RU" dirty="0"/>
              <a:t>Движение </a:t>
            </a:r>
            <a:r>
              <a:rPr lang="ru-RU" dirty="0" err="1"/>
              <a:t>ОФников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Перечень изучаемых атрибутов культуры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ru-RU" b="1" dirty="0"/>
              <a:t>Применение агрессии и насилия</a:t>
            </a:r>
          </a:p>
          <a:p>
            <a:pPr fontAlgn="t"/>
            <a:r>
              <a:rPr lang="ru-RU" b="1" dirty="0"/>
              <a:t>Иная противозаконная деятельность</a:t>
            </a:r>
          </a:p>
          <a:p>
            <a:pPr fontAlgn="t"/>
            <a:r>
              <a:rPr lang="ru-RU" b="1" dirty="0"/>
              <a:t>Наличие внешней атрибутики</a:t>
            </a:r>
          </a:p>
          <a:p>
            <a:pPr fontAlgn="t"/>
            <a:r>
              <a:rPr lang="ru-RU" b="1" dirty="0"/>
              <a:t>Одиночное-коллективное взаимодействие</a:t>
            </a:r>
          </a:p>
          <a:p>
            <a:pPr fontAlgn="t"/>
            <a:r>
              <a:rPr lang="ru-RU" b="1" dirty="0"/>
              <a:t>Массовость </a:t>
            </a:r>
            <a:r>
              <a:rPr lang="ru-RU" b="1" dirty="0" err="1"/>
              <a:t>вовлечённости</a:t>
            </a:r>
            <a:r>
              <a:rPr lang="ru-RU" b="1" dirty="0"/>
              <a:t> подростков</a:t>
            </a:r>
          </a:p>
          <a:p>
            <a:pPr fontAlgn="t"/>
            <a:r>
              <a:rPr lang="ru-RU" b="1" dirty="0"/>
              <a:t>Оценка степени деструктивного влияния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Волонтёры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слоооооумооо\5c8d2611a8913b4796b5f0da3cc872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420888"/>
            <a:ext cx="6704427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t"/>
            <a:r>
              <a:rPr lang="ru-RU" b="1" dirty="0"/>
              <a:t>Применение агрессии и насилия</a:t>
            </a:r>
          </a:p>
          <a:p>
            <a:pPr fontAlgn="t">
              <a:buNone/>
            </a:pPr>
            <a:r>
              <a:rPr lang="ru-RU" b="1" dirty="0"/>
              <a:t>Полностью отсутствует, порицается</a:t>
            </a:r>
          </a:p>
          <a:p>
            <a:pPr fontAlgn="t"/>
            <a:r>
              <a:rPr lang="ru-RU" b="1" dirty="0"/>
              <a:t>Иная противозаконная деятельность</a:t>
            </a:r>
          </a:p>
          <a:p>
            <a:pPr fontAlgn="t">
              <a:buNone/>
            </a:pPr>
            <a:r>
              <a:rPr lang="ru-RU" b="1" dirty="0"/>
              <a:t>Полностью отсутствует, порицается</a:t>
            </a:r>
          </a:p>
          <a:p>
            <a:pPr fontAlgn="t"/>
            <a:r>
              <a:rPr lang="ru-RU" b="1" dirty="0"/>
              <a:t>Наличие внешней атрибутики</a:t>
            </a:r>
          </a:p>
          <a:p>
            <a:pPr fontAlgn="t">
              <a:buNone/>
            </a:pPr>
            <a:r>
              <a:rPr lang="ru-RU" b="1" dirty="0"/>
              <a:t>Бесплатный «</a:t>
            </a:r>
            <a:r>
              <a:rPr lang="ru-RU" b="1" dirty="0" err="1"/>
              <a:t>мерч</a:t>
            </a:r>
            <a:r>
              <a:rPr lang="ru-RU" b="1" dirty="0"/>
              <a:t>», носящий символику: событийную, корпоративную.</a:t>
            </a:r>
          </a:p>
          <a:p>
            <a:pPr fontAlgn="t"/>
            <a:r>
              <a:rPr lang="ru-RU" b="1" dirty="0" err="1"/>
              <a:t>Одиночное-коллективное</a:t>
            </a:r>
            <a:r>
              <a:rPr lang="ru-RU" b="1" dirty="0"/>
              <a:t> взаимодействие</a:t>
            </a:r>
          </a:p>
          <a:p>
            <a:pPr fontAlgn="t">
              <a:buNone/>
            </a:pPr>
            <a:r>
              <a:rPr lang="ru-RU" b="1" dirty="0"/>
              <a:t>Волонтёры самая сплочённая субкультура, невозможная в условиях одиночной деятельности</a:t>
            </a:r>
          </a:p>
          <a:p>
            <a:pPr fontAlgn="t"/>
            <a:r>
              <a:rPr lang="ru-RU" b="1" dirty="0"/>
              <a:t>Массовость вовлечённости подростков</a:t>
            </a:r>
          </a:p>
          <a:p>
            <a:pPr fontAlgn="t">
              <a:buNone/>
            </a:pPr>
            <a:r>
              <a:rPr lang="ru-RU" b="1" dirty="0"/>
              <a:t>Наиболее массово в возрастной группе 16-99 лет</a:t>
            </a:r>
          </a:p>
          <a:p>
            <a:pPr fontAlgn="t"/>
            <a:r>
              <a:rPr lang="ru-RU" b="1" dirty="0"/>
              <a:t>Оценка степени деструктивного влияния</a:t>
            </a:r>
          </a:p>
          <a:p>
            <a:pPr fontAlgn="t">
              <a:buNone/>
            </a:pPr>
            <a:r>
              <a:rPr lang="ru-RU" b="1" dirty="0"/>
              <a:t>Деструктивное влияние полностью отсутствует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Косплееры</a:t>
            </a:r>
            <a:endParaRPr lang="ru-RU" dirty="0"/>
          </a:p>
        </p:txBody>
      </p:sp>
      <p:pic>
        <p:nvPicPr>
          <p:cNvPr id="2050" name="Picture 2" descr="F:\слоооооумооо\160b7735e960755a2f1507de949c31d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Косплееры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Подражание образам из массовой культуры. В зависимости от типа </a:t>
            </a:r>
            <a:r>
              <a:rPr lang="ru-RU" dirty="0" err="1"/>
              <a:t>косплея</a:t>
            </a:r>
            <a:r>
              <a:rPr lang="ru-RU" dirty="0"/>
              <a:t> может носить как чисто внешний характер, так и полный «отыгрыш» персонажа.</a:t>
            </a:r>
          </a:p>
          <a:p>
            <a:r>
              <a:rPr lang="ru-RU" dirty="0"/>
              <a:t>Образ создаётся либо самим </a:t>
            </a:r>
            <a:r>
              <a:rPr lang="ru-RU" dirty="0" err="1"/>
              <a:t>косплеером</a:t>
            </a:r>
            <a:r>
              <a:rPr lang="ru-RU" dirty="0"/>
              <a:t>, либо коллективно вручную, в том числе и костюм.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803</Words>
  <Application>Microsoft Office PowerPoint</Application>
  <PresentationFormat>Экран (4:3)</PresentationFormat>
  <Paragraphs>146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Адаптивные возможности культуры постмодерна в контексте социальной адаптации детей с ОВЗ </vt:lpstr>
      <vt:lpstr>Презентация PowerPoint</vt:lpstr>
      <vt:lpstr>Способы самоутверждения личности подростков</vt:lpstr>
      <vt:lpstr>Рассматриваемые субкультуры:</vt:lpstr>
      <vt:lpstr>Перечень изучаемых атрибутов культуры</vt:lpstr>
      <vt:lpstr>Волонтёры</vt:lpstr>
      <vt:lpstr>Презентация PowerPoint</vt:lpstr>
      <vt:lpstr>Косплееры</vt:lpstr>
      <vt:lpstr>Косплееры</vt:lpstr>
      <vt:lpstr>Презентация PowerPoint</vt:lpstr>
      <vt:lpstr>Геймеры</vt:lpstr>
      <vt:lpstr>Геймеры</vt:lpstr>
      <vt:lpstr>Геймеры</vt:lpstr>
      <vt:lpstr>Хикки (Аниме-культура)</vt:lpstr>
      <vt:lpstr>Презентация PowerPoint</vt:lpstr>
      <vt:lpstr>Внешняя атрибутика</vt:lpstr>
      <vt:lpstr>K-pop</vt:lpstr>
      <vt:lpstr>Презентация PowerPoint</vt:lpstr>
      <vt:lpstr>АУЕ культура</vt:lpstr>
      <vt:lpstr>Презентация PowerPoint</vt:lpstr>
      <vt:lpstr>Офники (Околофутбольщики)</vt:lpstr>
      <vt:lpstr>Презентация PowerPoint</vt:lpstr>
      <vt:lpstr>Основные бренды: Stone Island и CP company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Современное субкультурное движение в России</dc:title>
  <dc:creator>Ярослав Милошенко</dc:creator>
  <cp:lastModifiedBy>Пользователь Windows</cp:lastModifiedBy>
  <cp:revision>11</cp:revision>
  <dcterms:created xsi:type="dcterms:W3CDTF">2019-03-20T11:16:04Z</dcterms:created>
  <dcterms:modified xsi:type="dcterms:W3CDTF">2021-01-22T20:11:46Z</dcterms:modified>
</cp:coreProperties>
</file>