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74" r:id="rId4"/>
    <p:sldId id="277" r:id="rId5"/>
    <p:sldId id="278" r:id="rId6"/>
    <p:sldId id="279" r:id="rId7"/>
    <p:sldId id="280" r:id="rId8"/>
    <p:sldId id="281" r:id="rId9"/>
    <p:sldId id="285" r:id="rId10"/>
    <p:sldId id="282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83" r:id="rId28"/>
    <p:sldId id="284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216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274C82-F81A-4029-8935-EA0F1F06CA82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4D90E2-1BD7-43F4-9D5D-9149E82860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538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4D90E2-1BD7-43F4-9D5D-9149E828605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93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4D90E2-1BD7-43F4-9D5D-9149E828605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250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7BC13-9A28-4C8F-A67A-40AC528ACFAC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8FBC-A828-4C1D-8FE0-871CCAABA5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158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7BC13-9A28-4C8F-A67A-40AC528ACFAC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8FBC-A828-4C1D-8FE0-871CCAABA5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887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7BC13-9A28-4C8F-A67A-40AC528ACFAC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8FBC-A828-4C1D-8FE0-871CCAABA5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982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7BC13-9A28-4C8F-A67A-40AC528ACFAC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8FBC-A828-4C1D-8FE0-871CCAABA5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204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7BC13-9A28-4C8F-A67A-40AC528ACFAC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8FBC-A828-4C1D-8FE0-871CCAABA5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494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7BC13-9A28-4C8F-A67A-40AC528ACFAC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8FBC-A828-4C1D-8FE0-871CCAABA5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349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7BC13-9A28-4C8F-A67A-40AC528ACFAC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8FBC-A828-4C1D-8FE0-871CCAABA5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398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7BC13-9A28-4C8F-A67A-40AC528ACFAC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8FBC-A828-4C1D-8FE0-871CCAABA5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837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7BC13-9A28-4C8F-A67A-40AC528ACFAC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8FBC-A828-4C1D-8FE0-871CCAABA5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935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7BC13-9A28-4C8F-A67A-40AC528ACFAC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8FBC-A828-4C1D-8FE0-871CCAABA5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387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7BC13-9A28-4C8F-A67A-40AC528ACFAC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28FBC-A828-4C1D-8FE0-871CCAABA5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690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7BC13-9A28-4C8F-A67A-40AC528ACFAC}" type="datetimeFigureOut">
              <a:rPr lang="ru-RU" smtClean="0"/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28FBC-A828-4C1D-8FE0-871CCAABA5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02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12.xml"/><Relationship Id="rId7" Type="http://schemas.openxmlformats.org/officeDocument/2006/relationships/slide" Target="slide16.xml"/><Relationship Id="rId12" Type="http://schemas.openxmlformats.org/officeDocument/2006/relationships/image" Target="../media/image9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slide" Target="slide2.xml"/><Relationship Id="rId5" Type="http://schemas.openxmlformats.org/officeDocument/2006/relationships/slide" Target="slide18.xml"/><Relationship Id="rId10" Type="http://schemas.openxmlformats.org/officeDocument/2006/relationships/slide" Target="slide14.xml"/><Relationship Id="rId4" Type="http://schemas.openxmlformats.org/officeDocument/2006/relationships/image" Target="../media/image20.jpg"/><Relationship Id="rId9" Type="http://schemas.openxmlformats.org/officeDocument/2006/relationships/slide" Target="slide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slide" Target="slide11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slide" Target="slide11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slide" Target="slide11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slide" Target="slide11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slide" Target="slide11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20.xml"/><Relationship Id="rId7" Type="http://schemas.openxmlformats.org/officeDocument/2006/relationships/slide" Target="slide24.xml"/><Relationship Id="rId12" Type="http://schemas.openxmlformats.org/officeDocument/2006/relationships/image" Target="../media/image9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11" Type="http://schemas.openxmlformats.org/officeDocument/2006/relationships/slide" Target="slide2.xml"/><Relationship Id="rId5" Type="http://schemas.openxmlformats.org/officeDocument/2006/relationships/slide" Target="slide26.xml"/><Relationship Id="rId10" Type="http://schemas.openxmlformats.org/officeDocument/2006/relationships/slide" Target="slide22.xml"/><Relationship Id="rId4" Type="http://schemas.openxmlformats.org/officeDocument/2006/relationships/image" Target="../media/image32.jpg"/><Relationship Id="rId9" Type="http://schemas.openxmlformats.org/officeDocument/2006/relationships/slide" Target="slide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" Target="slide3.xml"/><Relationship Id="rId7" Type="http://schemas.openxmlformats.org/officeDocument/2006/relationships/slide" Target="slide19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slide" Target="slide11.xml"/><Relationship Id="rId10" Type="http://schemas.openxmlformats.org/officeDocument/2006/relationships/image" Target="../media/image6.jpg"/><Relationship Id="rId4" Type="http://schemas.openxmlformats.org/officeDocument/2006/relationships/image" Target="../media/image3.jpg"/><Relationship Id="rId9" Type="http://schemas.openxmlformats.org/officeDocument/2006/relationships/slide" Target="slide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slide" Target="slide19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slide" Target="slide19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slide" Target="slide19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slide" Target="slide19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slide" Target="slide19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slide" Target="slide19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slide" Target="slide19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" Target="slide4.xml"/><Relationship Id="rId7" Type="http://schemas.openxmlformats.org/officeDocument/2006/relationships/slide" Target="slide9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image" Target="../media/image9.jpg"/><Relationship Id="rId5" Type="http://schemas.openxmlformats.org/officeDocument/2006/relationships/slide" Target="slide10.xml"/><Relationship Id="rId10" Type="http://schemas.openxmlformats.org/officeDocument/2006/relationships/slide" Target="slide6.xml"/><Relationship Id="rId4" Type="http://schemas.openxmlformats.org/officeDocument/2006/relationships/image" Target="../media/image8.jpg"/><Relationship Id="rId9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wallpapersfind.com/wp-content/uploads/2017/11/creative-book-of-nature-wallpaper.jpg?w=640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916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19639259">
            <a:off x="5030695" y="3170055"/>
            <a:ext cx="1985947" cy="947654"/>
          </a:xfrm>
        </p:spPr>
        <p:txBody>
          <a:bodyPr>
            <a:prstTxWarp prst="textFadeUp">
              <a:avLst/>
            </a:prstTxWarp>
            <a:noAutofit/>
          </a:bodyPr>
          <a:lstStyle/>
          <a:p>
            <a:r>
              <a:rPr lang="ru-RU" sz="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А з </a:t>
            </a:r>
            <a:r>
              <a:rPr lang="ru-RU" sz="2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бу</a:t>
            </a:r>
            <a:r>
              <a:rPr lang="ru-RU" sz="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 </a:t>
            </a:r>
            <a:r>
              <a:rPr lang="ru-RU" sz="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к а </a:t>
            </a:r>
          </a:p>
          <a:p>
            <a:r>
              <a:rPr lang="ru-RU" sz="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</a:rPr>
              <a:t>природы</a:t>
            </a:r>
            <a:endParaRPr lang="ru-RU" sz="2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07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21025"/>
            <a:ext cx="410445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Существуют компьютерные вирусы, которые распространяются в сети. Они проникают в память компьютера из сети, вычисляют сетевые адреса других компьютеров и рассылают по этим адресам свои копии. Как называются эти вирусы?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9512" y="4431721"/>
            <a:ext cx="2592288" cy="1152128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Правильный ответ</a:t>
            </a:r>
            <a:endParaRPr lang="ru-RU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11960" y="3437181"/>
            <a:ext cx="4883325" cy="393954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Репликаторы</a:t>
            </a:r>
          </a:p>
          <a:p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(черви)</a:t>
            </a:r>
          </a:p>
          <a:p>
            <a:r>
              <a:rPr lang="ru-RU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Репликаторы (черви) уменьшают пропускную способность</a:t>
            </a:r>
          </a:p>
          <a:p>
            <a:r>
              <a:rPr lang="ru-RU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сети, замедляют работу серверов. Могут размножаться </a:t>
            </a:r>
          </a:p>
          <a:p>
            <a:r>
              <a:rPr lang="ru-RU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без внедрения в другие программы и иметь «начинку»</a:t>
            </a:r>
          </a:p>
          <a:p>
            <a:r>
              <a:rPr lang="ru-RU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из компьютерных вирусов. («Червь Морриса» в конце 80-х </a:t>
            </a:r>
          </a:p>
          <a:p>
            <a:r>
              <a:rPr lang="ru-RU" sz="1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парализовал несколько глобальных сетей в США).</a:t>
            </a:r>
          </a:p>
          <a:p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9458" name="Picture 2" descr="https://media.indiedb.com/images/games/1/14/13378/Replicator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293" y="404664"/>
            <a:ext cx="5294556" cy="297818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право 7">
            <a:hlinkClick r:id="rId5" action="ppaction://hlinksldjump"/>
          </p:cNvPr>
          <p:cNvSpPr/>
          <p:nvPr/>
        </p:nvSpPr>
        <p:spPr>
          <a:xfrm>
            <a:off x="6948264" y="6344888"/>
            <a:ext cx="205852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 выбору задания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623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46000" r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Физика</a:t>
            </a:r>
            <a:endParaRPr lang="ru-RU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Скругленный прямоугольник 3">
            <a:hlinkClick r:id="rId3" action="ppaction://hlinksldjump"/>
          </p:cNvPr>
          <p:cNvSpPr/>
          <p:nvPr/>
        </p:nvSpPr>
        <p:spPr>
          <a:xfrm>
            <a:off x="755576" y="2113363"/>
            <a:ext cx="1728192" cy="91440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0">
            <a:hlinkClick r:id="rId5" action="ppaction://hlinksldjump"/>
          </p:cNvPr>
          <p:cNvSpPr/>
          <p:nvPr/>
        </p:nvSpPr>
        <p:spPr>
          <a:xfrm>
            <a:off x="755576" y="4399363"/>
            <a:ext cx="1728192" cy="91440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Скругленный прямоугольник 11">
            <a:hlinkClick r:id="rId6" action="ppaction://hlinksldjump"/>
          </p:cNvPr>
          <p:cNvSpPr/>
          <p:nvPr/>
        </p:nvSpPr>
        <p:spPr>
          <a:xfrm>
            <a:off x="755576" y="3262707"/>
            <a:ext cx="1728192" cy="91440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Скругленный прямоугольник 12">
            <a:hlinkClick r:id="rId7" action="ppaction://hlinksldjump"/>
          </p:cNvPr>
          <p:cNvSpPr/>
          <p:nvPr/>
        </p:nvSpPr>
        <p:spPr>
          <a:xfrm>
            <a:off x="3563888" y="3262707"/>
            <a:ext cx="1728192" cy="91440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Скругленный прямоугольник 13">
            <a:hlinkClick r:id="rId8" action="ppaction://hlinksldjump"/>
          </p:cNvPr>
          <p:cNvSpPr/>
          <p:nvPr/>
        </p:nvSpPr>
        <p:spPr>
          <a:xfrm>
            <a:off x="3563888" y="2132112"/>
            <a:ext cx="1728192" cy="91440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Скругленный прямоугольник 14">
            <a:hlinkClick r:id="rId9" action="ppaction://hlinksldjump"/>
          </p:cNvPr>
          <p:cNvSpPr/>
          <p:nvPr/>
        </p:nvSpPr>
        <p:spPr>
          <a:xfrm>
            <a:off x="6300192" y="3262707"/>
            <a:ext cx="1728192" cy="91440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Скругленный прямоугольник 15">
            <a:hlinkClick r:id="rId10" action="ppaction://hlinksldjump"/>
          </p:cNvPr>
          <p:cNvSpPr/>
          <p:nvPr/>
        </p:nvSpPr>
        <p:spPr>
          <a:xfrm>
            <a:off x="6300192" y="2075405"/>
            <a:ext cx="1728192" cy="91440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Скругленный прямоугольник 16">
            <a:hlinkClick r:id="rId11" action="ppaction://hlinksldjump"/>
          </p:cNvPr>
          <p:cNvSpPr/>
          <p:nvPr/>
        </p:nvSpPr>
        <p:spPr>
          <a:xfrm>
            <a:off x="3707904" y="4800884"/>
            <a:ext cx="4464496" cy="1405901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Основное меню</a:t>
            </a:r>
            <a:endParaRPr lang="ru-RU" sz="4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007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95" y="1052736"/>
            <a:ext cx="4104457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Ученый, изобретения которого используются в порту для транспортировки тяжелых грузов. 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Picture 2" descr="C:\Users\User\Desktop\27913_prich_1_2_ugo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" r="-1" b="8843"/>
          <a:stretch/>
        </p:blipFill>
        <p:spPr bwMode="auto">
          <a:xfrm>
            <a:off x="4046952" y="803385"/>
            <a:ext cx="5006925" cy="284163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67544" y="3068960"/>
            <a:ext cx="2592288" cy="1152128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Правильный ответ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8444" y="5007785"/>
            <a:ext cx="5871928" cy="156966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АРХИМЕД</a:t>
            </a:r>
            <a:endParaRPr lang="ru-RU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Стрелка вправо 7">
            <a:hlinkClick r:id="rId6" action="ppaction://hlinksldjump"/>
          </p:cNvPr>
          <p:cNvSpPr/>
          <p:nvPr/>
        </p:nvSpPr>
        <p:spPr>
          <a:xfrm>
            <a:off x="7074547" y="6381327"/>
            <a:ext cx="2058528" cy="4384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 выбору задания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337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95" y="1052736"/>
            <a:ext cx="4104457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Какое явление помогает командам по кёрлингу установить свой камень ближе к центру «дома»?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7544" y="3068960"/>
            <a:ext cx="2592288" cy="1152128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Правильный ответ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54723" y="5007785"/>
            <a:ext cx="5386411" cy="156966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ИНЕРЦИЯ</a:t>
            </a:r>
            <a:endParaRPr lang="ru-RU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Picture 2" descr="C:\Users\User\Desktop\45643fb49bcfd7ed2f8105b3a20a2bb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5"/>
          <a:stretch/>
        </p:blipFill>
        <p:spPr bwMode="auto">
          <a:xfrm>
            <a:off x="3766966" y="980729"/>
            <a:ext cx="5269530" cy="302433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трелка вправо 8">
            <a:hlinkClick r:id="rId5" action="ppaction://hlinksldjump"/>
          </p:cNvPr>
          <p:cNvSpPr/>
          <p:nvPr/>
        </p:nvSpPr>
        <p:spPr>
          <a:xfrm>
            <a:off x="7074547" y="6381327"/>
            <a:ext cx="2058528" cy="4384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 выбору задания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193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95" y="1052736"/>
            <a:ext cx="4104457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Это явление служит причиной бортовой качки судна в условиях волнения и шторма.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7544" y="3068960"/>
            <a:ext cx="2592288" cy="1152128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Правильный ответ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8444" y="5007785"/>
            <a:ext cx="6155852" cy="156966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РЕЗОНАНС</a:t>
            </a:r>
            <a:endParaRPr lang="ru-RU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Picture 2" descr="C:\Users\User\Desktop\trumpfear-e142678238213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8" t="-210" r="-132" b="511"/>
          <a:stretch/>
        </p:blipFill>
        <p:spPr bwMode="auto">
          <a:xfrm>
            <a:off x="3995935" y="980729"/>
            <a:ext cx="5061845" cy="241367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трелка вправо 8">
            <a:hlinkClick r:id="rId5" action="ppaction://hlinksldjump"/>
          </p:cNvPr>
          <p:cNvSpPr/>
          <p:nvPr/>
        </p:nvSpPr>
        <p:spPr>
          <a:xfrm>
            <a:off x="7074547" y="6381327"/>
            <a:ext cx="2058528" cy="4384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 выбору задания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193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95" y="391304"/>
            <a:ext cx="4104457" cy="267765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После длительной пробежки спортсмен накидывает на себя ветровку, чтобы не замёрзнуть. В чем причина охлаждения организма человека?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7544" y="3068960"/>
            <a:ext cx="2592288" cy="1152128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Правильный ответ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8444" y="5007785"/>
            <a:ext cx="6942926" cy="156966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ИСПАРЕНИЕ</a:t>
            </a:r>
            <a:endParaRPr lang="ru-RU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424" y="849496"/>
            <a:ext cx="5016303" cy="282167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трелка вправо 8">
            <a:hlinkClick r:id="rId5" action="ppaction://hlinksldjump"/>
          </p:cNvPr>
          <p:cNvSpPr/>
          <p:nvPr/>
        </p:nvSpPr>
        <p:spPr>
          <a:xfrm>
            <a:off x="7074547" y="6381327"/>
            <a:ext cx="2058528" cy="4384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 выбору задания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193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95" y="1052736"/>
            <a:ext cx="4425489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Существует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поговорка «Нем, как рыба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».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Какое явление помогает морским обитателям общаться?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7544" y="3068960"/>
            <a:ext cx="2592288" cy="1152128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Правильный ответ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99792" y="5185604"/>
            <a:ext cx="3124381" cy="156966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ЗВУК</a:t>
            </a:r>
            <a:endParaRPr lang="ru-RU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11"/>
          <a:stretch/>
        </p:blipFill>
        <p:spPr bwMode="auto">
          <a:xfrm>
            <a:off x="4932040" y="371854"/>
            <a:ext cx="3004758" cy="223224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715260"/>
            <a:ext cx="3004758" cy="225356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трелка вправо 9">
            <a:hlinkClick r:id="rId6" action="ppaction://hlinksldjump"/>
          </p:cNvPr>
          <p:cNvSpPr/>
          <p:nvPr/>
        </p:nvSpPr>
        <p:spPr>
          <a:xfrm>
            <a:off x="7074547" y="6381327"/>
            <a:ext cx="2058528" cy="4384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 выбору задания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193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95" y="252804"/>
            <a:ext cx="4104457" cy="563231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Одна из легенд о «Летучем Голландце» рассказывает, что капитан корабля поклялся продать душу дьяволу, если сможет невредимым миновать мыс и не наскочить на скалы. Однако, он не уточнил, что сделать это нужно только один раз, и потому корабль был обречён на вечные скитания. </a:t>
            </a:r>
            <a:b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Какое явление в атмосфере наблюдают моряки, увидев корабль-призрак?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352678" y="3641175"/>
            <a:ext cx="2592288" cy="1152128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Правильный ответ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87652" y="5100285"/>
            <a:ext cx="4725524" cy="156966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МИРАЖ</a:t>
            </a:r>
            <a:endParaRPr lang="ru-RU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1925"/>
            <a:ext cx="4153644" cy="26167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трелка вправо 8">
            <a:hlinkClick r:id="rId5" action="ppaction://hlinksldjump"/>
          </p:cNvPr>
          <p:cNvSpPr/>
          <p:nvPr/>
        </p:nvSpPr>
        <p:spPr>
          <a:xfrm>
            <a:off x="7074547" y="6381327"/>
            <a:ext cx="2058528" cy="4384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 выбору задания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193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1949" y="332656"/>
            <a:ext cx="3218217" cy="452431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Этот прибор, первый образец которого археологи относят к V в. до н.э., по принципу действия классифицируют </a:t>
            </a:r>
            <a:r>
              <a:rPr lang="ru-RU" sz="2400" b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рычажные,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гидростатические, гидравлические, пружинные, тензометрические. Назовите прибор.</a:t>
            </a:r>
            <a:endParaRPr lang="ru-RU" sz="2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95530" y="3573016"/>
            <a:ext cx="2592288" cy="1152128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Правильный ответ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06268" y="5018268"/>
            <a:ext cx="3395097" cy="156966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ВЕСЫ</a:t>
            </a:r>
            <a:endParaRPr lang="ru-RU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5" t="8148" r="435" b="35592"/>
          <a:stretch/>
        </p:blipFill>
        <p:spPr bwMode="auto">
          <a:xfrm>
            <a:off x="3289786" y="692696"/>
            <a:ext cx="5603776" cy="237626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трелка вправо 8">
            <a:hlinkClick r:id="rId5" action="ppaction://hlinksldjump"/>
          </p:cNvPr>
          <p:cNvSpPr/>
          <p:nvPr/>
        </p:nvSpPr>
        <p:spPr>
          <a:xfrm>
            <a:off x="7074547" y="6381327"/>
            <a:ext cx="2058528" cy="4384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 выбору задания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193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9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Химия</a:t>
            </a:r>
            <a:endParaRPr lang="ru-RU" sz="9600" b="1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sp>
        <p:nvSpPr>
          <p:cNvPr id="4" name="Скругленный прямоугольник 3">
            <a:hlinkClick r:id="rId3" action="ppaction://hlinksldjump"/>
          </p:cNvPr>
          <p:cNvSpPr/>
          <p:nvPr/>
        </p:nvSpPr>
        <p:spPr>
          <a:xfrm>
            <a:off x="755576" y="2113363"/>
            <a:ext cx="1728192" cy="914400"/>
          </a:xfrm>
          <a:prstGeom prst="roundRect">
            <a:avLst/>
          </a:prstGeom>
          <a:blipFill dpi="0" rotWithShape="1">
            <a:blip r:embed="rId4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1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0">
            <a:hlinkClick r:id="rId5" action="ppaction://hlinksldjump"/>
          </p:cNvPr>
          <p:cNvSpPr/>
          <p:nvPr/>
        </p:nvSpPr>
        <p:spPr>
          <a:xfrm>
            <a:off x="755576" y="4399363"/>
            <a:ext cx="1728192" cy="91440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7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Скругленный прямоугольник 11">
            <a:hlinkClick r:id="rId6" action="ppaction://hlinksldjump"/>
          </p:cNvPr>
          <p:cNvSpPr/>
          <p:nvPr/>
        </p:nvSpPr>
        <p:spPr>
          <a:xfrm>
            <a:off x="755576" y="3262707"/>
            <a:ext cx="1728192" cy="91440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4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Скругленный прямоугольник 12">
            <a:hlinkClick r:id="rId7" action="ppaction://hlinksldjump"/>
          </p:cNvPr>
          <p:cNvSpPr/>
          <p:nvPr/>
        </p:nvSpPr>
        <p:spPr>
          <a:xfrm>
            <a:off x="3563888" y="3262707"/>
            <a:ext cx="1728192" cy="91440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5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Скругленный прямоугольник 13">
            <a:hlinkClick r:id="rId8" action="ppaction://hlinksldjump"/>
          </p:cNvPr>
          <p:cNvSpPr/>
          <p:nvPr/>
        </p:nvSpPr>
        <p:spPr>
          <a:xfrm>
            <a:off x="3563888" y="2132112"/>
            <a:ext cx="1728192" cy="91440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2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Скругленный прямоугольник 14">
            <a:hlinkClick r:id="rId9" action="ppaction://hlinksldjump"/>
          </p:cNvPr>
          <p:cNvSpPr/>
          <p:nvPr/>
        </p:nvSpPr>
        <p:spPr>
          <a:xfrm>
            <a:off x="6300192" y="3262707"/>
            <a:ext cx="1728192" cy="91440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6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Скругленный прямоугольник 15">
            <a:hlinkClick r:id="rId10" action="ppaction://hlinksldjump"/>
          </p:cNvPr>
          <p:cNvSpPr/>
          <p:nvPr/>
        </p:nvSpPr>
        <p:spPr>
          <a:xfrm>
            <a:off x="6300192" y="2075405"/>
            <a:ext cx="1728192" cy="91440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3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Скругленный прямоугольник 16">
            <a:hlinkClick r:id="rId11" action="ppaction://hlinksldjump"/>
          </p:cNvPr>
          <p:cNvSpPr/>
          <p:nvPr/>
        </p:nvSpPr>
        <p:spPr>
          <a:xfrm>
            <a:off x="3707904" y="4800884"/>
            <a:ext cx="4464496" cy="1405901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Основное меню</a:t>
            </a:r>
            <a:endParaRPr lang="ru-RU" sz="4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352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294"/>
            <a:ext cx="9144000" cy="687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>
            <a:hlinkClick r:id="rId3" action="ppaction://hlinksldjump"/>
          </p:cNvPr>
          <p:cNvSpPr/>
          <p:nvPr/>
        </p:nvSpPr>
        <p:spPr>
          <a:xfrm>
            <a:off x="4355976" y="548680"/>
            <a:ext cx="4392488" cy="127444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Информатика</a:t>
            </a:r>
            <a:endParaRPr lang="ru-RU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>
            <a:hlinkClick r:id="rId5" action="ppaction://hlinksldjump"/>
          </p:cNvPr>
          <p:cNvSpPr/>
          <p:nvPr/>
        </p:nvSpPr>
        <p:spPr>
          <a:xfrm>
            <a:off x="4355976" y="2145913"/>
            <a:ext cx="4392488" cy="1274440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Физика</a:t>
            </a:r>
            <a:endParaRPr lang="ru-RU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>
            <a:hlinkClick r:id="rId7" action="ppaction://hlinksldjump"/>
          </p:cNvPr>
          <p:cNvSpPr/>
          <p:nvPr/>
        </p:nvSpPr>
        <p:spPr>
          <a:xfrm>
            <a:off x="4355976" y="3789040"/>
            <a:ext cx="4392488" cy="1274440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Химия</a:t>
            </a:r>
            <a:endParaRPr lang="ru-RU" sz="4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Горизонтальный свиток 4">
            <a:hlinkClick r:id="rId9" action="ppaction://hlinksldjump"/>
          </p:cNvPr>
          <p:cNvSpPr/>
          <p:nvPr/>
        </p:nvSpPr>
        <p:spPr>
          <a:xfrm>
            <a:off x="5473733" y="5445224"/>
            <a:ext cx="3240360" cy="1368152"/>
          </a:xfrm>
          <a:prstGeom prst="horizontalScroll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?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500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784" y="764704"/>
            <a:ext cx="4901020" cy="267765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2400" b="1" spc="150" dirty="0" smtClean="0">
                <a:ln w="11430">
                  <a:solidFill>
                    <a:srgbClr val="00B050"/>
                  </a:solidFill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Важнейшая соль, из которой многочисленные морские животные (моллюски, раки, простейшие) строят покровы своего тела – разнообразные по форме, многоцветные по окраске раковины. </a:t>
            </a:r>
            <a:endParaRPr lang="ru-RU" sz="2400" b="1" spc="150" dirty="0">
              <a:ln w="11430">
                <a:solidFill>
                  <a:srgbClr val="00B050"/>
                </a:solidFill>
              </a:ln>
              <a:solidFill>
                <a:srgbClr val="008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6" y="3947458"/>
            <a:ext cx="2592288" cy="1152128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Правильный ответ</a:t>
            </a:r>
            <a:endParaRPr lang="ru-RU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5301208"/>
            <a:ext cx="7353616" cy="110799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6600" b="1" dirty="0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Карбонат кальция</a:t>
            </a:r>
            <a:endParaRPr lang="ru-RU" sz="6600" b="1" spc="50" dirty="0">
              <a:ln w="19050">
                <a:solidFill>
                  <a:srgbClr val="00B050"/>
                </a:solidFill>
                <a:prstDash val="solid"/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4" name="Picture 2" descr="https://sc01.alicdn.com/kf/HTB1Mh1YvL9TBuNjy1zbq6xpepXaZ/Calcium-Carbonate-CaCo3-for-marbl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378" y="756529"/>
            <a:ext cx="4064452" cy="340194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право 7">
            <a:hlinkClick r:id="rId5" action="ppaction://hlinksldjump"/>
          </p:cNvPr>
          <p:cNvSpPr/>
          <p:nvPr/>
        </p:nvSpPr>
        <p:spPr>
          <a:xfrm>
            <a:off x="7074547" y="6381327"/>
            <a:ext cx="2058528" cy="4384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 выбору задания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14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2380" y="908720"/>
            <a:ext cx="363868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2400" b="1" spc="150" dirty="0" smtClean="0">
                <a:ln w="11430">
                  <a:solidFill>
                    <a:srgbClr val="00B050"/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Металл, вызывающий лихорадку. </a:t>
            </a:r>
            <a:endParaRPr lang="ru-RU" sz="2400" b="1" spc="150" dirty="0">
              <a:ln w="11430">
                <a:solidFill>
                  <a:srgbClr val="00B050"/>
                </a:solidFill>
              </a:ln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1560" y="3573016"/>
            <a:ext cx="2592288" cy="1152128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Правильный ответ</a:t>
            </a:r>
            <a:endParaRPr lang="ru-RU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59832" y="5445224"/>
            <a:ext cx="2905347" cy="110799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6600" b="1" dirty="0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Золото</a:t>
            </a:r>
            <a:endParaRPr lang="ru-RU" sz="6600" b="1" spc="50" dirty="0">
              <a:ln w="19050">
                <a:solidFill>
                  <a:srgbClr val="00B050"/>
                </a:solidFill>
                <a:prstDash val="solid"/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218" name="Picture 2" descr="https://fluger.pro/wp-content/uploads/2015/11/14736894065_8be0fb69e6_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873926"/>
            <a:ext cx="4547272" cy="301985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трелка вправо 8">
            <a:hlinkClick r:id="rId5" action="ppaction://hlinksldjump"/>
          </p:cNvPr>
          <p:cNvSpPr/>
          <p:nvPr/>
        </p:nvSpPr>
        <p:spPr>
          <a:xfrm>
            <a:off x="7074547" y="6381327"/>
            <a:ext cx="2058528" cy="4384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 выбору задания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196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2380" y="908720"/>
            <a:ext cx="363868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2400" b="1" spc="150" dirty="0" smtClean="0">
                <a:ln w="11430">
                  <a:solidFill>
                    <a:srgbClr val="00B050"/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Атом, лишённый всех электронов. </a:t>
            </a:r>
            <a:endParaRPr lang="ru-RU" sz="2400" b="1" spc="150" dirty="0">
              <a:ln w="11430">
                <a:solidFill>
                  <a:srgbClr val="00B050"/>
                </a:solidFill>
              </a:ln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1560" y="3573016"/>
            <a:ext cx="2592288" cy="1152128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Правильный ответ</a:t>
            </a:r>
            <a:endParaRPr lang="ru-RU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59832" y="5445224"/>
            <a:ext cx="2268570" cy="110799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6600" b="1" dirty="0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Ядро</a:t>
            </a:r>
            <a:endParaRPr lang="ru-RU" sz="6600" b="1" spc="50" dirty="0">
              <a:ln w="19050">
                <a:solidFill>
                  <a:srgbClr val="00B050"/>
                </a:solidFill>
                <a:prstDash val="solid"/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42" name="Picture 2" descr="http://secrets-world.com/uploads/posts/2015-03/voskresit-kurnosuyu-lyagushku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17" y="922249"/>
            <a:ext cx="4512501" cy="338437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 вправо 6">
            <a:hlinkClick r:id="rId5" action="ppaction://hlinksldjump"/>
          </p:cNvPr>
          <p:cNvSpPr/>
          <p:nvPr/>
        </p:nvSpPr>
        <p:spPr>
          <a:xfrm>
            <a:off x="7074547" y="6381327"/>
            <a:ext cx="2058528" cy="4384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 выбору задания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45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2380" y="404664"/>
            <a:ext cx="4051588" cy="452431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2400" b="1" spc="150" dirty="0" smtClean="0">
                <a:ln w="11430">
                  <a:solidFill>
                    <a:srgbClr val="00B050"/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Император Наполеон III на банкете велел подать для почётных гостей приборы из очень дорогого серебристо белого металла. А всем прочим было обидно до слёз: им пришлось пользоваться обычной золотой и серебряной посудой. Из чего были изготовлены вилки?</a:t>
            </a:r>
            <a:endParaRPr lang="ru-RU" sz="2400" b="1" spc="150" dirty="0">
              <a:ln w="11430">
                <a:solidFill>
                  <a:srgbClr val="00B050"/>
                </a:solidFill>
              </a:ln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004048" y="3796397"/>
            <a:ext cx="2592288" cy="1152128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Правильный ответ</a:t>
            </a:r>
            <a:endParaRPr lang="ru-RU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59832" y="5445224"/>
            <a:ext cx="4363695" cy="110799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6600" b="1" dirty="0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алюминий</a:t>
            </a:r>
            <a:endParaRPr lang="ru-RU" sz="6600" b="1" spc="50" dirty="0">
              <a:ln w="19050">
                <a:solidFill>
                  <a:srgbClr val="00B050"/>
                </a:solidFill>
                <a:prstDash val="solid"/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266" name="Picture 2" descr="http://www.mpstar.ru/img/product-foto/alyuminij/prokat-alyuminievyj_1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48680"/>
            <a:ext cx="4580898" cy="2570393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трелка вправо 8">
            <a:hlinkClick r:id="rId5" action="ppaction://hlinksldjump"/>
          </p:cNvPr>
          <p:cNvSpPr/>
          <p:nvPr/>
        </p:nvSpPr>
        <p:spPr>
          <a:xfrm>
            <a:off x="7074547" y="6381327"/>
            <a:ext cx="2058528" cy="4384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 выбору задания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929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908720"/>
            <a:ext cx="4051588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2400" b="1" spc="150" dirty="0" smtClean="0">
                <a:ln w="11430">
                  <a:solidFill>
                    <a:srgbClr val="00B050"/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Биологически активное вещество, регулирующее работу органов и тканей человека и животного.</a:t>
            </a:r>
            <a:endParaRPr lang="ru-RU" sz="2400" b="1" spc="150" dirty="0">
              <a:ln w="11430">
                <a:solidFill>
                  <a:srgbClr val="00B050"/>
                </a:solidFill>
              </a:ln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37154" y="3356992"/>
            <a:ext cx="2592288" cy="1152128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Правильный ответ</a:t>
            </a:r>
            <a:endParaRPr lang="ru-RU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59832" y="5445224"/>
            <a:ext cx="3100208" cy="110799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6600" b="1" dirty="0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Гормон</a:t>
            </a:r>
            <a:endParaRPr lang="ru-RU" sz="6600" b="1" spc="50" dirty="0">
              <a:ln w="19050">
                <a:solidFill>
                  <a:srgbClr val="00B050"/>
                </a:solidFill>
                <a:prstDash val="solid"/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AutoShape 2" descr="http://michael-whitehead.com.au/wp-content/uploads/2011/08/testosterone-molecule-3D-8000x6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5" descr="https://prodasch.ru/upload/iblock/775/garmonichnye-prodazhi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370" y="894912"/>
            <a:ext cx="4996666" cy="289412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трелка вправо 9">
            <a:hlinkClick r:id="rId5" action="ppaction://hlinksldjump"/>
          </p:cNvPr>
          <p:cNvSpPr/>
          <p:nvPr/>
        </p:nvSpPr>
        <p:spPr>
          <a:xfrm>
            <a:off x="7074547" y="6381327"/>
            <a:ext cx="2058528" cy="4384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 выбору задания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990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2443" y="160338"/>
            <a:ext cx="5055621" cy="50167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2000" b="1" spc="150" dirty="0" smtClean="0">
                <a:ln w="11430">
                  <a:solidFill>
                    <a:srgbClr val="00B050"/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Известно, что падение Рима вызвано многими социальными, политическими и экономическими причинами. Но американские учёные – токсикологи считают, что в падении Рима повинен металл. Он входил в состав посуды, косметических красок, а также из него были сделаны трубы водопроводов. Люди вымирали. Империя чахла. Подтверждения учёных подтвердились: обнаруженные останки древних римлян содержат большое количество этого метала. Какой металл, по мнению учёных США, повинен в гибели Рима? </a:t>
            </a:r>
            <a:endParaRPr lang="ru-RU" sz="2000" b="1" spc="150" dirty="0">
              <a:ln w="11430">
                <a:solidFill>
                  <a:srgbClr val="00B050"/>
                </a:solidFill>
              </a:ln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9485" y="5301208"/>
            <a:ext cx="2592288" cy="1152128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Правильный ответ</a:t>
            </a:r>
            <a:endParaRPr lang="ru-RU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6543" y="5345340"/>
            <a:ext cx="3100208" cy="110799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6600" b="1" dirty="0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Свинец</a:t>
            </a:r>
            <a:endParaRPr lang="ru-RU" sz="6600" b="1" spc="50" dirty="0">
              <a:ln w="19050">
                <a:solidFill>
                  <a:srgbClr val="00B050"/>
                </a:solidFill>
                <a:prstDash val="solid"/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AutoShape 2" descr="http://michael-whitehead.com.au/wp-content/uploads/2011/08/testosterone-molecule-3D-8000x6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5" descr="https://prodasch.ru/upload/iblock/775/garmonichnye-prodazhi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4" name="Picture 2" descr="http://www.zadumka.org/wp-content/uploads/2014/03/%D0%B3%D1%80%D0%B0%D1%84%D0%B8%D1%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31976"/>
            <a:ext cx="3394898" cy="267348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трелка вправо 8">
            <a:hlinkClick r:id="rId5" action="ppaction://hlinksldjump"/>
          </p:cNvPr>
          <p:cNvSpPr/>
          <p:nvPr/>
        </p:nvSpPr>
        <p:spPr>
          <a:xfrm>
            <a:off x="7074547" y="6381327"/>
            <a:ext cx="2058528" cy="4384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 выбору задания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649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2443" y="160338"/>
            <a:ext cx="3183413" cy="317009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2000" b="1" spc="150" dirty="0" smtClean="0">
                <a:ln w="11430">
                  <a:solidFill>
                    <a:srgbClr val="00B050"/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Неметалл, известный с древнейших времен. Простое вещество используют для приготовления красок, косметических и медицинских препаратов, уничтожения вредных насекомых.</a:t>
            </a:r>
            <a:endParaRPr lang="ru-RU" sz="2000" b="1" spc="150" dirty="0">
              <a:ln w="11430">
                <a:solidFill>
                  <a:srgbClr val="00B050"/>
                </a:solidFill>
              </a:ln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8005" y="4005064"/>
            <a:ext cx="2592288" cy="1152128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Правильный ответ</a:t>
            </a:r>
            <a:endParaRPr lang="ru-RU" sz="32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55776" y="5517232"/>
            <a:ext cx="2034531" cy="110799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6600" b="1" dirty="0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сера</a:t>
            </a:r>
            <a:endParaRPr lang="ru-RU" sz="6600" b="1" spc="50" dirty="0">
              <a:ln w="19050">
                <a:solidFill>
                  <a:srgbClr val="00B050"/>
                </a:solidFill>
                <a:prstDash val="solid"/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AutoShape 2" descr="http://michael-whitehead.com.au/wp-content/uploads/2011/08/testosterone-molecule-3D-8000x60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5" descr="https://prodasch.ru/upload/iblock/775/garmonichnye-prodazhi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" descr="https://www.e-fidancim.com/class/INNOVAEditor/assets/kukurt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692696"/>
            <a:ext cx="4943475" cy="433387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трелка вправо 9">
            <a:hlinkClick r:id="rId5" action="ppaction://hlinksldjump"/>
          </p:cNvPr>
          <p:cNvSpPr/>
          <p:nvPr/>
        </p:nvSpPr>
        <p:spPr>
          <a:xfrm>
            <a:off x="7074547" y="6381327"/>
            <a:ext cx="2058528" cy="4384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 выбору задания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705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1628800"/>
            <a:ext cx="3095591" cy="230832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Взвесим</a:t>
            </a:r>
          </a:p>
          <a:p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Ваш </a:t>
            </a:r>
          </a:p>
          <a:p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результат?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078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2612"/>
            <a:ext cx="9144000" cy="688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79912" y="1124744"/>
            <a:ext cx="48245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Задания для игры составлены</a:t>
            </a:r>
          </a:p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у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чителем информатики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</a:rPr>
              <a:t>К.Е.Барановым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,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учителем химии Н.Я. Курбановой, </a:t>
            </a:r>
          </a:p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учителем физики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</a:rPr>
              <a:t>Е.И.Исаковой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endParaRPr lang="ru-RU" sz="2000" b="1" dirty="0">
              <a:solidFill>
                <a:srgbClr val="99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415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9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Информатика</a:t>
            </a:r>
            <a:endParaRPr lang="ru-RU" sz="9600" b="1" cap="all" dirty="0">
              <a:ln/>
              <a:solidFill>
                <a:srgbClr val="00B0F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Скругленный прямоугольник 3">
            <a:hlinkClick r:id="rId3" action="ppaction://hlinksldjump"/>
          </p:cNvPr>
          <p:cNvSpPr/>
          <p:nvPr/>
        </p:nvSpPr>
        <p:spPr>
          <a:xfrm>
            <a:off x="755576" y="2113363"/>
            <a:ext cx="1728192" cy="91440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  <a:endParaRPr lang="ru-RU" sz="72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0">
            <a:hlinkClick r:id="rId5" action="ppaction://hlinksldjump"/>
          </p:cNvPr>
          <p:cNvSpPr/>
          <p:nvPr/>
        </p:nvSpPr>
        <p:spPr>
          <a:xfrm>
            <a:off x="755576" y="4399363"/>
            <a:ext cx="1728192" cy="91440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</a:t>
            </a:r>
            <a:endParaRPr lang="ru-RU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Скругленный прямоугольник 11">
            <a:hlinkClick r:id="rId6" action="ppaction://hlinksldjump"/>
          </p:cNvPr>
          <p:cNvSpPr/>
          <p:nvPr/>
        </p:nvSpPr>
        <p:spPr>
          <a:xfrm>
            <a:off x="755576" y="3262707"/>
            <a:ext cx="1728192" cy="91440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</a:t>
            </a:r>
            <a:endParaRPr lang="ru-RU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Скругленный прямоугольник 12">
            <a:hlinkClick r:id="rId7" action="ppaction://hlinksldjump"/>
          </p:cNvPr>
          <p:cNvSpPr/>
          <p:nvPr/>
        </p:nvSpPr>
        <p:spPr>
          <a:xfrm>
            <a:off x="3563888" y="3262707"/>
            <a:ext cx="1728192" cy="91440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Скругленный прямоугольник 13">
            <a:hlinkClick r:id="rId8" action="ppaction://hlinksldjump"/>
          </p:cNvPr>
          <p:cNvSpPr/>
          <p:nvPr/>
        </p:nvSpPr>
        <p:spPr>
          <a:xfrm>
            <a:off x="3563888" y="2132112"/>
            <a:ext cx="1728192" cy="91440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Скругленный прямоугольник 14">
            <a:hlinkClick r:id="rId9" action="ppaction://hlinksldjump"/>
          </p:cNvPr>
          <p:cNvSpPr/>
          <p:nvPr/>
        </p:nvSpPr>
        <p:spPr>
          <a:xfrm>
            <a:off x="6300192" y="3262707"/>
            <a:ext cx="1728192" cy="91440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6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Скругленный прямоугольник 15">
            <a:hlinkClick r:id="rId10" action="ppaction://hlinksldjump"/>
          </p:cNvPr>
          <p:cNvSpPr/>
          <p:nvPr/>
        </p:nvSpPr>
        <p:spPr>
          <a:xfrm>
            <a:off x="6300192" y="2075405"/>
            <a:ext cx="1728192" cy="91440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Скругленный прямоугольник 16">
            <a:hlinkClick r:id="" action="ppaction://hlinkshowjump?jump=previousslide"/>
          </p:cNvPr>
          <p:cNvSpPr/>
          <p:nvPr/>
        </p:nvSpPr>
        <p:spPr>
          <a:xfrm>
            <a:off x="3707904" y="4800884"/>
            <a:ext cx="4464496" cy="1405901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Основное меню</a:t>
            </a:r>
            <a:endParaRPr lang="ru-RU" sz="4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793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080" y="516044"/>
            <a:ext cx="410445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Когда появился манипулятор «мышь», то для него в русском языке некоторое время использовалось название по имени персонажа известной русской сказки. Назовите имя этого персонажа.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1520" y="4077072"/>
            <a:ext cx="2592288" cy="1152128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Правильный ответ</a:t>
            </a:r>
            <a:endParaRPr lang="ru-RU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95736" y="5007785"/>
            <a:ext cx="50674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Колобок</a:t>
            </a:r>
            <a:endParaRPr lang="ru-RU" sz="9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5362" name="Picture 2" descr="https://img0.liveinternet.ru/images/attach/b/1/4426/4426072_lisa__tolstay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692696"/>
            <a:ext cx="4612380" cy="283229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 вправо 1">
            <a:hlinkClick r:id="" action="ppaction://hlinkshowjump?jump=previousslide"/>
          </p:cNvPr>
          <p:cNvSpPr/>
          <p:nvPr/>
        </p:nvSpPr>
        <p:spPr>
          <a:xfrm>
            <a:off x="6948264" y="6237312"/>
            <a:ext cx="205852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 выбору задания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508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0289" y="867147"/>
            <a:ext cx="41044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движение ногой при ходьбе, и величина изменения  параметра цикла.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3528" y="3501008"/>
            <a:ext cx="2592288" cy="1152128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Правильный ответ</a:t>
            </a:r>
            <a:endParaRPr lang="ru-RU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95936" y="5007785"/>
            <a:ext cx="244650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шаг</a:t>
            </a:r>
            <a:endParaRPr lang="ru-RU" sz="9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6386" name="Picture 2" descr="http://www.shunk.ru/pics/44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836712"/>
            <a:ext cx="5169442" cy="345638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право 7">
            <a:hlinkClick r:id="rId5" action="ppaction://hlinksldjump"/>
          </p:cNvPr>
          <p:cNvSpPr/>
          <p:nvPr/>
        </p:nvSpPr>
        <p:spPr>
          <a:xfrm>
            <a:off x="6948264" y="6237312"/>
            <a:ext cx="205852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 выбору задания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694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0289" y="867147"/>
            <a:ext cx="41044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в трапеции, и у памятника, и у системы счисления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3528" y="3501008"/>
            <a:ext cx="2592288" cy="1152128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Правильный ответ</a:t>
            </a:r>
            <a:endParaRPr lang="ru-RU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55776" y="5007785"/>
            <a:ext cx="633859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Основание</a:t>
            </a:r>
            <a:endParaRPr lang="ru-RU" sz="9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7410" name="Picture 2" descr="https://www.mebelishka.com/upload/shop_3/6/7/6/item_67635/shop_items_catalog_image676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706" y="867217"/>
            <a:ext cx="5400600" cy="324036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право 7">
            <a:hlinkClick r:id="rId5" action="ppaction://hlinksldjump"/>
          </p:cNvPr>
          <p:cNvSpPr/>
          <p:nvPr/>
        </p:nvSpPr>
        <p:spPr>
          <a:xfrm>
            <a:off x="6948264" y="6237312"/>
            <a:ext cx="205852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 выбору задания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051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0289" y="867147"/>
            <a:ext cx="41044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 искусственное русло, наполненное водой, и  линия связи 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3528" y="3501008"/>
            <a:ext cx="2592288" cy="1152128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Правильный ответ</a:t>
            </a:r>
            <a:endParaRPr lang="ru-RU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55776" y="5007785"/>
            <a:ext cx="368742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Канал</a:t>
            </a:r>
            <a:endParaRPr lang="ru-RU" sz="9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8434" name="Picture 2" descr="http://ujmos.ru/wp-content/uploads/2015/04/Pervyiy-ka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209" y="692696"/>
            <a:ext cx="4951974" cy="371398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право 7">
            <a:hlinkClick r:id="rId5" action="ppaction://hlinksldjump"/>
          </p:cNvPr>
          <p:cNvSpPr/>
          <p:nvPr/>
        </p:nvSpPr>
        <p:spPr>
          <a:xfrm>
            <a:off x="6948264" y="6237312"/>
            <a:ext cx="205852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 выбору задания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342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60648"/>
            <a:ext cx="446449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Язык программирования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Pascal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принадлежит к группе наиболее распространенных и популярных в мире языков программирования. Существуют многочисленные реализации языка практически для всех машинных архитектур, разработаны десятки диалектов и проблемно-ориентированных расширений языка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Pascal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 Кто был разработчиком языка программирования </a:t>
            </a:r>
            <a:r>
              <a:rPr lang="ru-RU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Pascal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552256" y="3861048"/>
            <a:ext cx="2592288" cy="1152128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Правильный ответ</a:t>
            </a:r>
            <a:endParaRPr lang="ru-RU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03449" y="4768214"/>
            <a:ext cx="3403047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66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Никлаус</a:t>
            </a:r>
            <a:endParaRPr lang="ru-RU" sz="6600" b="1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ru-RU" sz="6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6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Вирт</a:t>
            </a:r>
            <a:endParaRPr lang="ru-RU" sz="6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93540"/>
            <a:ext cx="2392560" cy="333603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трелка вправо 7">
            <a:hlinkClick r:id="rId5" action="ppaction://hlinksldjump"/>
          </p:cNvPr>
          <p:cNvSpPr/>
          <p:nvPr/>
        </p:nvSpPr>
        <p:spPr>
          <a:xfrm>
            <a:off x="6948264" y="6237312"/>
            <a:ext cx="205852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 выбору задания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810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2348880"/>
            <a:ext cx="35283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Почерк» компьютера 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83568" y="4352892"/>
            <a:ext cx="2592288" cy="1152128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Правильный ответ</a:t>
            </a:r>
            <a:endParaRPr lang="ru-RU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88024" y="4951022"/>
            <a:ext cx="295356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Шрифт</a:t>
            </a:r>
            <a:endParaRPr lang="ru-RU" sz="6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Стрелка вправо 7">
            <a:hlinkClick r:id="rId4" action="ppaction://hlinksldjump"/>
          </p:cNvPr>
          <p:cNvSpPr/>
          <p:nvPr/>
        </p:nvSpPr>
        <p:spPr>
          <a:xfrm>
            <a:off x="6948264" y="6237312"/>
            <a:ext cx="205852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 выбору задания</a:t>
            </a:r>
            <a:endParaRPr lang="ru-RU" dirty="0"/>
          </a:p>
        </p:txBody>
      </p:sp>
      <p:pic>
        <p:nvPicPr>
          <p:cNvPr id="1026" name="Picture 2" descr="http://ubp.su/images/articles/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237" y="491480"/>
            <a:ext cx="4855137" cy="417646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54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762</Words>
  <Application>Microsoft Office PowerPoint</Application>
  <PresentationFormat>Экран (4:3)</PresentationFormat>
  <Paragraphs>133</Paragraphs>
  <Slides>28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Презентация PowerPoint</vt:lpstr>
      <vt:lpstr>Презентация PowerPoint</vt:lpstr>
      <vt:lpstr>Информатика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Физика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Химия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User</cp:lastModifiedBy>
  <cp:revision>54</cp:revision>
  <dcterms:created xsi:type="dcterms:W3CDTF">2019-03-21T05:33:51Z</dcterms:created>
  <dcterms:modified xsi:type="dcterms:W3CDTF">2019-04-21T10:03:25Z</dcterms:modified>
</cp:coreProperties>
</file>