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7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32" autoAdjust="0"/>
  </p:normalViewPr>
  <p:slideViewPr>
    <p:cSldViewPr>
      <p:cViewPr varScale="1">
        <p:scale>
          <a:sx n="76" d="100"/>
          <a:sy n="76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4E64B-0564-4511-A51C-0056AF827DA8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C09F7-0A2F-407F-AB99-C7692203D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o-name.ru/samorazvitie/skorochtenie.htm" TargetMode="External"/><Relationship Id="rId3" Type="http://schemas.openxmlformats.org/officeDocument/2006/relationships/hyperlink" Target="http://to-name.ru/primeti/02/13.htm" TargetMode="External"/><Relationship Id="rId7" Type="http://schemas.openxmlformats.org/officeDocument/2006/relationships/hyperlink" Target="http://to-name.ru/church/cerkov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to-name.ru/biography/aleksandr-pushkin.htm" TargetMode="External"/><Relationship Id="rId5" Type="http://schemas.openxmlformats.org/officeDocument/2006/relationships/hyperlink" Target="http://to-name.ru/historical-events/julianskij-kalendar.htm" TargetMode="External"/><Relationship Id="rId4" Type="http://schemas.openxmlformats.org/officeDocument/2006/relationships/hyperlink" Target="http://to-name.ru/primeti/02/01.htm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Федор Шаляпин родился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13 февраля"/>
              </a:rPr>
              <a:t>13 февраля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1 февраля - события и факты"/>
              </a:rPr>
              <a:t>1 февраля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Юлианский календарь (календарь старого стиля)"/>
              </a:rPr>
              <a:t>старому стилю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1873 года в Казани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Рыбнорядской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Александр Сергеевич Пушкин - биография"/>
              </a:rPr>
              <a:t>Пушкина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улице, в семье вятского крестьянина.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ул. Куйбышева, в прошлом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Рыбнорядской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стоит дом № 14, во дворе которого родился великий певец и артист. Об этом напоминает мемориальная доска.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Отец Шаляпина служил в земской управе, мать несла тяжелую поденную работу. Федю рано отдали учиться ремеслу у сапожника, а потом у токаря. Наконец, Шаляпиным удалось устроить Федю в 6-е городское четырехклассное училище. Он оканчивает его с похвальной грамотой.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Федор Иванович Шаляпин родился в Казани, в бедной семье крестьянина из деревни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Сырцово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Вятской губернии Ивана Яковлевича Шаляпина. Мать - Евдокия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Авдотья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Михайловна (урожденная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Прозорова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была родом из деревни Дудинской той же губернии. Уже в детском возрасте у Федора обнаружился красивый голос (дискант), и он часто подпевал матери, «подлаживая голоса». С девяти лет пел 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История церкви"/>
              </a:rPr>
              <a:t>церковных хорах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пытался научиться играть на скрипке,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Скорочтение"/>
              </a:rPr>
              <a:t>много читал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но вынужден был работать учеником сапожника, токаря, столяра, переплетчика, переписчика. В двенадцать лет участвовал в спектаклях гастролировавшей в Казани труппы в качестве статиста».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Будучи очень одаренным человеком, Шаляпин был талантлив во всех областях искусства. Он был прекрасным драматическим актером, скульптором, художником.</a:t>
            </a:r>
          </a:p>
          <a:p>
            <a:r>
              <a:rPr lang="ru-RU" dirty="0" smtClean="0"/>
              <a:t>Но как идеальный артист и талантливый художник, он вызывал неизменный интерес и у художников, которые стремились запечатлеть его в жизни и на сцене. Правда, не у всех это получалась, т.к. Шаляпин создавал такие художественные полотна на сцене, что не каждый художник мог их повторить.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Весной 1937 года у него обнаружили лейкоз, а 12 апреля 1938 он скончался в Париже .</a:t>
            </a:r>
          </a:p>
          <a:p>
            <a:r>
              <a:rPr lang="ru-RU" sz="1200" dirty="0" smtClean="0"/>
              <a:t>В 1984 году его сын Фёдор Шаляпин-младший добился перезахоронения его праха в Москве на Новодевичьем кладбище.</a:t>
            </a:r>
          </a:p>
          <a:p>
            <a:endParaRPr lang="ru-RU" sz="1200" dirty="0" smtClean="0"/>
          </a:p>
          <a:p>
            <a:r>
              <a:rPr lang="ru-RU" sz="1200" dirty="0" smtClean="0"/>
              <a:t>Могила  Ф.И. Шаляпина в Москве на Новодевичьем кладбище.</a:t>
            </a:r>
          </a:p>
          <a:p>
            <a:endParaRPr lang="ru-RU" sz="1200" dirty="0" smtClean="0"/>
          </a:p>
          <a:p>
            <a:r>
              <a:rPr lang="ru-RU" dirty="0" smtClean="0"/>
              <a:t>Ф. И. Шаляпин умер в Париже в 1938 году и был похоронен на кладбище </a:t>
            </a:r>
            <a:r>
              <a:rPr lang="ru-RU" dirty="0" err="1" smtClean="0"/>
              <a:t>Батиньоль</a:t>
            </a:r>
            <a:r>
              <a:rPr lang="ru-RU" dirty="0" smtClean="0"/>
              <a:t>, где сам заранее выбрал место для своей могилы. Там же через несколько лет была похоронена и его жена — М. В. Шаляпина.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 Ф.И. Шаляпина в Москве - единственный дом Мастера. Находится он на Новинском бульваре, 25. 23 сентября 1988 года в этом удивительном уголке Москвы был открыт музей. Сегодня в Мемориальную усадьбу Ф.И. Шаляпина (а это - одна из немногих сохранившихся городских усадеб XVIII века) приходят все, кому дорого имя гениального певца - музыканты, артисты, художники, любители вокального и театрального искусства. В нашем доме рады гостям, как радовался их приходу и хозяин дома - Федор Иванович Шаляпин.</a:t>
            </a:r>
          </a:p>
          <a:p>
            <a:endParaRPr lang="ru-RU" dirty="0" smtClean="0"/>
          </a:p>
          <a:p>
            <a:r>
              <a:rPr lang="ru-RU" dirty="0" smtClean="0"/>
              <a:t>Дом-музей Ф.И. Шаляпина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Время, когда жил и творил Федор Иванович Шаляпин смело можно назвать Золотым веком русского искусства.</a:t>
            </a:r>
          </a:p>
          <a:p>
            <a:r>
              <a:rPr lang="ru-RU" dirty="0" smtClean="0"/>
              <a:t>Его современниками и партнерами по сцене были: Э. </a:t>
            </a:r>
            <a:r>
              <a:rPr lang="ru-RU" dirty="0" err="1" smtClean="0"/>
              <a:t>Карузо</a:t>
            </a:r>
            <a:r>
              <a:rPr lang="ru-RU" dirty="0" smtClean="0"/>
              <a:t>, Т. </a:t>
            </a:r>
            <a:r>
              <a:rPr lang="ru-RU" dirty="0" err="1" smtClean="0"/>
              <a:t>Руффо</a:t>
            </a:r>
            <a:r>
              <a:rPr lang="ru-RU" dirty="0" smtClean="0"/>
              <a:t>, Л. Собинов, А. Нежданова. Начинал Шаляпин свою деятельность на Императорской сцене под руководством Э.Направника, а стал знаменитым певцом в Частной опере С.И. Мамонтова, где познакомился и подружился с такими художниками как К. Коровин, В. Серов, И. Левитан, братья В. и А. Васнецовы. Картины этих художников, как и прежде, можно увидеть в </a:t>
            </a:r>
            <a:r>
              <a:rPr lang="ru-RU" dirty="0" err="1" smtClean="0"/>
              <a:t>шаляпинском</a:t>
            </a:r>
            <a:r>
              <a:rPr lang="ru-RU" dirty="0" smtClean="0"/>
              <a:t> доме. О дружбе Шаляпина с известными деятелями театра, художниками, музыкантами познакомит посетителей экспозиция второго этажа Мемориального особняка. Об этом можно услышать и в абонементных циклах, проходящих в музее.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Ф.И. Шаляпин начал сниматься на заре зарождения фотографии. Первые снимки относятся к концу XIX века, последние ? сделаны в последние годы жизни, в середине 30-х годов ХХ века. Первые снимки были сделаны только в России, последние ? </a:t>
            </a:r>
            <a:r>
              <a:rPr lang="ru-RU" dirty="0" err="1" smtClean="0"/>
              <a:t>зарубежом</a:t>
            </a:r>
            <a:r>
              <a:rPr lang="ru-RU" dirty="0" smtClean="0"/>
              <a:t>. Но где бы не снимался великий русский певец, делал он это с большим удовольствием, поэтому, практически все его фотографии ? довольно удачные.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Ф.И. Шаляпина было два брака. От первого брака с итальянской балериной </a:t>
            </a:r>
            <a:r>
              <a:rPr lang="ru-RU" dirty="0" err="1" smtClean="0"/>
              <a:t>Иолой</a:t>
            </a:r>
            <a:r>
              <a:rPr lang="ru-RU" dirty="0" smtClean="0"/>
              <a:t> </a:t>
            </a:r>
            <a:r>
              <a:rPr lang="ru-RU" dirty="0" err="1" smtClean="0"/>
              <a:t>Торнаги</a:t>
            </a:r>
            <a:r>
              <a:rPr lang="ru-RU" dirty="0" smtClean="0"/>
              <a:t> у него было 6 детей, старший из которых Игорь умер в раннем возрасте. От второго брака с Марией Валентиновной </a:t>
            </a:r>
            <a:r>
              <a:rPr lang="ru-RU" dirty="0" err="1" smtClean="0"/>
              <a:t>Питцольд</a:t>
            </a:r>
            <a:r>
              <a:rPr lang="ru-RU" dirty="0" smtClean="0"/>
              <a:t> было три дочери. Он усыновил также двоих детей от первого брака его жены.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Письма жене</a:t>
            </a:r>
          </a:p>
          <a:p>
            <a:r>
              <a:rPr lang="ru-RU" b="1" dirty="0" smtClean="0"/>
              <a:t>6 декабря 1937 г., Париж</a:t>
            </a:r>
          </a:p>
          <a:p>
            <a:r>
              <a:rPr lang="ru-RU" dirty="0" smtClean="0"/>
              <a:t>6/XII 37.</a:t>
            </a:r>
          </a:p>
          <a:p>
            <a:r>
              <a:rPr lang="ru-RU" dirty="0" smtClean="0"/>
              <a:t>Много, много </a:t>
            </a:r>
            <a:r>
              <a:rPr lang="ru-RU" dirty="0" err="1" smtClean="0"/>
              <a:t>напутешествовался</a:t>
            </a:r>
            <a:r>
              <a:rPr lang="ru-RU" dirty="0" smtClean="0"/>
              <a:t>, видел разные страны, а наше </a:t>
            </a:r>
            <a:r>
              <a:rPr lang="ru-RU" dirty="0" err="1" smtClean="0"/>
              <a:t>Старово</a:t>
            </a:r>
            <a:r>
              <a:rPr lang="ru-RU" dirty="0" smtClean="0"/>
              <a:t> и дом вспоминаю всегда. Вспоминаю плотника </a:t>
            </a:r>
            <a:r>
              <a:rPr lang="ru-RU" dirty="0" err="1" smtClean="0"/>
              <a:t>Чеснокова</a:t>
            </a:r>
            <a:r>
              <a:rPr lang="ru-RU" dirty="0" smtClean="0"/>
              <a:t> с сыновьями, вспоминаю, как я, Коровин и мой несравненный и незабвенный В. Серов сидели и чертили план. Вспоминаю и Руслана (он теперь небось слывет в кулаках), а какое дерево он тогда привез на постройку, и какой был смышленый мужик.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Лежу сейчас то в кровати, то в кресле, читаю книжки и вспоминаю прошлое: театры, города, лишения и успехи. Да! Вот-вот уж пятьдесят лет (шутка ли?), как пел и играл.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одних казенных театрах прослужил 28 лет. И сколько ролей сыграл! И кажется, недурно. Вот тебе и вятский </a:t>
            </a:r>
            <a:r>
              <a:rPr lang="ru-RU" dirty="0" err="1" smtClean="0"/>
              <a:t>мужичонко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Страшно злюсь: Как это я, я! И вдруг зубы шатаются и сердце захворало. Удивительно! Н... да! Законов природы не </a:t>
            </a:r>
            <a:r>
              <a:rPr lang="ru-RU" dirty="0" err="1" smtClean="0"/>
              <a:t>прейдеши</a:t>
            </a:r>
            <a:r>
              <a:rPr lang="ru-RU" dirty="0" smtClean="0"/>
              <a:t>!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Роли в оперных спектаклях, созданные Ф.И. Шаляпиным всегда были неподражаемы. Он был очень требователен к выбору своих ролей. Одной из лучших партий в русском репертуаре была партия Бориса Годунова в одноименной опере М.П. Мусоргского.</a:t>
            </a:r>
          </a:p>
          <a:p>
            <a:r>
              <a:rPr lang="ru-RU" dirty="0" smtClean="0"/>
              <a:t>В зарубежном репертуаре, пожалуй, можно назвать четыре партии, которые прошли с ним весь его творческий путь. Это два Мефистофеля в одноименной опере А. </a:t>
            </a:r>
            <a:r>
              <a:rPr lang="ru-RU" dirty="0" err="1" smtClean="0"/>
              <a:t>Бойто</a:t>
            </a:r>
            <a:r>
              <a:rPr lang="ru-RU" dirty="0" smtClean="0"/>
              <a:t> и опере Ш. </a:t>
            </a:r>
            <a:r>
              <a:rPr lang="ru-RU" dirty="0" err="1" smtClean="0"/>
              <a:t>Гуно</a:t>
            </a:r>
            <a:r>
              <a:rPr lang="ru-RU" dirty="0" smtClean="0"/>
              <a:t> «Фауст», Дон </a:t>
            </a:r>
            <a:r>
              <a:rPr lang="ru-RU" dirty="0" err="1" smtClean="0"/>
              <a:t>Базилио</a:t>
            </a:r>
            <a:r>
              <a:rPr lang="ru-RU" dirty="0" smtClean="0"/>
              <a:t> в «Севильском цирюльнике» Дж. Россини и Дон Кихот в опере Ж. </a:t>
            </a:r>
            <a:r>
              <a:rPr lang="ru-RU" dirty="0" err="1" smtClean="0"/>
              <a:t>Массне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Шаляпин оставил потомкам, как документальные кинокадры, так и две роли в фильмах. Это Иван Грозный в фильме «Царь Иван Васильевич Грозный» 1915 года режиссера Иванова-Гая и Дон Кихот в одноименном фильме Георга </a:t>
            </a:r>
            <a:r>
              <a:rPr lang="ru-RU" dirty="0" err="1" smtClean="0"/>
              <a:t>Пабста</a:t>
            </a:r>
            <a:r>
              <a:rPr lang="ru-RU" dirty="0" smtClean="0"/>
              <a:t> 1932 года.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1915 году состоялся дебют в кино, главная роль (царь Иоанн Грозный) в исторической кинодраме «Царь Иван Васильевич Грозный» (по драме Льва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Псковитянка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C09F7-0A2F-407F-AB99-C7692203DA6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5-tub-ru.yandex.net/i?id=365389919-5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74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844824"/>
            <a:ext cx="4964088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Шаляпин</a:t>
            </a:r>
            <a:br>
              <a:rPr lang="ru-RU" b="1" dirty="0" smtClean="0"/>
            </a:br>
            <a:r>
              <a:rPr lang="ru-RU" b="1" dirty="0" smtClean="0"/>
              <a:t> Федор Иванович </a:t>
            </a:r>
            <a:br>
              <a:rPr lang="ru-RU" b="1" dirty="0" smtClean="0"/>
            </a:br>
            <a:r>
              <a:rPr lang="ru-RU" sz="3600" dirty="0" smtClean="0"/>
              <a:t>(1873, Казань-1938, Париж)</a:t>
            </a:r>
            <a:endParaRPr lang="ru-RU" sz="3600" dirty="0"/>
          </a:p>
        </p:txBody>
      </p:sp>
      <p:pic>
        <p:nvPicPr>
          <p:cNvPr id="1026" name="Picture 2" descr="http://www.nearyou.ru/100kartin/img/100_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3333750" cy="41433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4941168"/>
            <a:ext cx="3054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/>
              <a:t>Шаляпин Ф.И. (в шубе, 1920),</a:t>
            </a:r>
          </a:p>
          <a:p>
            <a:pPr algn="ctr"/>
            <a:r>
              <a:rPr lang="ru-RU" i="1" dirty="0" smtClean="0"/>
              <a:t>Кустодиев Б.М.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&amp;Fcy;. &amp;Icy;. &amp;SHcy;&amp;acy;&amp;lcy;&amp;yacy;&amp;pcy;&amp;icy;&amp;ncy; &amp;scy; &amp;scy;&amp;ycy;&amp;ncy;&amp;ocy;&amp;mcy; &amp;Bcy;&amp;ocy;&amp;rcy;&amp;icy;&amp;scy;&amp;ocy;&amp;m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74571"/>
            <a:ext cx="2952328" cy="37136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4653136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 И. Шаляпин с сыном Борисом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27652" name="Picture 4" descr="&amp;Fcy;.&amp;Icy;.&amp;SHcy;&amp;acy;&amp;lcy;&amp;yacy;&amp;pcy;&amp;icy;&amp;ncy; &amp;scy; &amp;dcy;&amp;ocy;&amp;chcy;&amp;iecy;&amp;rcy;&amp;softcy;&amp;yucy; &amp;Dcy;&amp;acy;&amp;scy;&amp;iecy;&amp;jcy;, 1936 &amp;g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244473"/>
            <a:ext cx="2880320" cy="34086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36096" y="4653136"/>
            <a:ext cx="28905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Monotype Corsiva" pitchFamily="66" charset="0"/>
              </a:rPr>
              <a:t>Ф.И.Шаляпин с дочерью </a:t>
            </a:r>
            <a:r>
              <a:rPr lang="ru-RU" sz="1400" dirty="0" err="1" smtClean="0">
                <a:latin typeface="Monotype Corsiva" pitchFamily="66" charset="0"/>
              </a:rPr>
              <a:t>Дасей</a:t>
            </a:r>
            <a:r>
              <a:rPr lang="ru-RU" sz="1400" dirty="0" smtClean="0">
                <a:latin typeface="Monotype Corsiva" pitchFamily="66" charset="0"/>
              </a:rPr>
              <a:t>, 1936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&amp;Fcy;.&amp;Icy;.&amp;SHcy;&amp;acy;&amp;lcy;&amp;yacy;&amp;pcy;&amp;icy;&amp;ncy; &amp;scy; &amp;scy;&amp;ycy;&amp;ncy;&amp;ocy;&amp;vcy;&amp;softcy;&amp;yacy;&amp;mcy;&amp;icy; &amp;Fcy;&amp;iecy;&amp;dcy;&amp;ocy;&amp;rcy;&amp;ocy;&amp;mcy; &amp;icy; &amp;Bcy;&amp;ocy;&amp;rcy;&amp;icy;&amp;scy;&amp;ocy;&amp;mcy;, 1928 &amp;g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3168352" cy="44312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5445224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с сыновьями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 Федором и Борисом, 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1928 г.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28676" name="Picture 4" descr="&amp;Fcy;.&amp;Icy;.&amp;SHcy;&amp;acy;&amp;lcy;&amp;yacy;&amp;pcy;&amp;icy;&amp;ncy; &amp;vcy; &amp;dcy;&amp;iecy;&amp;rcy;&amp;iecy;&amp;vcy;&amp;ncy;&amp;iecy; &amp;Rcy;&amp;acy;&amp;tcy;&amp;ucy;&amp;khcy;&amp;icy;&amp;ncy;o &amp;scy; &amp;dcy;&amp;iecy;&amp;tcy;&amp;softcy;&amp;mcy;&amp;icy; &amp;Fcy;&amp;iecy;&amp;dcy;&amp;ocy;&amp;rcy;&amp;ocy;&amp;mcy;, &amp;Bcy;&amp;ocy;&amp;rcy;&amp;icy;&amp;scy;&amp;ocy;&amp;mcy;, &amp;Lcy;&amp;icy;&amp;dcy;&amp;icy;&amp;iecy;&amp;jcy;, &amp;Icy;&amp;rcy;&amp;icy;&amp;ncy;&amp;ocy;&amp;jcy; &amp;icy; &amp;Tcy;&amp;acy;&amp;tcy;&amp;softcy;&amp;yacy;&amp;ncy;&amp;ocy;&amp;jcy;, 1912 &amp;g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9066" y="908720"/>
            <a:ext cx="3571597" cy="4608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4048" y="5517232"/>
            <a:ext cx="3707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в деревне </a:t>
            </a:r>
            <a:r>
              <a:rPr lang="ru-RU" sz="1400" dirty="0" err="1" smtClean="0">
                <a:latin typeface="Monotype Corsiva" pitchFamily="66" charset="0"/>
              </a:rPr>
              <a:t>Ратухинo</a:t>
            </a:r>
            <a:r>
              <a:rPr lang="ru-RU" sz="1400" dirty="0" smtClean="0">
                <a:latin typeface="Monotype Corsiva" pitchFamily="66" charset="0"/>
              </a:rPr>
              <a:t> с детьми 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Федором, Борисом, Лидией, Ириной и Татьяной, 1912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Ф.И. Шаляпин на оперной сцене</a:t>
            </a:r>
            <a:endParaRPr lang="ru-RU" sz="3600" dirty="0"/>
          </a:p>
        </p:txBody>
      </p:sp>
      <p:pic>
        <p:nvPicPr>
          <p:cNvPr id="30722" name="Picture 2" descr="&amp;Fcy;.&amp;Icy;.&amp;SHcy;&amp;acy;&amp;lcy;&amp;yacy;&amp;pcy;&amp;icy;&amp;ncy; &amp;vcy; &amp;rcy;&amp;ocy;&amp;lcy;&amp;icy; &amp;Bcy;&amp;ocy;&amp;rcy;&amp;icy;&amp;scy;&amp;acy; &amp;vcy; &amp;ocy;&amp;pcy;&amp;iecy;&amp;rcy;&amp;iecy;  &amp;Mcy;.&amp;Pcy;.&amp;Mcy;&amp;ucy;&amp;scy;&amp;ocy;&amp;rcy;&amp;gcy;&amp;scy;&amp;kcy;&amp;ocy;&amp;gcy;&amp;ocy; «&amp;Bcy;&amp;ocy;&amp;rcy;&amp;icy;&amp;scy; &amp;Gcy;&amp;ocy;&amp;dcy;&amp;ucy;&amp;ncy;&amp;ocy;&amp;vcy;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3096344" cy="43610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5517232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в роли Бориса в опере М.П.Мусоргского «Борис Годунов»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0724" name="Picture 4" descr=".&amp;Icy;.&amp;SHcy;&amp;acy;&amp;lcy;&amp;yacy;&amp;pcy;&amp;icy;&amp;ncy; &amp;vcy; &amp;rcy;&amp;ocy;&amp;lcy;&amp;icy; &amp;Mcy;&amp;iecy;&amp;lcy;&amp;softcy;&amp;ncy;&amp;icy;&amp;kcy;&amp;acy; &amp;vcy; &amp;ocy;&amp;pcy;&amp;iecy;&amp;rcy;&amp;iecy; &amp;Acy;.&amp;Dcy;&amp;acy;&amp;rcy;&amp;gcy;&amp;ocy;&amp;mcy;&amp;ycy;&amp;zhcy;&amp;scy;&amp;kcy;&amp;ocy;&amp;gcy;&amp;ocy; «&amp;Rcy;&amp;ucy;&amp;scy;&amp;acy;&amp;lcy;&amp;kcy;&amp;acy;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2880320" cy="439743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652120" y="5589240"/>
            <a:ext cx="2915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.И.Шаляпин в роли Мельника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в опере А.Даргомыжского «Русалка»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Ф.И. Шаляпин на оперной сцене</a:t>
            </a:r>
            <a:endParaRPr lang="ru-RU" sz="3600" dirty="0"/>
          </a:p>
        </p:txBody>
      </p:sp>
      <p:pic>
        <p:nvPicPr>
          <p:cNvPr id="31746" name="Picture 2" descr="&amp;Fcy;.&amp;Icy;.&amp;SHcy;&amp;acy;&amp;lcy;&amp;yacy;&amp;pcy;&amp;icy;&amp;ncy; &amp;vcy; &amp;rcy;&amp;ocy;&amp;lcy;&amp;icy; &amp;Icy;&amp;vcy;&amp;acy;&amp;ncy;&amp;acy; &amp;Gcy;&amp;rcy;&amp;ocy;&amp;zcy;&amp;ncy;&amp;ocy;&amp;gcy;&amp;ocy; &amp;vcy; &amp;ocy;&amp;pcy;&amp;iecy;&amp;rcy;&amp;iecy; &amp;Ncy;. &amp;Pcy;. &amp;Rcy;&amp;icy;&amp;mcy;&amp;scy;&amp;kcy;&amp;ocy;&amp;gcy;&amp;ocy;-&amp;Kcy;&amp;ocy;&amp;rcy;&amp;scy;&amp;acy;&amp;kcy;&amp;ocy;&amp;vcy;&amp;acy; «&amp;Pcy;&amp;scy;&amp;kcy;&amp;ocy;&amp;vcy;&amp;icy;&amp;tcy;&amp;yacy;&amp;ncy;&amp;kcy;&amp;acy;» (&amp;scy; &amp;Ocy;.-&amp;Vcy;.&amp;Ecy;&amp;bcy;&amp;iecy;&amp;rcy;&amp;lcy;&amp;iecy;), 1896 &amp;g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024336" cy="385265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5229200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в роли Ивана Грозного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в опере Н. П. Римского-Корсакова «</a:t>
            </a:r>
            <a:r>
              <a:rPr lang="ru-RU" sz="1400" dirty="0" err="1" smtClean="0">
                <a:latin typeface="Monotype Corsiva" pitchFamily="66" charset="0"/>
              </a:rPr>
              <a:t>Псковитянка</a:t>
            </a:r>
            <a:r>
              <a:rPr lang="ru-RU" sz="1400" dirty="0" smtClean="0">
                <a:latin typeface="Monotype Corsiva" pitchFamily="66" charset="0"/>
              </a:rPr>
              <a:t>» (с </a:t>
            </a:r>
            <a:r>
              <a:rPr lang="ru-RU" sz="1400" dirty="0" err="1" smtClean="0">
                <a:latin typeface="Monotype Corsiva" pitchFamily="66" charset="0"/>
              </a:rPr>
              <a:t>О.-В.Эберле</a:t>
            </a:r>
            <a:r>
              <a:rPr lang="ru-RU" sz="1400" dirty="0" smtClean="0">
                <a:latin typeface="Monotype Corsiva" pitchFamily="66" charset="0"/>
              </a:rPr>
              <a:t>), 1896 г.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1748" name="Picture 4" descr="&amp;Fcy;.&amp;Icy;.&amp;SHcy;&amp;acy;&amp;lcy;&amp;yacy;&amp;pcy;&amp;icy;&amp;ncy; &amp;vcy; &amp;rcy;&amp;ocy;&amp;lcy;&amp;icy; &amp;Dcy;&amp;ocy;&amp;ncy; &amp;Kcy;&amp;icy;&amp;khcy;&amp;ocy;&amp;tcy;&amp;acy; &amp;vcy; &amp;ocy;&amp;pcy;&amp;iecy;&amp;rcy;&amp;iecy; &amp;ZHcy;. &amp;Mcy;&amp;acy;&amp;scy;&amp;scy;&amp;ncy;&amp;iecy; «&amp;Dcy;&amp;ocy;&amp;ncy; &amp;Kcy;&amp;icy;&amp;khcy;&amp;ocy;&amp;tcy;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340768"/>
            <a:ext cx="2448272" cy="38861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24128" y="5229200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в роли Дон Кихота 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 опере Ж. </a:t>
            </a:r>
            <a:r>
              <a:rPr lang="ru-RU" sz="1400" dirty="0" err="1" smtClean="0">
                <a:latin typeface="Monotype Corsiva" pitchFamily="66" charset="0"/>
              </a:rPr>
              <a:t>Массне</a:t>
            </a:r>
            <a:r>
              <a:rPr lang="ru-RU" sz="1400" dirty="0" smtClean="0">
                <a:latin typeface="Monotype Corsiva" pitchFamily="66" charset="0"/>
              </a:rPr>
              <a:t> «Дон Кихот»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Ф.И. Шаляпин в кино</a:t>
            </a:r>
            <a:endParaRPr lang="ru-RU" sz="3600" dirty="0"/>
          </a:p>
        </p:txBody>
      </p:sp>
      <p:pic>
        <p:nvPicPr>
          <p:cNvPr id="33794" name="Picture 2" descr="&amp;Icy; &amp;SHcy;&amp;acy;&amp;lcy;&amp;yacy;&amp;pcy;&amp;icy;&amp;ncy; &amp;vcy; &amp;rcy;&amp;ocy;&amp;lcy;&amp;icy; &amp;Icy;&amp;vcy;&amp;acy;&amp;ncy;&amp;acy; &amp;Gcy;&amp;rcy;&amp;ocy;&amp;zcy;&amp;ncy;&amp;ocy;&amp;gcy;&amp;ocy; &amp;vcy; &amp;kcy;&amp;icy;&amp;ncy;&amp;ocy;&amp;fcy;&amp;icy;&amp;lcy;&amp;softcy;&amp;mcy;&amp;iecy; «&amp;Dcy;&amp;ocy;&amp;chcy;&amp;softcy; &amp;Pcy;&amp;scy;&amp;kcy;&amp;ocy;&amp;vcy;&amp;acy;», &amp;rcy;&amp;iecy;&amp;zhcy;&amp;icy;&amp;scy;&amp;scy;&amp;iecy;&amp;rcy;. &amp;Icy;&amp;vcy;&amp;acy;&amp;ncy;&amp;ocy;&amp;vcy;-&amp;Gcy;&amp;acy;&amp;jcy;, 1915 &amp;g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7"/>
            <a:ext cx="4248472" cy="380238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5157192"/>
            <a:ext cx="4248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И. Шаляпин в роли Ивана Грозного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в кинофильме «Дочь Пскова», режиссер. Иванов-Гай,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1915 г.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3796" name="Picture 4" descr="&amp;Fcy;.&amp;Icy;.&amp;SHcy;&amp;acy;&amp;lcy;&amp;yacy;&amp;pcy;&amp;icy;&amp;ncy; &amp;vcy; &amp;rcy;&amp;ocy;&amp;lcy;&amp;icy; &amp;Dcy;&amp;ocy;&amp;ncy; &amp;Kcy;&amp;icy;&amp;khcy;&amp;ocy;&amp;tcy;&amp;acy; &amp;vcy; &amp;ocy;&amp;dcy;&amp;ncy;&amp;ocy;&amp;icy;&amp;mcy;&amp;iecy;&amp;ncy;&amp;ncy;&amp;ocy;&amp;mcy; &amp;kcy;&amp;icy;&amp;ncy;&amp;ocy;&amp;fcy;&amp;icy;&amp;lcy;&amp;softcy;&amp;mcy;&amp;iecy;, &amp;rcy;&amp;iecy;&amp;zhcy;&amp;icy;&amp;scy;&amp;scy;&amp;iecy;&amp;rcy; &amp;Pcy;&amp;acy;&amp;bcy;&amp;scy;&amp;tcy;, 1933 &amp;g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340768"/>
            <a:ext cx="3263043" cy="3816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64088" y="5157192"/>
            <a:ext cx="3419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в роли Дон Кихота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в одноименном кинофильме, режиссер </a:t>
            </a:r>
            <a:r>
              <a:rPr lang="ru-RU" sz="1400" dirty="0" err="1" smtClean="0">
                <a:latin typeface="Monotype Corsiva" pitchFamily="66" charset="0"/>
              </a:rPr>
              <a:t>Пабст</a:t>
            </a:r>
            <a:r>
              <a:rPr lang="ru-RU" sz="1400" dirty="0" smtClean="0">
                <a:latin typeface="Monotype Corsiva" pitchFamily="66" charset="0"/>
              </a:rPr>
              <a:t>, 1933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Ф.И. Шаляпин и художники</a:t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37890" name="Picture 2" descr="&amp;Bcy;. &amp;Kcy;&amp;ucy;&amp;scy;&amp;tcy;&amp;ocy;&amp;dcy;&amp;icy;&amp;iecy;&amp;vcy;, «&amp;SHcy;&amp;acy;&amp;lcy;&amp;yacy;&amp;pcy;&amp;icy;&amp;ncy; &amp;ncy;&amp;acy; &amp;yacy;&amp;rcy;&amp;mcy;&amp;acy;&amp;rcy;&amp;kcy;&amp;iecy; &amp;vcy; &amp;Ncy;&amp;icy;&amp;zhcy;&amp;ncy;&amp;iecy;&amp;mcy; &amp;Ncy;&amp;ocy;&amp;vcy;&amp;gcy;&amp;ocy;&amp;rcy;&amp;ocy;&amp;dcy;&amp;iecy;», 1922 &amp;g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3240360" cy="43204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5373216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Б. Кустодиев, «Шаляпин на ярмарке в Нижнем Новгороде», 1922 г.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7892" name="Picture 4" descr="&amp;Vcy;. &amp;Scy;&amp;iecy;&amp;rcy;&amp;ocy;&amp;vcy; «&amp;Pcy;&amp;ocy;&amp;rcy;&amp;tcy;&amp;rcy;&amp;iecy;&amp;tcy; &amp;Fcy;.&amp;Icy;.&amp;SHcy;&amp;acy;&amp;lcy;&amp;yacy;&amp;pcy;&amp;icy;&amp;ncy;&amp;acy;». 1905 &amp;g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124744"/>
            <a:ext cx="1872208" cy="440519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84168" y="5517232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onotype Corsiva" pitchFamily="66" charset="0"/>
              </a:rPr>
              <a:t>В. Серов «Портрет Ф.И.Шаляпина»,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1905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Ф.И. Шаляпин и художники</a:t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36866" name="Picture 2" descr="&amp;Kcy;.&amp;Kcy;&amp;ocy;&amp;rcy;&amp;ocy;&amp;vcy;&amp;icy;&amp;ncy;, «&amp;Pcy;&amp;ocy;&amp;rcy;&amp;tcy;&amp;rcy;&amp;iecy;&amp;tcy; &amp;SHcy;&amp;acy;&amp;lcy;&amp;yacy;&amp;pcy;&amp;icy;&amp;ncy;&amp;acy;», 1911 &amp;g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544616" cy="46852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07704" y="5805264"/>
            <a:ext cx="5544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К.Коровин, «Портрет Шаляпина», 1911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Ф.И. Шаляпин и художники</a:t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38914" name="Picture 2" descr="&amp;Bcy;.&amp;SHcy;&amp;acy;&amp;lcy;&amp;yacy;&amp;pcy;&amp;icy;&amp;ncy;, «&amp;Pcy;&amp;ocy;&amp;rcy;&amp;tcy;&amp;rcy;&amp;iecy;&amp;tcy; &amp;ocy;&amp;tcy;&amp;tscy;&amp;acy;», 1931 &amp;g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5"/>
            <a:ext cx="3744416" cy="48315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5877272"/>
            <a:ext cx="3744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Б.Шаляпин, «Портрет отца», 1931 г.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8916" name="Picture 4" descr="&amp;Kcy;. &amp;Kcy;&amp;ocy;&amp;rcy;&amp;ocy;&amp;vcy;&amp;icy;&amp;ncy;, «&amp;Pcy;&amp;ocy;&amp;rcy;&amp;tcy;&amp;rcy;&amp;iecy;&amp;tcy; &amp;SHcy;&amp;acy;&amp;lcy;&amp;yacy;&amp;pcy;&amp;icy;&amp;ncy;&amp;acy;», 1921 &amp;g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052736"/>
            <a:ext cx="3600400" cy="48327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148064" y="5949280"/>
            <a:ext cx="3528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К. Коровин, «Портрет Шаляпина», 1921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Ф.И. Шаляпин и художники</a:t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35842" name="Picture 2" descr="http://www.shalyapin-museum.org/images/shalyapin66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3312368" cy="44840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5589240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 Шаляпин работает над своим скульптурным автопортретом </a:t>
            </a:r>
            <a:endParaRPr lang="ru-RU" sz="1400" dirty="0">
              <a:latin typeface="Monotype Corsiva" pitchFamily="66" charset="0"/>
            </a:endParaRPr>
          </a:p>
        </p:txBody>
      </p:sp>
      <p:pic>
        <p:nvPicPr>
          <p:cNvPr id="35844" name="Picture 4" descr="&amp;Fcy;.&amp;Icy;.&amp;SHcy;&amp;acy;&amp;lcy;&amp;yacy;&amp;pcy;&amp;icy;&amp;ncy; «&amp;Pcy;&amp;ocy;&amp;rcy;&amp;tcy;&amp;rcy;&amp;iecy;&amp;tcy; &amp;Acy;.&amp;Scy;.&amp;Pcy;&amp;ucy;&amp;shcy;&amp;kcy;&amp;icy;&amp;ncy;&amp;acy;», &amp;rcy;&amp;icy;&amp;scy;&amp;ucy;&amp;ncy;&amp;ocy;&amp;kcy; &amp;scy; &amp;dcy;&amp;acy;&amp;rcy;&amp;scy;&amp;tcy;&amp;vcy;&amp;iecy;&amp;ncy;&amp;ncy;&amp;ocy;&amp;jcy; &amp;ncy;&amp;acy;&amp;dcy;&amp;pcy;&amp;icy;&amp;scy;&amp;softcy;&amp;yucy; &amp;dcy;&amp;ocy;&amp;chcy;&amp;iecy;&amp;rcy;&amp;icy; &amp;Icy;&amp;rcy;&amp;icy;&amp;ncy;&amp;iecy;. 1913 &amp;g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196752"/>
            <a:ext cx="3240360" cy="44388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6056" y="5661248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Ф.И.Шаляпин «Портрет А.С.Пушкина»,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рисунок с дарственной надписью дочери Ирине. 1913 г.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xQWFRUWGR0aGRgYGBkYGhcZGBcaGBcWHBoaHSYfHBsjGhwXHy8gIycpLCwsFx4xNTAsNSYrLCkBCQoKDgwOGg8PGikfHyUpLCwpKikpLCkpKSkpKSksLCkpKSkpLCksKSkpKSksKSkpLCwpKSwpLCwsLCksKSksKf/AABEIAQMAwgMBIgACEQEDEQH/xAAbAAACAgMBAAAAAAAAAAAAAAAEBQMGAAECB//EAEQQAAECBAMFBQUGBQMDBAMAAAECEQADITEEEkEFIlFhcQYTgZGhFDKx0fAHQlKSweEjU2Jy8RWCwjNDsoOTotIWJET/xAAZAQADAQEBAAAAAAAAAAAAAAAAAQIDBAX/xAAnEQACAgIDAAIBAwUAAAAAAAAAAQIREiEDMUFRYRMiMsEVcYGhsf/aAAwDAQACEQMRAD8AoWDn5VFlC5Dk8/UW0eLEqWQh1qGV3CtFBg9GY8LNzhNNwipe+FJOg7sFSaFmzEMBbj+kbVnpQhRspyH4gEUvqPKPPktnCFz5oshKQpzQOCQKXJLv0g3DFhuIzFQNCxAY7pBU9QdGqYBE1JUQpWatNS3jR2rfSO/aUDdZ+Fwlnew3bcRpAigXFYxa8pWCtWg3kkEEWAuaDT9XQqxCnOmXW+VzR+VRFo2htEFAtoxDBKTxbo9B+I0FISmaClZyDMbNo93H4TwPhpG0fs1XRpG0MyRVLk2Id7O5ILg0pakCz8QGJUCoW4AnkOVYmxcgFYUgMhR913CSr7jg5r0qx84KlkF2yLKUksxWFZQXTQ5mAcufww9WULsdOWoArAG64rokZQL0G7/8TDPC/wDTJpYWBNKnkHNKc4VjBTEkgIJBuz0Fy5pUClb1vBuGnFKRW4GuoAdNbvw5w5q0KS0AT8W60Okgo3jwtRn5wykrSohSswLC4YK1AtWmnKAkYwErzVYUFKEX9fQRKtaVZVK3SASLMkCiQ2mnlCcbFXhtc0rQ1gAzPV/xZRfx5RCsBTkAAChBOtSzuw11pBSsWSxyBgxAroz5iK82B14xBMKCXKzm4MopPIBgfOBaQ+kc9wpakoSnOSaJSoOSeWvCIJMrMred+NTb7rJqOesHoDuFOpwGAcFuI1pHcrAAkBDFrtvEkWzaA6c+sF6FkYjFZEsEUo1XZQLUcE0flE+HUpaWQolRIbLUsw3WAuOr15RzLWU6py+7mNR1SA1Hq9KaxFh5ZlyRMSF92Sd4aGrgKDZiGHC44xOLa0RTq0NMRjzlyqqXNGAA4uxPxfyhC0pSJgUtSWDpKUhQUqroNiASRvElgLGjQ4/HK3czlJqAaONCOvXSB+8cNYXGjw4pp7HGLRGlQoAAevxreNTZpZh8X8oj1JGn1pHIA+qfX7RaRaRKlda04jXrEshV0sGu+vJufXygWVWjt4t4VjasWQGBd9W4+HSHQUHDFytRM8kfKMgRKg1QX/vPyjcKgovszBKVlCJSkkPlKCsggfddDn3XLg+DQvxGGmJypUTaxXTiaG/gYtSNszWKFIelBlDpKQ7JUzC4qks5gGbLGYlSXUBul8p4l+CrWzVHEvHNGkZqiu4VAUkPmBqpiwSWLJAq51HGJZiiKgJPQmrc70s0QY3AqE0lIUAd51EqU+u7Q3gfEYtZUyarrmWl3ajOBoLNGlfBWKZNjgVAlSqkOAXJy2KSaP0Ae3CFKpSgXO8/3ncG2jVPz6QcqYtYIUklvvWAvQuwFWvEE7BkG6iGJIyqBBALcQ1nINo0imhpUakYgUCi6Tc3u7MXdurVhp2fmI9olrmJ7xKFjvJeUKzJarBVKjeaK+iYGIDnw0F9K8SLUidEwylAKSpJYMcxQQykkLI13Mwb+ro+lbsuh7tFaFLV3SsiVrWphYOSpICfugJGlmNmgKXJz0fMUjeArYMS1DyjcvGISgJlnKohlqzEOCGIJFMpNW8HLRYfs12dnnzFzJvdypTEzKMlSrAKVTvBUiha9WELFvommyrSNizZcsLmyloQTRS0KS5dgkOLlm84GxGLCy5sGagq1HPQike49oUbNnlSCuZnmS2KwVqSUrG6SVEprQg8WOkeQ7X7NnCzlJKguWlOZC2YlJs4/EC4IqA3MRUo0rG4+g8qWTmCUEiyikkjiQKXL3BJZ20jJmEQAVJZxUgOQ2rOPC+kc4GY6TkUt3cjW9TwNDqKNE03DrSSczkmpOUv0sG0jF9kp0znv1F2zNdiLEgak2bh4COZGIH4SDcOrKOd2uIhn4lVlJryD+NKeDcdYXz5Nd50jizvzqxaKxQ6sczZiCTmA3rkAks9wQbHj5QWvF55SZSTllo90EhkuXcdVOTzJhNhTlBImKAZ2BLlruHgPHLIsRd2c61esCT6TFjekMsRKQk2fhSleDc4BWCVZQQH5j4vblEJ2kVIANf24cNYhSoFhb18YSi/QSa7J5yaM/RrHSh+rxEpBBYhvOIJzg5XOV/qkSnGDR6fQ4+UXj8F0bysSkK8eXGnP4xzKkssXP10jolmcs40pfjBGEkGYdwUFzoPHp+sAgjvQNEDlwjIEXJU5on837xkZYmdfZd1YoBIzOkkli4IcEuxDHQ6eESbPx9hvGrhnYfDz5iEBxS5qtzOstYqB6szKFNW5QRgphSkrBC2ACyVUTmLMbZaOLm/IRh+N9kJNDjaeBJL7ozVGYlXNquL0D8RA42QuXL74ISKFtaM7+77rBTqB8LxLJ2gndNLKcKqBXdLtzA8DVoh2ltszEzCoB1pWWASmzpCiEmpqC7kcizxvBqjRfBXBtMBRKkBiXIcjMXfnR9foTiYqcmjBAU+UkJqxyhOuXS11FzCYTATqzgc7/pw5x0ku487nqP0pG+JrQVh9mLmKy5ctaktRiAT/UzWH7wQpDiYlwsJLOAQpWiSCxdrRDPnTsyJiwrKkDKa5cpoG0rY8avAstaszHdDn3rB9dH+MLZOycLKwKBRbR3dy/SPRuwE9E2V3U4FaJSyoAJAzFaQkhQ+9QBv2jzfDTshIeoVRuDu9bhzFm7KbXWMShCA5mvnoSU5QVAhq6l30PKHHUhq7PWdkrmMSpIXLAyoAlhIloQVZUhRuAKVDUvHn3b3cmd4SCZispSW0TdhUVJerb3jDxe1Z8xWQqmjzAbTr+rRWu2Ox8gTOUCv7mYKYhdVAV0A140d40m7jQ5dCWTLRMSAncIqWAOZqt8nrHOKQtnqlJ4EuaUKmeh4XgXBzAHClqcG13pa9SOBeJdrz05BvTFlxQ+4niLH11Gsc9Ix+hROmpIZqv7zk+HCMkztAotxtfz5RFkdm+XRod7I2ZMSFZ0Kyke6pIY86/AB4fRV0BSZhKxkAH9xSQXPUV6cIOxmyHAAEsqIqXIAcl6G5oK84mWlBDHKgAl8hIL/AKdKGBps9KlB5Uw0y+8AGahZn4m8T30TfwIsdhjLWQSk80k/XhA6JoH3XPEvFkm7DlLfIspo7KBZ/wC4Ev5QDiOzjAETA2pOum6A582vGikvTRST7Fgm5zvHS5PDziaVNSDui4tQO3M1vpraGOz+yalF1qCUA1apIActSlOPGJMbKlyi6MqgCQmxUA5aoFaVqP2G10NtdISmWVnnDXCzMkugVUXoR1tSvxgROOzUGVAHL0DCsR4nHKAyhTgcKc7Qmm9CdvRMMQfxfCMhZ354xkViGA5lLBXnC8ixUJYIBbQZaPyYQQvagJJKQkkVy9a0IYE0sIXUqAEjm+vwMRlR4qa/0OusRSFSHuA2i7hkEHLSrsC9ta8eMN8Wn+DMIYAIIatRlIFSbgVtZ+NKzgsQgguGIDgvSjPQctRB/tTy1GwZQJsKpoOZjCUf1EtbK9LXwiQKa1/r0iCWYleOw3LNtvsbMw3dLJPdT0JWFAL3SpIUELOXK+oAzUDtC9OxVBspzA0LFq+r/vF4mKVjMLg5ckTJpJ7vLkSd5EtNgHyoDkZ1G4c5WaPSuxXZOTgJYeWn2hVZiyymIslFGCaiwqXMJJyejPdnkGxfslx2JIaUJCAf+pNdNL7qfeVTgGpePW+yf2bycAhTKMyYtkqWoAMA5ypTVkk1LkksOEWL/Uiqe33Qn1jeOnBKUG2+H8QR8TG0YVs0oTT+zSAvOATrlJv0jJ+xkFC3QBmGVncFy5BBDF3NCON3MM8XvJ94jo36gwNh8KaKJdhlD6cfEnWLpAeXdpOwhVmOFloz/elE5XTbPKIZ/wC0lw1HdopWK2DNChLWFJAAcKQUKDuDRQc/Dyj27agUDmSWIr5UbobQo7TYH2vDhkjvE+4/3VFjlcfdNK2sdIwlD4IcfUeOyzIlzFJWlZALAu1tSGdumkSYzagJaWQhKa0Knf6+OkK8YlXeLJAzA1ADMRQhjwt4RGDzjGiMQvDY4LfvphpYVe+hYj9YLTtBBBFEoYsczFtAKHnSFuKII+6LWAB8ojmYMhDhJbVRBbzZv8w6THimTzsaVGhbLoeURy9qEVLOOTvEOHkllEkBhc3OjDSOEod7mnpDpFUuhgnFzXou+gJoOQiHEYNB3gsvqFA36xGcQpglIygAUBNSLqLm8G4SRubpBJ/EaA9CIXRL0ATMSoBgR1ZjSBiKAmo+rw0w2xwakkm+6AQz9Q/QcIPlyGJGVwAMhUyctSVNlJF6uXNGpDySHkkVgiMhyrZZc7yTzKUl+bvGQ80VmiFQYNlUmYDUktTppEAQCPr6Z+Ecrm1q+bi/7RvETgovUHXwDCsKiaGey8Ol6qYuwAUlLvcHMaDrDhEqQkLDFTuXGQCgsQFcWDg69Hqkjk7s7D1/WL79mnZIY6fvglKBooosBdQBISAUilSVCoYmIwtixbZTMJgZmKm5ZEhRJbclJUqtA+pAPMtF/wCzX2LYmaonE5cOmoZSnmhrLCUukh6VUHj07/WU7LWjDDDIRKUNzuqJUbdSp2d61dzYBbR2rNxZySkqC1MWSaZbBz4eLRukjWhzsXs9LwMjuMOlbXUpRKs6mZybJs4y2gPC7aUrF93MSUEpLA6sUuQRSFsrsdiVA51hKb7ylGjFyyYUT8McLipSzPWtiQU5WDFgSN48R5RonQy9oVvE8wPD6Ma2+tScKtSQkqCkEBRYPnDudKRJsyeiYksQeLV8PhCntxtIJw5SAVB8ywlyQkMBQV94+kVJ6EM8KucZTzES0OP+2qvhmBrER2ahSQ4Wo1qVb1eJDQPsbH95h09wAQB9/MGbimhgefisUDWekJB92VLSKFnDnOQW1LCzwr0MSdrdmd0O9Cpzio++UgVNVHMARzI5Qww6pc5B7shCiAEqD5XUl0FYUkJDuC2bM1WFhm0EKmSiJiMSoEGqu5JZuCCCeEeZTMRMws4S0qXkQp0i2ZJqCWPhXho0Q3TASdrJhONnEhiS6mADrygLP5n+jCRJpHqW2uxOKxuH78YVUuakbubKlU1N2YqBpUgkax5fiMCtCzLmJUhSSykqBBB4EGsQ1oho4Ri1CyiOlPhWCJW15jEKWpQPElXxgJox6QUDVhOJx+cbxsKUHk7dYFTUu7J+uEEbPkBSiSpsofRz4Ej4xxjJoKjQB/wgAWjPp0Ja0ZOX91BIAqCb8HpbSNJlEFyoPTUEAc/lHMvEsnUHUv8AEcIgmLeK2OgpWOU4rQcKfCOF7VmM2YivEwLW36xMjBKNq9KwUl2FRREVmMib2fl9eUbgtDtHappUKBrPq/ibDkI5GHLWL9On+Ib4PAygCO+SVB9HSkaMbk8hSsK8bhFy1ZVdb8bGJT8ITV0jaJZBFCDanr6R6l9lmKyYfEMvKo0FWLlKzLT4qfrThHlMsl/p/r5RbOzMqZ3oSnMCQxJOqUlSWDDecUPEw06Y7pnruPVLxGIlqUrMgyETEJeynLEV4kA+DtDPZsyXLNg1DYqLGvLXU0cRSth7RmpShMwD+GlSAqhUly+lSHAHQQ7xW0JmUpAAAF6kkmrEAuzG9b9Y2VdmqGO29uLUxzIlbqzlVVWVmzAJUx0d3FYqEySrELQ1SQSVvokVWW90D9Gg8S1qlShmWp1sVukkDRNqp400i4bM2NLTKKDMyqUoEqADqQC4RlLhKT1euhaF2GvSLs3ISiUChWZwHVxUBw/SFadhTUKmKAE1E18yVnKcqjXKpi1zyt1jW3e0uHwk0YdBWpVlqdISnNR2CRUXpaGs8qmJTKSrIFAORohN260HjF2mqEwfsns0ykMTmTcOEJABsSBUqPFTkxYJ2KBDA5RxoL/hfXrQc4zDISlkpFrklz1JuSYYBbCqac2h1SpAIJoOU5ULp/aB/dd9bj1hZsjs7L78YhaQVpogFWdKSa5q0BezdYcbZlyCh37sigKTluz2ofKM2LKBkoU9Wc9bGBK3sA6bvJe/7R4p9puzMs2XNDVeWotqKy3/ANpUPAR7VNWw+XKKH21waVypqKlSgClrv90h7HMB5mCXRLPBkyTlerW+vSDcQEpQEgIOYAvlqHALPelvPnBUrYRBL1uG5g08KircYEnpBUE2fXgSb0vHPGSZClYLsvJ3g70shi9/AUqekOZ+wDNSe6UnICEoNGO6paiSnUBPOpiCT2X7yXmEwA/hUgs/UE/CLDsCQqXgFuS6c5DGxdQcPZ/C8Uo27G/kos/BlKa5szlxlYMNXv6QKIdzypKXd9GL1fS8K5kguxSQSbMfJrwFJkBPGOhiCAwJA6wRtDCJlhLTAskbwCVJKFAkFJzCtrwG0AyT2hXExkRtGQUFIskljLWqayCGbKkAnNXKwt1PHwgyVtAAt3asQCygSgOzVDEacRSJ8d2XQpamBQAE5SVJOZRS5AYl66jn0juTsqehORlLQGBrmyhtC4AB6UrHO2jmbQtxe0kzE5e4Ski+Vt21aMxu4MH7NMyWuWtBfMd0lGYkgVS+V9S4HWO0dmkqJKgQa2UCAXoHYZg3A8BDzDbIlpSgKU5QCwKyE+T6OBS3KIlyJdD0MOz+2kYiQoghKn3kuE5TqKqAIoNIt2ycMFS1MbNx8S7VBOurWigzMb7EkzHSSCQlGRKQQbu1SGYku7sx4Jtm4jaG0JmXD51kGoCmSl9TUJSOZjq455qzWPJfSPV5eAzrTJXupVRTE0A0fm0XHaODTkKqBg/AACutgG9I88l/ZXjUZMuPAUC6RkLBt5zWu/l/eK3ivtQxkuYrDY1KTlU0wAZVHKXynKbHdoNBzjW6RWXyc7X2VNmEzkIKlKKlB2AAzUcmlRXpBuz9vTpSyFqyTnyhBIWktvFOYUCnUSwoLUpFswM6VOQgzEImoNUOk7lnTm1U4Dl/g8FL2Pg1qUPZsxIqmW7qfVVWA5kgF3uIjF+D8EsjtmtJZZA1B5Gx8nrEn/5TLWp1zZkxrID5eRIF/GGJ7JYFggoylyyQszMp4ZnDNejCNHsdKksZZD/1uTyuWi1kMT4ztTKmLloSZmbOKZDvV5fpF12LNPdi9TrpX/EI17EUpv4jAaIBSCL6fKLBsXD5ZaR19Tz8ItWARiwyfCPPO2GJPdTeKkhIYElyoGjVj0PawABrb6byjzHt1MCchJGXMxJGqkm+gDC54xHI/wBJMuinoxBbfBUVDeABSoGgFG/3awl2ls7JMBSpX5FOnV7MYb47FqSMyAFJTYuElIAagb6qITjFTZhIDGooaAOedAL+UccW10YQvwc4HFJTJym4NQ4BFNYIVikDBTGNSoAeIST11iuoOTezBRqGBVXz4D0jv/WVmWqWQGcM4DgXLPbhTnGsZuyrC9hFAWSs5SBuqP3VuMqg1QRUuHgPtCke04dMhRdKU5VKJDKMxSgXUWAev7vAZxLGvgL+BHWApuIUqaFOXDVrp1id5WNXdjcgLMwzQiYrKQCAXKytwogEE1e2hFGiTDyk9wuWSoy0nMUhMpExXFJuaFjUGwDaxBs3F5CtTkLNjSlDWzcolRgUgEuFZtC4BPEiwIckQs67DKjhGKksP/1h5E+uWMiZODlkXX4LYepjIeQ8i0yMKZhUB71AyUkHJpS760GlYKThpgBCUjK7DMaMDVRoaM9D4tqHKlqlzQpTHK1pmS5OUkocPmD0BJLMYnx/aNAlk53UCwUFkkN90hSSVhwqrBixejxybuzBmsZiZUssoqSRYqBLEggJVoR5BwKOIB9tUqSpOdNNS6W6NX/J4RHitprnpE7IpSiSHJCEqyilSreIAYCjtyhbNmSpoUpSlISlt1R31EuaD0p6Rq4t9C9Fe3MSTlQ+Zk0Icg861teLN2FxU3CzpBADTS7gsVJL5gRTN7ouaFuMUmavNMZJuaXPoI9H2rsiecNh1ez93NSkBA3kLZALqSCkBm5g1NLR3cUlx+eHXxcDnSTotG2ftBmoH8MOuYcqQouUhL727dwx8ooHblMtQDJ/jgjMvMd8EKUSUnUqN3sBQRYly58vDJUZZoopCkpUzkllBQDEFsuZ2G7xhd2lmy5mYTMgOTKZuTKygl8j2UXChRju0e5HbOr8MYRyk78HX2QoOIwykErPdrFAQmiuKrgODZjzj0zD4FgEIISg1ZD9HJBFeZck9I8g+yAzZSsRdJ3UlJcEqBJYhns/gXj1nDTyHWhPvGo/q8wHPEeZil0cy6CZmxgAyF5QKgFL143D9CDAS8OtqqBU1ykHzZnfp4GCFYmaXJCQW90Oa81FgOgHjpHcvDKK6tQCzgk6uKhrc4oZrC4ElAz0I+8kkPwqC/8AiBNqbYOFk94lOdWZKUJJ95SjagJoAVeEO5stk1Abg8VzZEiZNx5Ewfw5IVk4FUxQObmcuYcmPGBsAWf2ilmUUKRMkzlEEImpIzAF1ZVWVQHnyio9o3nSs7gBMw1L0BSUpNAeHrF1+0TB5pbpYFKkqfkFV9HimYyRnw82UPeXLOUC+ZIzjzyt4xlNWqJkrRUxhZZ3hvjNchVaCo14xLOwlSqjENlYppq6STU0ry5wHg+9SWUN5Lb6SpuO9VvJtNIZYGXMxkwyJEszVC60EAS3DOSQEgPqXtSrRxbukcu1pAM7DhY3RkAYHdAPQHzhfj9kpsVMXLlTeNAQb01NYM27sHFYXEd2pK0ra7lbh6qBZim1uPGF2FmBCd9laUypI/ps7XLg8BqYKa9HtC3EbKAUyFhSnpRQBtUOBrxgNUlTgHz8YdzUlyMjoJ1cto45xFidk3y7hDUzO4q9rRpGfyWpC3uT+Kggj2yjEhTC300RTZZFw7CxryfhGJwYB30mocAOH8a06ekW0vSqXpKZJNciq/0xuJvacToVgab6rfnjIRJa8fhDNSSjD91LFcwUd5RNcxoAQ5LAUDwi2hLSjK29l4DdDfQ56mLROS6WL5Q3vElqv4PwF+sVja2DDEpf3qpUCkkfiBsfRo5Iyt7M1tnGA2kibOlpmJJS5oVWBDukgpYu9Aw6xNtfESf4m4FnKMqmKSitPdAB3dCVPd9ALh9ofw0oGHQkA1mAFSipT5arLNypaMxPdGSQHzpoxF7PV2HQjlHXGWMujTpgGwwrvQtKXybxLOEsXBNCBXU6tHqOP+0CVMlJlqdSlFKkboORT72ZW7V3Ds5Y0jzzZ+Pw6JaE51h272/vZnJCQ4KQmjUJLVERYTESlTgCvKhatQWSF0YsRUPcMN0Rsm1pHoyjhxxpp/wejbb7Sr9gRKllgpACipswSTbKXUlRcOSaD0r3Z3tHRUlUpE0GrqR3ho+ZwSzNl4ChN4X7S2AZZbNMnJUkVQA+YFlJVfQCgP3r0hbMQrDnMg5Eq4sCpLu1Ks4FrtBFzu5M6lOS48VHV9npsnbEtE8ZE/xcQlBWt3JUE5Qs1tQMkcDD+T2imFABUlJDE0zFjagDOdKtQ+Hn+wNrySDOXLSqZkapylKwGBctRX9LtV7xaOzOETi8yphDuwKQNdQRQuSzchzdZXJqxc/D+hcqVL+S7bLRMmFSk0cAJJ3tSc3B2IoLamHWHwORLEktUquSQK00hHgdpS0ouVM7O4qCygASFUPLS9INlzpkwhRcJagzKSdLgUJpGp57dkm0MaSCzChYKo5NiE/vT4dbAXQqVSgABIKmFCVNR34RDiMACMwDlwSVBNPE28Ip22tvYnDTsstKDLygjcqxFXeorwbpAySzdsd6USGax6Et+o9Yown5ZyE8DbXUcecS7P7STZqlApKAssUqdSCNSlVxex5MYrOI2iqdihLlhQUVFJUsFKU3FRf4PxF4znL4BgW10ETZklVBnKcoSA+qS7UeledNY5RiJmDyHCzFhM9AJVROU5iGYJLMoFlA2XxdnG0tl91jO8x6FTZJRmBQ8vMEhkOUg1TlqDVqvxrM7EplI7xCdx91Lmzkua3oHPWzNHK1izCqYyxe2cbiJcuStSpgZwEl1ZgWdSyzUUA7txBZ4SrlL79pgEtSEklC3RlYZkkuOYa9BFn7P4CcFpKEp7haAvOS+d6pFDRSXswZidYuuI2ZgZeFK8TIE1SEF5jlByioSCD5HnGsYNq2dXPwccP2ytnkuylK3lLLpItcPfSx1a9YKXhU0+en6/tEO09oJUp5YCU6JBfKNA7AGmrC0RIxRa3Q/X1UxxSu9HnvskGES5LBzc9afQjSZSQCGcm5Nq6R0icOscqnwXIWzX8P8IjI6TPDaRkPY9huJxgfMSQRpzNXqKPxieRikZQ5Ae4UacQK0NfWBRs9ZIGZJSLAk1/FRi1XqLADg8LNo7MYlWdJrZJJu7A5gKECl3HG8VxpJlwq9DXETJYT/DKc772VmI093n4Rr2k5TViQaV+hAGE2cpAJLeBfX6tpBGJxOWV7vul8wfNwA95m8H5x1rfRvJFNmAAl6RykgkOW+Udz1ZlKPjEEaFIuXsaAAM6WAYZSCCElkqLWLNzMd7Rno3UzXISGD3GtHr0eKhJxakClOcamYsqDHi8ZKDTs9/8AqcFxKKjv/QdjcWDlymoozaf5j1Xs3KJwsvu6OgEsWBoDUa148aiPJO6pQR6r9muKmDCoYZ05iCHZiktTwa8aRikeRyc0uRv/AIW3s/iTOXvlRmIICkm1vfHgPQtq93wkyWqmdNOBH0IpO1dkLzJnySQ3vA0cAuWH4rw02Fswha8ynQEgXIZlOPONkYDzaeKSkgZwljTNQZmoOZ5cW4Qp2hgCpPuBZ/Eo1rDT2TdJJDqLj9AA/IeLwnxy5ufKKC2ZycvDKMpdhxpUXrD8EJcRszuxyQxIe9X8KPAGAVLVMW7ZiKHi1KnjBM9P8RWUul6qKjTigC1w/wAqQFhUSitawreSC2VVHdg9OPyjJjRzitrqmy1YaZXMClSTUBh73Gm6w5eEUaRLlpSy0GnvBQ1rYUf94v0/B5nUaA3YsCQGykgFnJuK8ooXaZS+/UgkIq6SQoAg1sagaPy6xzzi5dGc42Xrs4B3EsCwSGfg0T9ssUlOCWFPlUUJOUOarTQRF2aklOHlgs4QAWqHbQxD27UPZWOq0+gUdekdTqPHb+AbpHns7DgEqlVGoBqG0e73cU8oXrWz3c6a/VIlmYJaVFaC3Rg/JrfpGxMzn+IliaOkPc03R4WjiqElaM6T2CpxBs3xsYinTCbcdIZTtkrFErQQA9dBwYAwI2TMSHDahr65ddL8+kJJC0Ae1HnGQxGBBq1+YjIMolf4LPPlyz/SwoBoLg3p+3jAmJmyiUFShTecUNruQXe7gCpGtYExE0lQynW9r+DmBsRPCiCbgAWIIpcCnXwjOK3ZMLuw8dpjNVkKAlLFmJci7va4GnHqeZmOCSCZYWHqhTsp6cacoHwiFgsScvDqHBfW+vpGsXLceP6R2Q6pG7bb2IsegS1LRlyF6h3tXK40qPKFwhxPwQPIwGdnc4sYDmjtIe2kOFbPl90k5WXq6/eA1YinBn4NEUiVlJoCeNQ3kfiIQ2qBpamS7ihAIq5vy0aPR/s1xCFSVSVKAXnJS+qSEkseIL66lo8/XhQa2grZR7pT7zPoHZq5hV6UhrQHvWG2p3a0SlLJBGooaMegrqLDnDL/AF6UiaiUhQK5jMHdxUF+IBNg5tHmPZ/FrxONVNUsKAlJyt94kEEtxzCo5ikPJSZMsomoKe8Uoe6aHeCS5Spk5szPet+GqdgeiqmbgSAt1O6391zY1d7sLbvmNiMMFGrF/Lhw6U5QuHaCTNk5pcxSkn7qQzVylAypelXataRFIxswpGb3SwQQsqUpPNWUNzNzSzmHYjifgnZgMpcCnw5GvVxxhVtTDhEsgB3AOVwCwdn5PrqekPMXiJYIStSUqIJSAC5HHNYU0N2o8B4gIRLyUzqFmHqwGtgdYiURinZmMS2R3UrMchdzlqSDyYl7XGkIO22yZyZYmJQcicwUcqVbqqlRd2Yi9CBWkWzBYxEpIShARmubWDEmpJLaH9oUSu0hQClZ3lEkAu+6KJYGr7pbXMekZtaH/cX9j9tvhkJZykZT4UB8Q0Cdttsd53aEse7OdYzMWZhpzPpF97K7JwZkS0oXIUyQcqspKSfe96t384qv2udm5UtKMVLmS0rBSgy05QVhyQpOWrpcvy1pXWSuFGTV9lDGKcMxHIsDysAxgKbNLnKWNqXrHaZ6VhlgIP40j/ySKeIiD2VaCbLBseI4iscD4nHZDhXRPKxisrJSXZnIe3NuPGIJ+KOoBanNy7MPA1iTD1VZJZgxIckmgFL3rHapCUV3Em5cBTXzABVaNDSJutA6Z0ptPIRuMO1E6J9E/wD0MZFUVs6xMgp3gMyRchQcc2Fg/HlHODxQSX8rGxtV3/zEUjEFJe7XZ/zDqKEeENdldmTNUVlJRKL1NA7kHLYqy3AF2YtUxLpLYdHaAokHMchqz/QA4ARPtAD7r+PTwjvG4ciYUoClDQlQsCa5U0A3Qlzcjwjc5Dn684043aKi2+xUtMRmTBeV/r9Y1ljoNAbESU5nQFAU94gm1S4A+EaEmCu6jYk+kA6bA/Z6Qxw2CO6UAJNavU3BPlEaUVtDLCoLDToYBC2XMXh5mZD7twC2aha3xhtsvbEtqB8xqksFJaoccHAqOL8ojx0gAuWqG6mEk/BPVqjwI+UJoD0LsjjTKQ8whywSkEAgpFkpNywFblr8SJmPdfelMwEOQVFWVZy1dIG679OIrFD2dtWahSQplEMkLUojKCQCTQ+JFaamDdqdrJ6SUJKVpBDKBUQWsd9AU9BCvwdFun9skBB7qW5LZkkl0kbu84bMQBxtSFGztuzJVZqQpNcqcylZT/TmBa4HDpFaPaKcsupCX5OAetPWIp+18QpTqCW0FQBwYPWJ/U2IsU7tNNyGgQXNQXJJDBnFG5WhVL2hKUVZ1TAojNnRlJKgGCN6ySlxmDkUoYUYmZMmEFag3Ac735xNhcOpwllEO7Vbq3FgKxVNhY+G1wwOQago3jTQ5lFRJ0NrWrCHaM1S1l6cBoB9GHkrZizXu1/lV8oEx2wpxU4lKYa5W9TF1SE2JO5N39I2hagCHpqDZ7O2h5wZNwC00Uyeqk/OIZksC82X+Zz6RFCF687qVSg4sfD430gOULqV/nWp8obZ5eswc2BPlSBcRIkFRylRqW3QH61Z+kThQULTiOUZEi8JU38oyFSLxRYcNslcwBUpClCjhgyqOxLDVwawfLwypZIKi9SQTWwf9fy84indpJnuoSTLYAk0LKAIFDwpxcc4lwkxBL5SBd8zgX8dYwp+mMfsin4pRIdTMoKLM5plRbW8HnATVpBShZcCySbtWkczMOFkqIpQhqAMwBoODVcxX8TtOaFKSJswJBIAC1ACpowLRrxV6Uixo7NTzaSv8pHxaJE9mZ+qMv8AcpA+Kopy56lGqlHqon4mOUycxZnP6RvaLsukzs8se8qQnmqdLH/KIFbIQL4nCj/1gr/xTFaGBIYMHLajUOOj845RIKlAAitjVvhSCx5MtSUYZIrjJP8AtE1TeSIxWMwg/wD6lE/0yJn/ACIipow7s5bNYeLOeAemuvCO/ZbDUgm1mzAg15GrcILJtlnTtPBJf+LiFPdpKQ/nMiGdtjBNRGKP/sp5PrFekSswVxAcdXA/X0ic4RL61KQ/9yXtxejQZAMTtvCi2Gmq/ungeiZUcr7US9MHL/3TJp+BTC2XhgyCRdQCuirGMEoZAoAKIBan9TEsbsG84VsA5XazhhcKOqZiv/KYYjV2tmiyMOnpIl/8gYhRhgQHTdnpQOlVybD3VcnjWYJcsP8Atk2BO6xHxJ6wWwJD2txWkwJ/tlyk/BEcL7TYo3xE38xHwaBsQgEIYuyQLgkbxu3UREEQrYiWbtOcr3psw9Ziz+sQhJU9XYOXOg6xvu4mwwDqcgbihXiUlvVhBbAi9kNHISOJdhTMAWHCtHjE4cEsVGoDMkl35EjStYLmlKgz0dLU90MyieOnF2iAkFZLkVoRpWguDZheEAEpNaRLs8DvZb1GdLjiMwDRJPIJJFHPpEcosoHgQfIiAC6Hs7K/Cn8zejxkOF4VblplH/CmMgLsQYbbamCi3ChFxwpUEaCCsPOE5OcKZep4NdP1So4PA239nJqcylzN0kGma4zBLCl6iOtjbOKWLuGZuHmI5uPZjxbDZplJFSDxykB68q+sUvaAHer4ZlfExeZmC3a8LOYpO00tNmD+o/GOno0YMhMSIVlejghj6a8aCOEwZswPNS7EV4HQkfCAR0MYAsEBhuvSpyi1VWp84iJF996Vppzry8oIw5eTM6p9TXzp5RrGuUStdz/kR5wxkU7Ehwruzdw5pd2oKh34XaOVTFqRwAoTmYEqJVUEt4conWM0pSR/2zQ8jRX/AMq+MCoG74j4H5iEIllylpoAHWGDMXBatOMSJzEkZ07ocsPwBnBy3ApQ+MSqnZTKUzsga3qoGOpclKCqpcy1MCA4DOHrdqwwAgCE58xDlqDUBxYjRoxUgfw947/pVuN3rHTPI/8AU/4R1NQckksdWp/W9IAI5eEBmKSXYEjmSH+RMcowzynCSVZmoCaM9usFEj2lsyWClElwBV6uaUDDwMDAjuSCQ+cU1okgng1tYQHWJw+VMujEpc9cxHyiAJiadMBRLAuEkGhDOokaVpwiMAwAY/GJcJKBWAQ9/gWMcZax3JVlUCGcHWogAmQgZSRloEECj5nSFPqQ5N+TRsV3nJASocCCEuW0HvO/DSIu8LNa1hWlq8o5XMUSK2s1PENrAI1i0DMTxY8w4BA9YBUIZI2fMVZC1E8EqP6RynY81RICC4uDQ+sKx2ejysbKKQcwqAbcfCNRJgpuWUhKnBCUg9QADrGQyir4QTZwCpwDpspgOb016cIfyFJUkD8NLuPSKfJlzTuKAOoDKURpQUGl3EGbOxC1hUsS10FSo5QSCzboNDSoakYxbi9IladJFhnKBHI+LiPPtqj+PM/uPxi5YczM1ZaUJAZs2ck8XZv1im7Vfv5n9xoPONrtDbBgYL2fOCZgJLAPoToRYCBQOUazgXMIQfJWkS1pKi5KbJJs/EiOlYlG57xKA1gKu4NzC8YgcfSNHFJHH0gsAuVjCFOp10IYqNXiNa3ZgA3B76kvrbygRWKH0Y5OOOgHrBY6GPtRLFk7oYUFubu/jEftKgoqCi6rkGtb1hd7cf8AAjk4sw7Cg8TFMzluD0fpZ41khcrEHj6mNolqX7qVKbgCW8oAoOcDURnfJGsCexzf5a/yK+Ua9jm/y1/kV8oQUF+1p5xr28aCBfYZv8tf5FfKMGBmfy1/kV8oAoJ/1A8BHJxquXgIjGBm/wAuZ+RXyjqVs6YVAZFj/Yr5QmAVs/EkzZb1GYOKFw7s2seibMxySTkSlA1ZIDNpTWPPJOypyCFd2skHVJ1tpD3ATp0tRaWulSMq635dYjOhJl+TPJTmzW58B0gadgkTKkMsWNyCP05awl2bi5ii3drAOhBAvZz5NyhlIxKqBWUUuHNdQQwr8otPIpMkImfy0/njInM7+oeR+cbi8SqFmEwwuE1/el4nmpZrdIIw2GAFa84inivpDSoYLiAwu8INpUejQ/xpSHuelf3hVNIS5KUq6vTwBiXIkq2INekLMUd4w3xksuaD1Grwsx2FVmsT0FntEXsV+AeeN5o7GEXw+EdjAK4RYEDxy8FI2arpEqdm8SYQC9o2YYr2eAKV84LkbNTQgODxpwcQWgE8jCqX7oeLf2H2VMSqa4uE/ExPhcKEBgGgqVOUn3VFPQkfCCy8Tc3Z+JC1pT3hS4yH+6+8bhIfxjlGz8UoIBCwRmCi5ANHSonr8IlOMX+Nf5lfOM9tmfjX+ZXzi/yfRH4vsnwWzp6Fr7zMoZUswUQVBO8zc4hGzsSAtJC3OVSSDaozJcPStuUa9smfzF/mV84z22Z/MX+ZXzhZ/Qfi+yaZs/Ed2nKF5kupT6kqokVqGrSDcHJV3kwrSsJOUpDKLUdQHjCz22Z/MX+ZXzjftq/xr/Mr5wOd+B+P7ChhJ+9/1c2/pu23b68GiSXLxIBYzCxSzu5ZBKhW4zBvEQF7dM/mL/Mr5xnt0z+Yv8yvnBn9E/h+yw7HXN75alhQSQ4SbCop5QnVta24KcYF9vmfzF/mV84ghOVmkY0Mv9ZPAfXhGQtjIVsqi4yxSFu0VnKTyMajIc+iWI8TNPfKD6/rEWLqtPXjyMZGRyQ9MfBaZYKw9fEtU8I5xQ3yNBp9dIyMi1+8F+4gKQ/1wMYECNxkdBqYlN+sTFAe0ZGQgNy5QOn1SO9nygMwAFFloyMhMQzjIyMhGpkZGRkAGRkZGQAZG4yMgAyMjIyADUZGRkAGRkZGQ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&amp;Mcy;&amp;ocy;&amp;gcy;&amp;icy;&amp;lcy;&amp;acy; &amp;Fcy;&amp;iecy;&amp;dcy;&amp;ocy;&amp;rcy;&amp;acy; &amp;SHcy;&amp;acy;&amp;lcy;&amp;yacy;&amp;pcy;&amp;icy;&amp;n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4824536" cy="64327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64088" y="6021288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Могила  Ф.И. Шаляпина в Москве на Новодевичьем кладбище.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5-tub-ru.yandex.net/i?id=365389919-57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жизни певца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13 февраля 1873 года в Казани в семье вятского крестьянина родился Федор Иванович Шаляпин.</a:t>
            </a:r>
          </a:p>
          <a:p>
            <a:r>
              <a:rPr lang="ru-RU" sz="2400" dirty="0" smtClean="0"/>
              <a:t>С девяти лет пел в церковных хорах.</a:t>
            </a:r>
          </a:p>
          <a:p>
            <a:r>
              <a:rPr lang="ru-RU" sz="2400" dirty="0" smtClean="0"/>
              <a:t>В двенадцать лет участвовал в спектаклях в качестве статиста</a:t>
            </a:r>
          </a:p>
          <a:p>
            <a:r>
              <a:rPr lang="ru-RU" sz="2400" dirty="0" smtClean="0"/>
              <a:t>1889 году впервые поет сольную партию в любительской постановке «Пиковой дамы». </a:t>
            </a:r>
          </a:p>
          <a:p>
            <a:r>
              <a:rPr lang="ru-RU" sz="2400" dirty="0" smtClean="0"/>
              <a:t>1890 году 17-летний Шаляпин, едет в Уфу, подписав контракт на летний сезон к </a:t>
            </a:r>
            <a:r>
              <a:rPr lang="ru-RU" sz="2400" dirty="0" err="1" smtClean="0"/>
              <a:t>Семенову-Самарскому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5-tub-ru.yandex.net/i?id=365389919-5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жизни певца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1895 году Шаляпин был принят дирекцией Санкт-Петербургских Императорских театров в состав оперной труппы: он поступил на сцену </a:t>
            </a:r>
            <a:r>
              <a:rPr lang="ru-RU" sz="2400" dirty="0" err="1" smtClean="0"/>
              <a:t>Мариинского</a:t>
            </a:r>
            <a:r>
              <a:rPr lang="ru-RU" sz="2400" dirty="0" smtClean="0"/>
              <a:t> театра и с успехом пел партии Мефистофеля («Фауст») и Руслана («Руслан и Людмила»). </a:t>
            </a:r>
          </a:p>
          <a:p>
            <a:r>
              <a:rPr lang="ru-RU" sz="2400" dirty="0" smtClean="0"/>
              <a:t>1896—1899 гг.  Шаляпин переходит в труппу оперного театра в Москве (меценат Мамонтов С.И.).</a:t>
            </a:r>
          </a:p>
          <a:p>
            <a:r>
              <a:rPr lang="ru-RU" sz="2400" dirty="0" smtClean="0"/>
              <a:t>С 1899 года он снова на службе в Императорской русской опере в Москве (Большой театр).</a:t>
            </a:r>
          </a:p>
          <a:p>
            <a:r>
              <a:rPr lang="ru-RU" sz="2400" dirty="0" smtClean="0"/>
              <a:t>1905 года примкнул к прогрессивным кругам, жертвовал сборы от своих выступлений революционерам.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5-tub-ru.yandex.net/i?id=365389919-5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жизни певца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1918 года — художественный руководитель </a:t>
            </a:r>
            <a:r>
              <a:rPr lang="ru-RU" sz="2400" dirty="0" err="1" smtClean="0"/>
              <a:t>Мариинского</a:t>
            </a:r>
            <a:r>
              <a:rPr lang="ru-RU" sz="2400" dirty="0" smtClean="0"/>
              <a:t> театра. Получил звание Народного артиста Республики.</a:t>
            </a:r>
          </a:p>
          <a:p>
            <a:r>
              <a:rPr lang="ru-RU" sz="2400" dirty="0" smtClean="0"/>
              <a:t>1922 года — на гастролях за границей. С этих гастролей Шаляпин больше на родину не возвращается.</a:t>
            </a:r>
          </a:p>
          <a:p>
            <a:r>
              <a:rPr lang="ru-RU" sz="2400" dirty="0" smtClean="0"/>
              <a:t>В августе 1927 года постановлением СНК РСФСР он был лишён звания Народного артиста и права возвращаться в СССР.</a:t>
            </a:r>
          </a:p>
          <a:p>
            <a:r>
              <a:rPr lang="ru-RU" sz="2400" dirty="0" smtClean="0"/>
              <a:t>В конце лета 1932 года исполняет главную роль в кинофильме «Дон-Кихот» австрийского кинорежиссёра Георга </a:t>
            </a:r>
            <a:r>
              <a:rPr lang="ru-RU" sz="2400" dirty="0" err="1" smtClean="0"/>
              <a:t>Пабста</a:t>
            </a:r>
            <a:r>
              <a:rPr lang="ru-RU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5-tub-ru.yandex.net/i?id=365389919-57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жизни певца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84984"/>
            <a:ext cx="8229600" cy="31249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1935-36 годах певец отправляется в свои последние гастроли на Дальний Восток.</a:t>
            </a:r>
          </a:p>
          <a:p>
            <a:r>
              <a:rPr lang="ru-RU" sz="2400" dirty="0" smtClean="0"/>
              <a:t>Весной 1937 года у него обнаружили лейкоз, а 12 апреля 1938 он скончался в Париже .</a:t>
            </a:r>
          </a:p>
          <a:p>
            <a:r>
              <a:rPr lang="ru-RU" sz="2400" dirty="0" smtClean="0"/>
              <a:t>В 1984 году его сын Фёдор Шаляпин-младший добился перезахоронения его праха в Москве на Новодевичьем кладбище.</a:t>
            </a:r>
            <a:endParaRPr lang="ru-RU" sz="2400" dirty="0"/>
          </a:p>
        </p:txBody>
      </p:sp>
      <p:pic>
        <p:nvPicPr>
          <p:cNvPr id="24578" name="Picture 2" descr="&amp;Fcy;&amp;iecy;&amp;dcy;&amp;ocy;&amp;rcy; &amp;Icy;&amp;vcy;&amp;acy;&amp;ncy;&amp;ocy;&amp;vcy;&amp;icy;&amp;chcy; &amp;SHcy;&amp;acy;&amp;lcy;&amp;yacy;&amp;pcy;&amp;icy;&amp;n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4744"/>
            <a:ext cx="17811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im0-tub-ru.yandex.net/i?id=494860210-20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544" cy="6858000"/>
          </a:xfrm>
          <a:prstGeom prst="rect">
            <a:avLst/>
          </a:prstGeom>
          <a:noFill/>
        </p:spPr>
      </p:pic>
      <p:pic>
        <p:nvPicPr>
          <p:cNvPr id="14340" name="Picture 4" descr="&amp;Mcy;&amp;ucy;&amp;zcy;&amp;iecy;&amp;jcy; &amp;SHcy;&amp;acy;&amp;lcy;&amp;yacy;&amp;pcy;&amp;icy;&amp;ncy;&amp;a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268760"/>
            <a:ext cx="7488832" cy="4799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54868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Дом-музей Ф.И. Шаляпина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260648"/>
            <a:ext cx="4524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Шаляпин и его время</a:t>
            </a:r>
            <a:endParaRPr lang="ru-RU" sz="3600" b="1" dirty="0"/>
          </a:p>
        </p:txBody>
      </p:sp>
      <p:pic>
        <p:nvPicPr>
          <p:cNvPr id="19458" name="Picture 2" descr="&amp;Fcy;.&amp;Icy;.&amp;SHcy;&amp;acy;&amp;lcy;&amp;yacy;&amp;pcy;&amp;icy;&amp;ncy;, &amp;Ecy;. &amp;Kcy;&amp;acy;&amp;rcy;&amp;ucy;&amp;zcy;&amp;ocy;, &amp;Tcy;. &amp;Rcy;&amp;ucy;&amp;fcy;&amp;fcy;&amp;o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3888432" cy="27219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9460" name="Picture 4" descr="&amp;Fcy;.&amp;Icy;.&amp;SHcy;&amp;acy;&amp;lcy;&amp;yacy;&amp;pcy;&amp;icy;&amp;ncy;, &amp;Scy;. &amp;Rcy;&amp;acy;&amp;khcy;&amp;mcy;&amp;acy;&amp;ncy;&amp;icy;&amp;ncy;&amp;ocy;&amp;v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3168352" cy="44941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9462" name="Picture 6" descr="&amp;Fcy;.&amp;Icy;.&amp;SHcy;&amp;acy;&amp;lcy;&amp;yacy;&amp;pcy;&amp;icy;&amp;ncy;, &amp;Mcy;. &amp;Gcy;&amp;ocy;&amp;rcy;&amp;softcy;&amp;kcy;&amp;icy;&amp;j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221088"/>
            <a:ext cx="3825422" cy="2448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1187624" y="6381328"/>
            <a:ext cx="218155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dirty="0" smtClean="0"/>
              <a:t>Ф.И.Шаляпин, М. Горький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73016"/>
            <a:ext cx="277845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dirty="0" smtClean="0"/>
              <a:t>Ф.И.Шаляпин, Э. </a:t>
            </a:r>
            <a:r>
              <a:rPr lang="ru-RU" sz="1400" dirty="0" err="1" smtClean="0"/>
              <a:t>Карузо</a:t>
            </a:r>
            <a:r>
              <a:rPr lang="ru-RU" sz="1400" dirty="0" smtClean="0"/>
              <a:t>, Т. </a:t>
            </a:r>
            <a:r>
              <a:rPr lang="ru-RU" sz="1400" dirty="0" err="1" smtClean="0"/>
              <a:t>Руффо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805264"/>
            <a:ext cx="30924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Ф.И.Шаляпин, С. Рахманинов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Шаляпин</a:t>
            </a:r>
            <a:r>
              <a:rPr lang="ru-RU" b="1" dirty="0" smtClean="0"/>
              <a:t> в жизни</a:t>
            </a:r>
            <a:endParaRPr lang="ru-RU" dirty="0"/>
          </a:p>
        </p:txBody>
      </p:sp>
      <p:pic>
        <p:nvPicPr>
          <p:cNvPr id="24578" name="Picture 2" descr="http://www.shalyapin-museum.org/images/shalyapin12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1266825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0" name="Picture 4" descr="&amp;Fcy;.&amp;Icy;.&amp;SHcy;&amp;acy;&amp;lcy;&amp;yacy;&amp;pcy;&amp;icy;&amp;ncy;, 1900 &amp;g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268760"/>
            <a:ext cx="2028825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39552" y="3140968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1891 г.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140968"/>
            <a:ext cx="2016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1900 г. </a:t>
            </a:r>
            <a:endParaRPr lang="ru-RU" sz="1400" dirty="0"/>
          </a:p>
        </p:txBody>
      </p:sp>
      <p:pic>
        <p:nvPicPr>
          <p:cNvPr id="24582" name="Picture 6" descr=".&amp;Icy;.&amp;SHcy;&amp;acy;&amp;lcy;&amp;yacy;&amp;pcy;&amp;icy;&amp;ncy; , 1902 &amp;gcy;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340768"/>
            <a:ext cx="11811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7452320" y="3212976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1902 г.</a:t>
            </a:r>
            <a:endParaRPr lang="ru-RU" sz="1400" dirty="0"/>
          </a:p>
        </p:txBody>
      </p:sp>
      <p:pic>
        <p:nvPicPr>
          <p:cNvPr id="24584" name="Picture 8" descr="&amp;Fcy;.&amp;Icy;. &amp;SHcy;&amp;acy;&amp;lcy;&amp;yacy;&amp;pcy;&amp;icy;&amp;ncy; &amp;vcy; &amp;pcy;&amp;ocy;&amp;scy;&amp;lcy;&amp;iecy;&amp;dcy;&amp;ncy;&amp;icy;&amp;iecy; &amp;gcy;&amp;ocy;&amp;dcy;&amp;ycy; &amp;zhcy;&amp;icy;&amp;zcy;&amp;ncy;&amp;icy;, 1937 &amp;gcy;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645024"/>
            <a:ext cx="1800200" cy="2466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683568" y="6165304"/>
            <a:ext cx="27094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/>
              <a:t>В последние годы жизни, 1937 г. </a:t>
            </a:r>
            <a:endParaRPr lang="ru-RU" sz="1400" dirty="0"/>
          </a:p>
        </p:txBody>
      </p:sp>
      <p:pic>
        <p:nvPicPr>
          <p:cNvPr id="24586" name="Picture 10" descr="&amp;Fcy;.&amp;Icy;.&amp;SHcy;&amp;acy;&amp;lcy;&amp;yacy;&amp;pcy;&amp;icy;&amp;ncy; &amp;vcy; &amp;Pcy;&amp;acy;&amp;rcy;&amp;icy;&amp;zhcy;&amp;iecy;, 1930 &amp;gcy;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3501008"/>
            <a:ext cx="2176264" cy="2590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5580112" y="6093296"/>
            <a:ext cx="2088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В Париже, 1930 г.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Ф.И. Шаляпин и его семья</a:t>
            </a:r>
            <a:endParaRPr lang="ru-RU" sz="3600" dirty="0"/>
          </a:p>
        </p:txBody>
      </p:sp>
      <p:pic>
        <p:nvPicPr>
          <p:cNvPr id="26626" name="Picture 2" descr=" &amp;Pcy;&amp;iecy;&amp;rcy;&amp;vcy;&amp;acy;&amp;yacy; &amp;zhcy;&amp;iecy;&amp;ncy;&amp;acy; &amp;Fcy;.&amp;Icy;.&amp;SHcy;&amp;acy;&amp;lcy;&amp;yacy;&amp;pcy;&amp;icy;&amp;ncy;&amp;acy;, &amp;Icy;&amp;ocy;&amp;lcy;&amp;acy; &amp;Icy;&amp;gcy;&amp;ncy;&amp;acy;&amp;tcy;&amp;softcy;&amp;iecy;&amp;vcy;&amp;ncy;&amp;acy; &amp;Tcy;&amp;ocy;&amp;rcy;&amp;ncy;&amp;acy;&amp;g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2448272" cy="3886146"/>
          </a:xfrm>
          <a:prstGeom prst="rect">
            <a:avLst/>
          </a:prstGeom>
          <a:noFill/>
        </p:spPr>
      </p:pic>
      <p:pic>
        <p:nvPicPr>
          <p:cNvPr id="26628" name="Picture 4" descr=" &amp;Vcy;&amp;tcy;&amp;ocy;&amp;rcy;&amp;acy;&amp;yacy; &amp;zhcy;&amp;iecy;&amp;ncy;&amp;acy; &amp;Fcy;.&amp;Icy;.&amp;SHcy;&amp;acy;&amp;lcy;&amp;yacy;&amp;pcy;&amp;icy;&amp;ncy;&amp;acy;, &amp;Mcy;&amp;acy;&amp;rcy;&amp;icy;&amp;yacy; &amp;Vcy;&amp;acy;&amp;lcy;&amp;iecy;&amp;ncy;&amp;tcy;&amp;icy;&amp;ncy;&amp;ocy;&amp;vcy;&amp;ncy;&amp;acy; &amp;Pcy;&amp;icy;&amp;tcy;&amp;tscy;&amp;ocy;&amp;lcy;&amp;softcy;&amp;d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628800"/>
            <a:ext cx="3312368" cy="32958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5445224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Первая жена Ф.И.Шаляпина, Иола Игнатьевна </a:t>
            </a:r>
            <a:r>
              <a:rPr lang="ru-RU" sz="1400" dirty="0" err="1" smtClean="0">
                <a:latin typeface="Monotype Corsiva" pitchFamily="66" charset="0"/>
              </a:rPr>
              <a:t>Торнаги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endParaRPr lang="ru-RU" sz="14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508518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otype Corsiva" pitchFamily="66" charset="0"/>
              </a:rPr>
              <a:t>Вторая жена Ф.И.Шаляпина,</a:t>
            </a:r>
          </a:p>
          <a:p>
            <a:pPr algn="ctr"/>
            <a:r>
              <a:rPr lang="ru-RU" sz="1400" dirty="0" smtClean="0">
                <a:latin typeface="Monotype Corsiva" pitchFamily="66" charset="0"/>
              </a:rPr>
              <a:t>Мария Валентиновна </a:t>
            </a:r>
            <a:r>
              <a:rPr lang="ru-RU" sz="1400" dirty="0" err="1" smtClean="0">
                <a:latin typeface="Monotype Corsiva" pitchFamily="66" charset="0"/>
              </a:rPr>
              <a:t>Питцольд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1614</Words>
  <Application>Microsoft Office PowerPoint</Application>
  <PresentationFormat>Экран (4:3)</PresentationFormat>
  <Paragraphs>114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Шаляпин  Федор Иванович  (1873, Казань-1938, Париж)</vt:lpstr>
      <vt:lpstr>Этапы жизни певца</vt:lpstr>
      <vt:lpstr>Этапы жизни певца</vt:lpstr>
      <vt:lpstr>Этапы жизни певца</vt:lpstr>
      <vt:lpstr>Этапы жизни певца</vt:lpstr>
      <vt:lpstr>Слайд 6</vt:lpstr>
      <vt:lpstr>Слайд 7</vt:lpstr>
      <vt:lpstr>Шаляпин в жизни</vt:lpstr>
      <vt:lpstr>Ф.И. Шаляпин и его семья</vt:lpstr>
      <vt:lpstr>Слайд 10</vt:lpstr>
      <vt:lpstr>Слайд 11</vt:lpstr>
      <vt:lpstr>Ф.И. Шаляпин на оперной сцене</vt:lpstr>
      <vt:lpstr>Ф.И. Шаляпин на оперной сцене</vt:lpstr>
      <vt:lpstr>Ф.И. Шаляпин в кино</vt:lpstr>
      <vt:lpstr>Ф.И. Шаляпин и художники </vt:lpstr>
      <vt:lpstr>Ф.И. Шаляпин и художники </vt:lpstr>
      <vt:lpstr>Ф.И. Шаляпин и художники </vt:lpstr>
      <vt:lpstr>Ф.И. Шаляпин и художники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Шаляпин  Федор Иванович  (1873, Казань-1938, Париж)</dc:title>
  <dc:creator>3</dc:creator>
  <cp:lastModifiedBy>Учитель</cp:lastModifiedBy>
  <cp:revision>21</cp:revision>
  <dcterms:created xsi:type="dcterms:W3CDTF">2013-02-14T06:45:02Z</dcterms:created>
  <dcterms:modified xsi:type="dcterms:W3CDTF">2013-02-18T08:14:33Z</dcterms:modified>
</cp:coreProperties>
</file>