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566-F227-4E3B-9845-2490CD651AA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37F9-E431-46D7-83FC-4FB40F090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566-F227-4E3B-9845-2490CD651AA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37F9-E431-46D7-83FC-4FB40F090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566-F227-4E3B-9845-2490CD651AA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37F9-E431-46D7-83FC-4FB40F090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566-F227-4E3B-9845-2490CD651AA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37F9-E431-46D7-83FC-4FB40F090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566-F227-4E3B-9845-2490CD651AA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37F9-E431-46D7-83FC-4FB40F090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566-F227-4E3B-9845-2490CD651AA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37F9-E431-46D7-83FC-4FB40F090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566-F227-4E3B-9845-2490CD651AA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37F9-E431-46D7-83FC-4FB40F090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566-F227-4E3B-9845-2490CD651AA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37F9-E431-46D7-83FC-4FB40F090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566-F227-4E3B-9845-2490CD651AA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37F9-E431-46D7-83FC-4FB40F090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566-F227-4E3B-9845-2490CD651AA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37F9-E431-46D7-83FC-4FB40F090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566-F227-4E3B-9845-2490CD651AA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9337F9-E431-46D7-83FC-4FB40F0906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491566-F227-4E3B-9845-2490CD651AA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9337F9-E431-46D7-83FC-4FB40F0906C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olnet.ee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olnet.ee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63;&#1077;&#1090;&#1074;&#1105;&#1088;&#1090;&#1099;&#1081;%20&#1075;&#1086;&#1088;&#1086;&#1076;&#1089;&#1082;&#1086;&#1081;%20&#1089;&#1084;&#1086;&#1090;&#1088;-&#1082;&#1086;&#1085;&#1082;&#1091;&#1088;&#1089;.%20&#1064;&#1082;&#1086;&#1083;&#1072;%20&#8470;%2050\Londonskii%20simfonicheskii%20orkestr%20-%20Poloveczkie%20plyaski%20iz%20opery%20Knyaz'%20Igor'.mp3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3571900" cy="3786213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00042"/>
            <a:ext cx="3857652" cy="607223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2005 г. 4 ноября в нашей стране впервые отмечали новый всероссийский праздник — День народного единства. </a:t>
            </a:r>
          </a:p>
          <a:p>
            <a:r>
              <a:rPr lang="ru-RU" sz="2000" dirty="0" smtClean="0"/>
              <a:t>Дата выбрана не случайно: </a:t>
            </a:r>
          </a:p>
          <a:p>
            <a:r>
              <a:rPr lang="ru-RU" sz="2000" dirty="0" smtClean="0"/>
              <a:t>4 ноября (22 октября по старому стилю) 1612 г. вошло в отечественную историю как знаменательный день освобождения Москвы от польско-литовских захватчиков Нижегородским ополчением под предводительством Минина и Пожарского в союзе с другими патриотическими силами.</a:t>
            </a:r>
          </a:p>
          <a:p>
            <a:endParaRPr lang="ru-RU" sz="2000" dirty="0" smtClean="0"/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Автор:  Юдина Е. В.</a:t>
            </a: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г. Тверь</a:t>
            </a: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МОУ СОШ № 50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357718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Формула" r:id="rId4" imgW="114120" imgH="215640" progId="Equation.3">
              <p:embed/>
            </p:oleObj>
          </a:graphicData>
        </a:graphic>
      </p:graphicFrame>
    </p:spTree>
  </p:cSld>
  <p:clrMapOvr>
    <a:masterClrMapping/>
  </p:clrMapOvr>
  <p:transition advClick="0" advTm="4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00042"/>
            <a:ext cx="2743200" cy="1143008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Князь Дмитрий Пожарский</a:t>
            </a: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48" y="1676400"/>
            <a:ext cx="4400552" cy="457200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429124" y="1676400"/>
            <a:ext cx="4214842" cy="4572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Собрали жители Нижнего Новгорода большое войско.</a:t>
            </a:r>
          </a:p>
          <a:p>
            <a:pPr>
              <a:buNone/>
            </a:pPr>
            <a:r>
              <a:rPr lang="ru-RU" sz="2400" dirty="0" smtClean="0"/>
              <a:t>	Во главе ополчения встал князь Дмитрий Пожарский.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571900" cy="448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4572032" cy="857256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Капитуляция польского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гарнизона в Москве</a:t>
            </a:r>
            <a:endParaRPr lang="ru-RU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57818" y="1676400"/>
            <a:ext cx="3500462" cy="45720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	4 ноября (22 октября по старому стилю) 1612 года</a:t>
            </a:r>
            <a:r>
              <a:rPr lang="ru-RU" sz="2400" dirty="0" smtClean="0"/>
              <a:t> вражеское войско сдалось на милость победителей; ополчение во главе с Мининым и Пожарским взяло Китай-город. 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71490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457968" cy="1057260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Памятник  Кузьме Минину и Дмитрию Пожарскому на Красной площади</a:t>
            </a:r>
            <a:endParaRPr lang="ru-RU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00496" y="1857364"/>
            <a:ext cx="4686304" cy="43910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Когда настали мирные времена, новый царь щедро наградил Минина и Пожарского. Но лучшей наградой им стала память народная. Ведь на Красной площади - в самом сердце России, им стоит памятник.   А еще такой памятник установлен в Нижнем Новгороде. </a:t>
            </a:r>
          </a:p>
          <a:p>
            <a:endParaRPr lang="ru-RU" dirty="0"/>
          </a:p>
        </p:txBody>
      </p:sp>
      <p:pic>
        <p:nvPicPr>
          <p:cNvPr id="1434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21470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14352"/>
            <a:ext cx="3357586" cy="1200136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Казанская икона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Божией Матери</a:t>
            </a:r>
            <a:endParaRPr lang="ru-RU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29058" y="2000240"/>
            <a:ext cx="4643470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	4 ноября – день Казанской иконы Божией Матери; празднование установлено в этот день в благодарность за избавление Москвы и всей России от нашествия поляков в 1612 году. В ополчение, которое возглавлял князь Пожарский, был прислан из Казани чудотворный образ Пресвятой Богородицы.</a:t>
            </a:r>
            <a:endParaRPr lang="ru-RU" sz="2400" dirty="0"/>
          </a:p>
        </p:txBody>
      </p:sp>
      <p:pic>
        <p:nvPicPr>
          <p:cNvPr id="5" name="Picture 7" descr="solnet-ee-k1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1857364"/>
            <a:ext cx="3168651" cy="443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5286412" cy="1143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Казанский собор на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Красной площади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14942" y="1676400"/>
            <a:ext cx="3571900" cy="45720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	В благодарность за помощь и заступничество князь Пожарский на свои средства построил в 20-х годах XVII века деревянный собор во имя Казанской иконы Божией Матери.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solnet-ee-s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714488"/>
            <a:ext cx="4643470" cy="362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57818" y="1500174"/>
            <a:ext cx="3786182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Из-за революции 1917 года и последующих за ней событий, традиция отмечать освобождение Москвы от польских завоевателей  прервалась, а с 2005 года снова восстановлена.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50720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Londonskii simfonicheskii orkestr - Poloveczkie plyaski iz opery Knyaz' Igor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92919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358114" cy="128588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Песня хора народного ополчения из оперы «Минин и Пожарский»  широко исполнялась в годы Великой Отечественной войны.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86314" y="2214554"/>
            <a:ext cx="4357686" cy="4643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 </a:t>
            </a:r>
            <a:r>
              <a:rPr lang="ru-RU" sz="2400" dirty="0" smtClean="0"/>
              <a:t> Ой, вы, гой </a:t>
            </a:r>
            <a:r>
              <a:rPr lang="ru-RU" sz="2400" dirty="0" err="1" smtClean="0"/>
              <a:t>еси</a:t>
            </a:r>
            <a:r>
              <a:rPr lang="ru-RU" sz="2400" dirty="0" smtClean="0"/>
              <a:t>, люди добрые, </a:t>
            </a:r>
          </a:p>
          <a:p>
            <a:pPr>
              <a:buNone/>
            </a:pPr>
            <a:r>
              <a:rPr lang="ru-RU" sz="2400" dirty="0" smtClean="0"/>
              <a:t>        Оставляйте вы свои </a:t>
            </a:r>
            <a:r>
              <a:rPr lang="ru-RU" sz="2400" dirty="0" err="1" smtClean="0"/>
              <a:t>домы</a:t>
            </a:r>
            <a:r>
              <a:rPr lang="ru-RU" sz="2400" dirty="0" smtClean="0"/>
              <a:t>, </a:t>
            </a:r>
          </a:p>
          <a:p>
            <a:pPr>
              <a:buNone/>
            </a:pPr>
            <a:r>
              <a:rPr lang="ru-RU" sz="2400" dirty="0" smtClean="0"/>
              <a:t>        Покидайте ваших жен, дочерей, </a:t>
            </a:r>
          </a:p>
          <a:p>
            <a:pPr>
              <a:buNone/>
            </a:pPr>
            <a:r>
              <a:rPr lang="ru-RU" sz="2400" dirty="0" smtClean="0"/>
              <a:t>        </a:t>
            </a:r>
            <a:r>
              <a:rPr lang="ru-RU" sz="2400" dirty="0" err="1" smtClean="0"/>
              <a:t>Пойдем-ка</a:t>
            </a:r>
            <a:r>
              <a:rPr lang="ru-RU" sz="2400" dirty="0" smtClean="0"/>
              <a:t> мы сражаться </a:t>
            </a:r>
          </a:p>
          <a:p>
            <a:pPr>
              <a:buNone/>
            </a:pPr>
            <a:r>
              <a:rPr lang="ru-RU" sz="2400" dirty="0" smtClean="0"/>
              <a:t>        За матушку за родную землю. </a:t>
            </a:r>
          </a:p>
          <a:p>
            <a:pPr>
              <a:buNone/>
            </a:pPr>
            <a:r>
              <a:rPr lang="ru-RU" sz="2400" dirty="0" smtClean="0"/>
              <a:t>        За славный город Москву!</a:t>
            </a:r>
            <a:endParaRPr lang="ru-RU" sz="22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5720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011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6000768"/>
            <a:ext cx="7772400" cy="5715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60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600448" cy="577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3600448" cy="92869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Царь Иван Грозный</a:t>
            </a:r>
            <a:endParaRPr lang="ru-RU" sz="2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1071546"/>
            <a:ext cx="4114800" cy="51768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	После смерти царя Ивана Грозного московский трон зашатался. Три сына у царя было. Старший умер, средний, хилый да слабый, недолго процарствовал. Что сталось с младшим, Дмитрием, - неизвестно. То ли из-за болезни умер, то ли из-за несчастного случая. А в народе слух ходил: конечно, убили царское дитя! И убийца тот, кто стал царём вместо Дмитрия.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7" descr="1006271-PH0527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428736"/>
            <a:ext cx="3521075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28670"/>
            <a:ext cx="2743200" cy="40719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785794"/>
            <a:ext cx="3643338" cy="92869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Царь Борис  Фёдорович Годунов </a:t>
            </a:r>
            <a:endParaRPr lang="ru-RU" sz="2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357686" y="1928802"/>
            <a:ext cx="4357718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Борис Годунов много хорошего для страны сделал, еще больше задумал. Но народ так и не простил ему смерти царевича Дмитрия. А тут ещё неурожай, голод. Кто виноват? Конечно, царь-убийца: это Бог его наказывает! </a:t>
            </a:r>
          </a:p>
          <a:p>
            <a:endParaRPr lang="ru-RU" dirty="0"/>
          </a:p>
        </p:txBody>
      </p:sp>
      <p:pic>
        <p:nvPicPr>
          <p:cNvPr id="5" name="Picture 7" descr="Godounov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785926"/>
            <a:ext cx="3421063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14422"/>
            <a:ext cx="2743200" cy="44291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714356"/>
            <a:ext cx="3600448" cy="500066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Лжедмитрий I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3438" y="1285860"/>
            <a:ext cx="4286280" cy="43577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/>
              <a:t> 	В Москве воцарился Самозванец. </a:t>
            </a:r>
          </a:p>
          <a:p>
            <a:pPr>
              <a:buNone/>
            </a:pPr>
            <a:r>
              <a:rPr lang="ru-RU" sz="3400" dirty="0" smtClean="0"/>
              <a:t>	Этот Самозванец - он остался в истории Лжедмитрием I - государем оказался неплохим. Полякам и боярам мешал разорять Русь. Поэтому они его и убили, заменив на другого - ничтожного, который тоже назвал себя царевичем Дмитрием. </a:t>
            </a:r>
          </a:p>
          <a:p>
            <a:endParaRPr lang="ru-RU" dirty="0"/>
          </a:p>
        </p:txBody>
      </p:sp>
      <p:pic>
        <p:nvPicPr>
          <p:cNvPr id="5" name="Picture 8" descr="Pseudo-Dmitriu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357298"/>
            <a:ext cx="4286281" cy="4286280"/>
          </a:xfrm>
          <a:noFill/>
          <a:ln/>
        </p:spPr>
      </p:pic>
    </p:spTree>
  </p:cSld>
  <p:clrMapOvr>
    <a:masterClrMapping/>
  </p:clrMapOvr>
  <p:transition advClick="0" advTm="4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3100382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Лжедмитрий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/>
              <a:t>II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43372" y="1643050"/>
            <a:ext cx="464347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Он стал Лжедмитрием II. Этот самозванец Лжедмитрий II, собрав войско, двинулся на Москву. </a:t>
            </a:r>
          </a:p>
          <a:p>
            <a:pPr>
              <a:buNone/>
            </a:pPr>
            <a:r>
              <a:rPr lang="ru-RU" sz="2400" dirty="0" smtClean="0"/>
              <a:t>	По дороге он со своим войском разбил лагерь в селе Тушино, отчего и получил прозвание «Тушинский вор».</a:t>
            </a:r>
            <a:r>
              <a:rPr lang="ru-RU" sz="2400" b="1" dirty="0" smtClean="0"/>
              <a:t> 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Picture 8" descr="353481453_tonne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00174"/>
            <a:ext cx="3143272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30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28670"/>
            <a:ext cx="2743200" cy="1000132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Польский</a:t>
            </a:r>
            <a:r>
              <a:rPr lang="ru-RU" b="1" dirty="0" smtClean="0"/>
              <a:t> король Сигизмунд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14810" y="1714488"/>
            <a:ext cx="447199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А потом он надумал посадить на московский трон польского королевича Владислава. Отправили послов к польскому королю Сигизмунду. А тот заявил: "Сам в Москве на трон сяду. Станет Русь частью Польского королевства! </a:t>
            </a:r>
          </a:p>
          <a:p>
            <a:endParaRPr lang="ru-RU" dirty="0"/>
          </a:p>
        </p:txBody>
      </p:sp>
      <p:pic>
        <p:nvPicPr>
          <p:cNvPr id="5" name="Picture 8" descr="Zygmunt_II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2071679"/>
            <a:ext cx="321471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3500462" cy="857256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Патриарх </a:t>
            </a:r>
            <a:r>
              <a:rPr lang="ru-RU" b="1" dirty="0" err="1" smtClean="0">
                <a:latin typeface="+mn-lt"/>
              </a:rPr>
              <a:t>Гермоген</a:t>
            </a:r>
            <a:endParaRPr lang="ru-RU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429124" y="1676400"/>
            <a:ext cx="4257676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И пошли поляки к патриарху </a:t>
            </a:r>
            <a:r>
              <a:rPr lang="ru-RU" sz="2400" dirty="0" err="1" smtClean="0"/>
              <a:t>Гермогену</a:t>
            </a:r>
            <a:r>
              <a:rPr lang="ru-RU" sz="2400" dirty="0" smtClean="0"/>
              <a:t>: </a:t>
            </a:r>
          </a:p>
          <a:p>
            <a:pPr>
              <a:buNone/>
            </a:pPr>
            <a:r>
              <a:rPr lang="ru-RU" sz="2400" dirty="0" smtClean="0"/>
              <a:t>   "Ты в русской церкви самый главный. Тебя народ послушает. Подпиши грамоту!" Отказался патриарх и призвал русский народ выступать против захватчиков. </a:t>
            </a:r>
          </a:p>
          <a:p>
            <a:endParaRPr lang="ru-RU" dirty="0"/>
          </a:p>
        </p:txBody>
      </p:sp>
      <p:pic>
        <p:nvPicPr>
          <p:cNvPr id="6" name="Picture 8" descr="m_218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714488"/>
            <a:ext cx="321471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214810" y="1676400"/>
            <a:ext cx="4143404" cy="4572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4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00042"/>
            <a:ext cx="3100382" cy="1071570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ru-RU" b="1" dirty="0" err="1" smtClean="0">
                <a:latin typeface="+mn-lt"/>
              </a:rPr>
              <a:t>Прокопий</a:t>
            </a:r>
            <a:r>
              <a:rPr lang="ru-RU" b="1" dirty="0" smtClean="0">
                <a:latin typeface="+mn-lt"/>
              </a:rPr>
              <a:t> Ляпунов</a:t>
            </a:r>
            <a:endParaRPr lang="ru-RU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500174"/>
            <a:ext cx="2957506" cy="47482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429124" y="1785926"/>
            <a:ext cx="4257676" cy="44624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Рязанец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Прокопий</a:t>
            </a:r>
            <a:r>
              <a:rPr lang="ru-RU" sz="2400" dirty="0" smtClean="0"/>
              <a:t> Ляпунов собрал ополчение и двинулся на Москву. Испугались поляки и бояре-предатели, составили грамоту с приказом распустить ополчение.</a:t>
            </a:r>
            <a:endParaRPr lang="ru-RU" sz="2400" dirty="0"/>
          </a:p>
        </p:txBody>
      </p:sp>
      <p:pic>
        <p:nvPicPr>
          <p:cNvPr id="5" name="Picture 7" descr="15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714488"/>
            <a:ext cx="3286148" cy="426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321471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Кузьма</a:t>
            </a:r>
            <a:r>
              <a:rPr lang="ru-RU" b="1" dirty="0" smtClean="0">
                <a:latin typeface="+mn-lt"/>
              </a:rPr>
              <a:t> Минин</a:t>
            </a: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29058" y="2143116"/>
            <a:ext cx="4757742" cy="41052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Кузьма Минин первым отдал на ополчение всё своё богатство и обратился с призывом к жителям города. </a:t>
            </a:r>
            <a:endParaRPr lang="ru-RU" sz="24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3575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5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971</TotalTime>
  <Words>184</Words>
  <Application>Microsoft Office PowerPoint</Application>
  <PresentationFormat>Экран (4:3)</PresentationFormat>
  <Paragraphs>49</Paragraphs>
  <Slides>17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Поток</vt:lpstr>
      <vt:lpstr>Формула</vt:lpstr>
      <vt:lpstr>Слайд 1</vt:lpstr>
      <vt:lpstr>Слайд 2</vt:lpstr>
      <vt:lpstr>Слайд 3</vt:lpstr>
      <vt:lpstr>Слайд 4</vt:lpstr>
      <vt:lpstr>Лжедмитрий II  </vt:lpstr>
      <vt:lpstr>Польский король Сигизмунд</vt:lpstr>
      <vt:lpstr>Патриарх Гермоген</vt:lpstr>
      <vt:lpstr> Прокопий Ляпунов</vt:lpstr>
      <vt:lpstr>Кузьма Минин</vt:lpstr>
      <vt:lpstr>Князь Дмитрий Пожарский</vt:lpstr>
      <vt:lpstr>Капитуляция польского  гарнизона в Москве</vt:lpstr>
      <vt:lpstr>Памятник  Кузьме Минину и Дмитрию Пожарскому на Красной площади</vt:lpstr>
      <vt:lpstr>Казанская икона Божией Матери</vt:lpstr>
      <vt:lpstr>Казанский собор на  Красной площади</vt:lpstr>
      <vt:lpstr>Слайд 15</vt:lpstr>
      <vt:lpstr>  Песня хора народного ополчения из оперы «Минин и Пожарский»  широко исполнялась в годы Великой Отечественной войны.</vt:lpstr>
      <vt:lpstr>Слайд 17</vt:lpstr>
    </vt:vector>
  </TitlesOfParts>
  <Company>МОУСОШ50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ИЦШ7</dc:creator>
  <cp:lastModifiedBy>ИЦШ-1</cp:lastModifiedBy>
  <cp:revision>183</cp:revision>
  <dcterms:created xsi:type="dcterms:W3CDTF">2011-11-16T11:39:40Z</dcterms:created>
  <dcterms:modified xsi:type="dcterms:W3CDTF">2011-11-29T12:31:06Z</dcterms:modified>
</cp:coreProperties>
</file>