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7020-9E5C-4564-A694-6C8D3DAD939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DF24EE-7921-4063-B3C9-B93DCC880D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7020-9E5C-4564-A694-6C8D3DAD939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24EE-7921-4063-B3C9-B93DCC880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7020-9E5C-4564-A694-6C8D3DAD939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24EE-7921-4063-B3C9-B93DCC880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2447020-9E5C-4564-A694-6C8D3DAD939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EDF24EE-7921-4063-B3C9-B93DCC880D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7020-9E5C-4564-A694-6C8D3DAD939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24EE-7921-4063-B3C9-B93DCC880D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7020-9E5C-4564-A694-6C8D3DAD939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24EE-7921-4063-B3C9-B93DCC880D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24EE-7921-4063-B3C9-B93DCC880D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7020-9E5C-4564-A694-6C8D3DAD939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7020-9E5C-4564-A694-6C8D3DAD939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24EE-7921-4063-B3C9-B93DCC880D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7020-9E5C-4564-A694-6C8D3DAD939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24EE-7921-4063-B3C9-B93DCC880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2447020-9E5C-4564-A694-6C8D3DAD939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DF24EE-7921-4063-B3C9-B93DCC880D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7020-9E5C-4564-A694-6C8D3DAD939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DF24EE-7921-4063-B3C9-B93DCC880D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2447020-9E5C-4564-A694-6C8D3DAD939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EDF24EE-7921-4063-B3C9-B93DCC880D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3699804"/>
            <a:ext cx="4976818" cy="2729592"/>
          </a:xfrm>
        </p:spPr>
        <p:txBody>
          <a:bodyPr/>
          <a:lstStyle/>
          <a:p>
            <a:r>
              <a:rPr lang="ru-RU" dirty="0" smtClean="0"/>
              <a:t>Выполнила ученица 10 «Б» класса</a:t>
            </a:r>
          </a:p>
          <a:p>
            <a:r>
              <a:rPr lang="ru-RU" dirty="0" smtClean="0"/>
              <a:t>МОУ СОШ №34</a:t>
            </a:r>
          </a:p>
          <a:p>
            <a:r>
              <a:rPr lang="ru-RU" dirty="0" err="1" smtClean="0"/>
              <a:t>Башечкина</a:t>
            </a:r>
            <a:r>
              <a:rPr lang="ru-RU" dirty="0" smtClean="0"/>
              <a:t> Марина</a:t>
            </a:r>
          </a:p>
          <a:p>
            <a:r>
              <a:rPr lang="ru-RU" smtClean="0"/>
              <a:t>Октябрь </a:t>
            </a:r>
            <a:r>
              <a:rPr lang="ru-RU" smtClean="0"/>
              <a:t>2013</a:t>
            </a:r>
            <a:endParaRPr lang="ru-RU" dirty="0" smtClean="0"/>
          </a:p>
          <a:p>
            <a:r>
              <a:rPr lang="ru-RU" dirty="0" smtClean="0"/>
              <a:t>Преподаватель: Кирилюк Елена Владимировна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Ид, Эго и Супер-Эго, защитные механизмы или теория Фрейда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20" y="1643050"/>
            <a:ext cx="5429288" cy="4786346"/>
          </a:xfrm>
        </p:spPr>
        <p:txBody>
          <a:bodyPr/>
          <a:lstStyle/>
          <a:p>
            <a:r>
              <a:rPr lang="ru-RU" b="1" dirty="0" smtClean="0"/>
              <a:t>По теории Фрейда мы рождаемся с Ид</a:t>
            </a:r>
            <a:r>
              <a:rPr lang="ru-RU" b="1" baseline="30000" dirty="0" smtClean="0"/>
              <a:t>2</a:t>
            </a:r>
            <a:r>
              <a:rPr lang="ru-RU" b="1" dirty="0" smtClean="0"/>
              <a:t>.</a:t>
            </a:r>
            <a:r>
              <a:rPr lang="ru-RU" dirty="0" smtClean="0"/>
              <a:t> Ид отражает первичные процессы (удовольствие, агрессия </a:t>
            </a:r>
            <a:r>
              <a:rPr lang="ru-RU" dirty="0" err="1" smtClean="0"/>
              <a:t>итп</a:t>
            </a:r>
            <a:r>
              <a:rPr lang="ru-RU" dirty="0" smtClean="0"/>
              <a:t>), фактически — требования и желания. Мы не можем это изменить или повлиять, т.к. </a:t>
            </a:r>
            <a:r>
              <a:rPr lang="ru-RU" dirty="0" err="1" smtClean="0"/>
              <a:t>Id</a:t>
            </a:r>
            <a:r>
              <a:rPr lang="ru-RU" dirty="0" smtClean="0"/>
              <a:t> уже заложена или “запрограммирована” в нас.</a:t>
            </a:r>
          </a:p>
          <a:p>
            <a:r>
              <a:rPr lang="ru-RU" dirty="0" smtClean="0"/>
              <a:t>Представим этот компонент психики как ребенка, который все время говорит: “хочу, хочу..”, “хочу прямо сейчас…”, “дай мне это”, ” я хочу это”.</a:t>
            </a:r>
          </a:p>
          <a:p>
            <a:r>
              <a:rPr lang="ru-RU" dirty="0" smtClean="0"/>
              <a:t>Знакомьтесь — Ваше Ид. Оно импульсивное и глупое, и запросы у него: “Хочу, дай, хочу это, дай мне…”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357166"/>
            <a:ext cx="8334404" cy="1166834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/>
              <a:t>«ид»</a:t>
            </a:r>
            <a:endParaRPr lang="ru-RU" sz="9600" dirty="0"/>
          </a:p>
        </p:txBody>
      </p:sp>
      <p:pic>
        <p:nvPicPr>
          <p:cNvPr id="7" name="Содержимое 6" descr="Ид или Оно из психоанализа Фрейда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2000241"/>
            <a:ext cx="3000395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6215106" cy="857232"/>
          </a:xfrm>
        </p:spPr>
        <p:txBody>
          <a:bodyPr>
            <a:noAutofit/>
          </a:bodyPr>
          <a:lstStyle/>
          <a:p>
            <a:r>
              <a:rPr lang="ru-RU" sz="4400" dirty="0" err="1" smtClean="0"/>
              <a:t>Супер-эго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143240" y="500042"/>
            <a:ext cx="5543560" cy="671514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3400" b="1" dirty="0" smtClean="0"/>
              <a:t>В возрасте 4-5 лет у нас начинает активно развиваться другой компонент психики — </a:t>
            </a:r>
            <a:r>
              <a:rPr lang="ru-RU" sz="3400" b="1" dirty="0" err="1" smtClean="0"/>
              <a:t>Супер-эго</a:t>
            </a:r>
            <a:r>
              <a:rPr lang="ru-RU" sz="3400" dirty="0" smtClean="0"/>
              <a:t>. </a:t>
            </a:r>
            <a:r>
              <a:rPr lang="ru-RU" sz="3400" dirty="0" err="1" smtClean="0"/>
              <a:t>Супер-Эго</a:t>
            </a:r>
            <a:r>
              <a:rPr lang="ru-RU" sz="3400" dirty="0" smtClean="0"/>
              <a:t> в отличии от импульсивного и глупого Ид, начинает понимать что хорошо и что плохо. Казалось бы вот и замечательно, у нас появилась мораль. Все было бы хорошо, но от импульсивного Ид, </a:t>
            </a:r>
            <a:r>
              <a:rPr lang="ru-RU" sz="3400" dirty="0" err="1" smtClean="0"/>
              <a:t>Супер-Эго</a:t>
            </a:r>
            <a:r>
              <a:rPr lang="ru-RU" sz="3400" dirty="0" smtClean="0"/>
              <a:t> отличает другая крайняя черта — оно обладает крайне подавляющим характером. В то время, как Ид говорит: “хочу это, хочу”, </a:t>
            </a:r>
            <a:r>
              <a:rPr lang="ru-RU" sz="3400" dirty="0" err="1" smtClean="0"/>
              <a:t>Супер-эго</a:t>
            </a:r>
            <a:r>
              <a:rPr lang="ru-RU" sz="3400" dirty="0" smtClean="0"/>
              <a:t> отвечает: “нет нельзя, ты не заслужил, страдай, страдание для тебя лучше. Поэтому представим </a:t>
            </a:r>
            <a:r>
              <a:rPr lang="ru-RU" sz="3400" dirty="0" err="1" smtClean="0"/>
              <a:t>Супер-Эго</a:t>
            </a:r>
            <a:r>
              <a:rPr lang="ru-RU" sz="3400" dirty="0" smtClean="0"/>
              <a:t> этакой занудной и поучающей старушкой, оказывающей психологическое давление. </a:t>
            </a:r>
          </a:p>
          <a:p>
            <a:pPr algn="just"/>
            <a:r>
              <a:rPr lang="ru-RU" sz="3400" dirty="0" smtClean="0"/>
              <a:t>Знакомьтесь это Ваше </a:t>
            </a:r>
            <a:r>
              <a:rPr lang="ru-RU" sz="3400" dirty="0" err="1" smtClean="0"/>
              <a:t>Супер-Эго</a:t>
            </a:r>
            <a:r>
              <a:rPr lang="ru-RU" sz="3400" dirty="0" smtClean="0"/>
              <a:t>. Этакая занудливая, чрезвычайно правильная старуха. Она подавляет все желания глупого Ид: “Нельзя! Ты не заслужил(</a:t>
            </a:r>
            <a:r>
              <a:rPr lang="ru-RU" sz="3400" dirty="0" err="1" smtClean="0"/>
              <a:t>ла</a:t>
            </a:r>
            <a:r>
              <a:rPr lang="ru-RU" sz="3400" dirty="0" smtClean="0"/>
              <a:t>)…”. </a:t>
            </a:r>
          </a:p>
          <a:p>
            <a:pPr algn="just"/>
            <a:r>
              <a:rPr lang="ru-RU" sz="3400" dirty="0" smtClean="0"/>
              <a:t>С одной стороны Ид тянет сделать что-нибудь, например исполнить “что хочется” </a:t>
            </a:r>
            <a:r>
              <a:rPr lang="ru-RU" sz="3400" b="1" dirty="0" smtClean="0"/>
              <a:t>и не важно допустимо это или нет.</a:t>
            </a:r>
            <a:r>
              <a:rPr lang="ru-RU" sz="3400" dirty="0" smtClean="0"/>
              <a:t> С другой стороны </a:t>
            </a:r>
            <a:r>
              <a:rPr lang="ru-RU" sz="3400" dirty="0" err="1" smtClean="0"/>
              <a:t>Супер-Эго</a:t>
            </a:r>
            <a:r>
              <a:rPr lang="ru-RU" sz="3400" dirty="0" smtClean="0"/>
              <a:t> подавляет любую инициативу, как хорошую, так и не допустимую в обществе. Другими словами они воют между собой. Долго так продолжаться не может, ведь мы должны в конце концов принять решение.</a:t>
            </a:r>
          </a:p>
          <a:p>
            <a:endParaRPr lang="ru-RU" sz="2100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Суперэго по теории личности в психоанализе Фрейд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142984"/>
            <a:ext cx="257176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20" y="642918"/>
            <a:ext cx="4929222" cy="621508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И вот на помощь приходит Эго</a:t>
            </a:r>
            <a:r>
              <a:rPr lang="ru-RU" dirty="0" smtClean="0"/>
              <a:t>, оно развивается между этих двух крайностей (Ид и </a:t>
            </a:r>
            <a:r>
              <a:rPr lang="ru-RU" dirty="0" err="1" smtClean="0"/>
              <a:t>Супер-Эго</a:t>
            </a:r>
            <a:r>
              <a:rPr lang="ru-RU" dirty="0" smtClean="0"/>
              <a:t>). Эго как дипломат, сотрудничает с ними обоими, пытается их примерить и выработать оптимальное решение, приемлемое для всех.                                      Эго, Ваш дипломат, который находится между Ид и </a:t>
            </a:r>
            <a:r>
              <a:rPr lang="ru-RU" dirty="0" err="1" smtClean="0"/>
              <a:t>Супер-Эго</a:t>
            </a:r>
            <a:r>
              <a:rPr lang="ru-RU" dirty="0" smtClean="0"/>
              <a:t>, помогает найти правильное и рациональное решение.</a:t>
            </a:r>
          </a:p>
          <a:p>
            <a:r>
              <a:rPr lang="ru-RU" dirty="0" smtClean="0"/>
              <a:t>Для этих целей Эго использует защитные психологические механизмы</a:t>
            </a:r>
            <a:r>
              <a:rPr lang="ru-RU" baseline="30000" dirty="0" smtClean="0"/>
              <a:t>5</a:t>
            </a:r>
            <a:r>
              <a:rPr lang="ru-RU" dirty="0" smtClean="0"/>
              <a:t>. Защитные механизмы это инструмент “в руках” Эго для решения конфликта между Ид и </a:t>
            </a:r>
            <a:r>
              <a:rPr lang="ru-RU" dirty="0" err="1" smtClean="0"/>
              <a:t>Супер-Эго</a:t>
            </a:r>
            <a:r>
              <a:rPr lang="ru-RU" dirty="0" smtClean="0"/>
              <a:t>. Когда сверх активный, глупый и инициативный ребенок и занудливая “</a:t>
            </a:r>
            <a:r>
              <a:rPr lang="ru-RU" dirty="0" err="1" smtClean="0"/>
              <a:t>сверхправильная</a:t>
            </a:r>
            <a:r>
              <a:rPr lang="ru-RU" dirty="0" smtClean="0"/>
              <a:t>” старуха начинают спорить, Эго подбирает наиболее приемлемый защитный механизм в данной ситуации, чтобы погасить конфликт между ними. Эго учитывает и инициативу Ид и мудрость </a:t>
            </a:r>
            <a:r>
              <a:rPr lang="ru-RU" dirty="0" err="1" smtClean="0"/>
              <a:t>Супер-Эго</a:t>
            </a:r>
            <a:r>
              <a:rPr lang="ru-RU" dirty="0" smtClean="0"/>
              <a:t> и в идеале схема должна получиться такой как на следующей картинке.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357166"/>
            <a:ext cx="8477280" cy="500066"/>
          </a:xfrm>
        </p:spPr>
        <p:txBody>
          <a:bodyPr>
            <a:normAutofit fontScale="90000"/>
          </a:bodyPr>
          <a:lstStyle/>
          <a:p>
            <a:r>
              <a:rPr lang="ru-RU" sz="6000" dirty="0" smtClean="0"/>
              <a:t>Эго</a:t>
            </a:r>
            <a:endParaRPr lang="ru-RU" sz="6000" dirty="0"/>
          </a:p>
        </p:txBody>
      </p:sp>
      <p:pic>
        <p:nvPicPr>
          <p:cNvPr id="5" name="Содержимое 4" descr="Эго или Я, находится между Ид и Суперэго по теории структуры личности Фрейда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928802"/>
            <a:ext cx="3402041" cy="4512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труктура личности в психоанализе Зигмунда Фрейда, процесс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8715436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234899"/>
            <a:ext cx="885828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Вот несколько главных принципов подсознательных защитных механизмов: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Все психологические защитные механизмы — подсознательные. Если же Вы знаете что делаете или зачем это делаете — это не защитный механизм.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Защитные механизмы изменяются со временем.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Если Вы опознали защитный механизм, то он не используется в настоящее время, возможно он использовался в прошлом.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Защитные механизмы носят адаптирующую функцию, но они могут быть патологическими.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</TotalTime>
  <Words>542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Ид, Эго и Супер-Эго, защитные механизмы или теория Фрейда </vt:lpstr>
      <vt:lpstr>«ид»</vt:lpstr>
      <vt:lpstr>Супер-эго</vt:lpstr>
      <vt:lpstr>Эго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Ид, Эго и Супер-Эго, защитные механизмы или теория Фрейда </dc:title>
  <dc:creator>Admin</dc:creator>
  <cp:lastModifiedBy>Пользователь 1</cp:lastModifiedBy>
  <cp:revision>4</cp:revision>
  <dcterms:created xsi:type="dcterms:W3CDTF">2012-10-24T12:55:39Z</dcterms:created>
  <dcterms:modified xsi:type="dcterms:W3CDTF">2013-12-20T10:49:06Z</dcterms:modified>
</cp:coreProperties>
</file>