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5" r:id="rId12"/>
    <p:sldId id="271" r:id="rId13"/>
    <p:sldId id="272" r:id="rId14"/>
    <p:sldId id="276" r:id="rId15"/>
    <p:sldId id="273" r:id="rId16"/>
    <p:sldId id="274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0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E1BC-C0C1-41DF-9BDA-3D80FAFCA68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306-753F-49F4-8C99-BCF21B1F4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E1BC-C0C1-41DF-9BDA-3D80FAFCA68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306-753F-49F4-8C99-BCF21B1F4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E1BC-C0C1-41DF-9BDA-3D80FAFCA68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306-753F-49F4-8C99-BCF21B1F4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E1BC-C0C1-41DF-9BDA-3D80FAFCA68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306-753F-49F4-8C99-BCF21B1F4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E1BC-C0C1-41DF-9BDA-3D80FAFCA68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306-753F-49F4-8C99-BCF21B1F4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E1BC-C0C1-41DF-9BDA-3D80FAFCA68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306-753F-49F4-8C99-BCF21B1F4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E1BC-C0C1-41DF-9BDA-3D80FAFCA68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306-753F-49F4-8C99-BCF21B1F4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E1BC-C0C1-41DF-9BDA-3D80FAFCA68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306-753F-49F4-8C99-BCF21B1F4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E1BC-C0C1-41DF-9BDA-3D80FAFCA68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306-753F-49F4-8C99-BCF21B1F4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E1BC-C0C1-41DF-9BDA-3D80FAFCA68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306-753F-49F4-8C99-BCF21B1F4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E1BC-C0C1-41DF-9BDA-3D80FAFCA68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4B0306-753F-49F4-8C99-BCF21B1F45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52E1BC-C0C1-41DF-9BDA-3D80FAFCA681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4B0306-753F-49F4-8C99-BCF21B1F45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Программа воспитательной работы МОУ СОШ № 17 на 2014-2020 гг.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1"/>
                </a:solidFill>
              </a:rPr>
              <a:t>«Мы – россияне» (гражданско-патриотическое воспитание)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День </a:t>
            </a:r>
            <a:r>
              <a:rPr lang="ru-RU" sz="2400" b="1" dirty="0"/>
              <a:t>памяти Михаила </a:t>
            </a:r>
            <a:r>
              <a:rPr lang="ru-RU" sz="2400" b="1" dirty="0" smtClean="0"/>
              <a:t>Тверского – 5 декабря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День героев </a:t>
            </a:r>
            <a:r>
              <a:rPr lang="ru-RU" sz="2400" b="1" dirty="0" smtClean="0"/>
              <a:t>России</a:t>
            </a:r>
            <a:r>
              <a:rPr lang="ru-RU" sz="2400" b="1" dirty="0"/>
              <a:t> </a:t>
            </a:r>
            <a:r>
              <a:rPr lang="ru-RU" sz="2400" b="1" dirty="0" smtClean="0"/>
              <a:t>– 9 декабря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День </a:t>
            </a:r>
            <a:r>
              <a:rPr lang="ru-RU" sz="2400" b="1" dirty="0"/>
              <a:t>освобождения Калинина от немецко-фашистских </a:t>
            </a:r>
            <a:r>
              <a:rPr lang="ru-RU" sz="2400" b="1" dirty="0" smtClean="0"/>
              <a:t>захватчиков – 16 декабря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День вывода советских войск из Афганистана </a:t>
            </a:r>
            <a:r>
              <a:rPr lang="ru-RU" sz="2400" b="1" dirty="0" smtClean="0"/>
              <a:t>. Конкурс афганской песни – 15 февраля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В</a:t>
            </a:r>
            <a:r>
              <a:rPr lang="ru-RU" sz="2400" b="1" dirty="0" smtClean="0"/>
              <a:t>оенно-спортивный праздник "Салют</a:t>
            </a:r>
            <a:r>
              <a:rPr lang="ru-RU" sz="2400" b="1" dirty="0"/>
              <a:t>, Победа</a:t>
            </a:r>
            <a:r>
              <a:rPr lang="ru-RU" sz="2400" b="1" dirty="0" smtClean="0"/>
              <a:t>!"</a:t>
            </a:r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59922940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1"/>
                </a:solidFill>
              </a:rPr>
              <a:t>  «Одаренные дети</a:t>
            </a:r>
            <a:r>
              <a:rPr lang="ru-RU" sz="4800" b="1" dirty="0" smtClean="0">
                <a:solidFill>
                  <a:schemeClr val="accent1"/>
                </a:solidFill>
              </a:rPr>
              <a:t>»</a:t>
            </a:r>
            <a:endParaRPr lang="ru-RU" sz="48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46958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Работы </a:t>
            </a:r>
            <a:r>
              <a:rPr lang="ru-RU" sz="2400" b="1" dirty="0"/>
              <a:t>школьного научного общества учащихся – Лаборатории юного </a:t>
            </a:r>
            <a:r>
              <a:rPr lang="ru-RU" sz="2400" b="1" dirty="0" smtClean="0"/>
              <a:t>исследователя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У</a:t>
            </a:r>
            <a:r>
              <a:rPr lang="ru-RU" sz="2400" b="1" dirty="0" smtClean="0"/>
              <a:t>частие в олимпиадах</a:t>
            </a:r>
            <a:r>
              <a:rPr lang="ru-RU" sz="2400" b="1" dirty="0"/>
              <a:t> </a:t>
            </a:r>
            <a:r>
              <a:rPr lang="ru-RU" sz="2400" b="1" dirty="0" smtClean="0"/>
              <a:t>– Всероссийская олимпиада школьников и вузовские олимпиады, вошедшие в перечень РСОШ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 Участие в конкурсах</a:t>
            </a:r>
            <a:r>
              <a:rPr lang="ru-RU" sz="2400" b="1" dirty="0"/>
              <a:t>, Интернет-проектах, конференциях различного уровня </a:t>
            </a:r>
            <a:r>
              <a:rPr lang="ru-RU" sz="2400" b="1" dirty="0" smtClean="0"/>
              <a:t>(приоритет – на научно-исследовательскую деятельность)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Неделя науки – 2-8 февраля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Исторические чтения по Первой и Второй мировым войнам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Клуб интеллектуальных игр – серия игр на каникулах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Дискуссионный клуб – последняя суббота месяца</a:t>
            </a:r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92238692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1"/>
                </a:solidFill>
              </a:rPr>
              <a:t>«Творить добро» </a:t>
            </a:r>
            <a:r>
              <a:rPr lang="ru-RU" sz="4800" b="1" dirty="0" smtClean="0">
                <a:solidFill>
                  <a:schemeClr val="accent1"/>
                </a:solidFill>
              </a:rPr>
              <a:t/>
            </a:r>
            <a:br>
              <a:rPr lang="ru-RU" sz="4800" b="1" dirty="0" smtClean="0">
                <a:solidFill>
                  <a:schemeClr val="accent1"/>
                </a:solidFill>
              </a:rPr>
            </a:br>
            <a:r>
              <a:rPr lang="ru-RU" sz="4800" b="1" dirty="0" smtClean="0">
                <a:solidFill>
                  <a:schemeClr val="accent1"/>
                </a:solidFill>
              </a:rPr>
              <a:t>(</a:t>
            </a:r>
            <a:r>
              <a:rPr lang="ru-RU" sz="4800" b="1" dirty="0">
                <a:solidFill>
                  <a:schemeClr val="accent1"/>
                </a:solidFill>
              </a:rPr>
              <a:t>воспитание </a:t>
            </a:r>
            <a:r>
              <a:rPr lang="ru-RU" sz="4800" b="1" dirty="0" smtClean="0">
                <a:solidFill>
                  <a:schemeClr val="accent1"/>
                </a:solidFill>
              </a:rPr>
              <a:t>нравственности)</a:t>
            </a:r>
            <a:endParaRPr lang="ru-RU" sz="48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/>
              <a:t>Благотворительные акции </a:t>
            </a:r>
            <a:r>
              <a:rPr lang="ru-RU" sz="2400" b="1" dirty="0" smtClean="0"/>
              <a:t>(«Поможем </a:t>
            </a:r>
            <a:r>
              <a:rPr lang="ru-RU" sz="2400" b="1" dirty="0"/>
              <a:t>жертвам войны»,  «Подари книгу</a:t>
            </a:r>
            <a:r>
              <a:rPr lang="ru-RU" sz="2400" b="1" dirty="0" smtClean="0"/>
              <a:t>», «</a:t>
            </a:r>
            <a:r>
              <a:rPr lang="ru-RU" sz="2400" b="1" dirty="0"/>
              <a:t>Поможем восстановлению </a:t>
            </a:r>
            <a:r>
              <a:rPr lang="ru-RU" sz="2400" b="1" dirty="0" err="1"/>
              <a:t>Спасо</a:t>
            </a:r>
            <a:r>
              <a:rPr lang="ru-RU" sz="2400" b="1" dirty="0"/>
              <a:t>-Преображенского  </a:t>
            </a:r>
            <a:r>
              <a:rPr lang="ru-RU" sz="2400" b="1" dirty="0" smtClean="0"/>
              <a:t>собора </a:t>
            </a:r>
            <a:r>
              <a:rPr lang="ru-RU" sz="2400" b="1" dirty="0"/>
              <a:t>в </a:t>
            </a:r>
            <a:r>
              <a:rPr lang="ru-RU" sz="2400" b="1" dirty="0" smtClean="0"/>
              <a:t>Твери» и др.)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Выставки и конкурсы на рисунков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Классные часы </a:t>
            </a:r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532710757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1"/>
                </a:solidFill>
              </a:rPr>
              <a:t>«Ступеньки творчества» (</a:t>
            </a:r>
            <a:r>
              <a:rPr lang="ru-RU" sz="4800" b="1" dirty="0" smtClean="0">
                <a:solidFill>
                  <a:schemeClr val="accent1"/>
                </a:solidFill>
              </a:rPr>
              <a:t>эстетическое </a:t>
            </a:r>
            <a:r>
              <a:rPr lang="ru-RU" sz="4800" b="1" dirty="0">
                <a:solidFill>
                  <a:schemeClr val="accent1"/>
                </a:solidFill>
              </a:rPr>
              <a:t>воспитание)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Выставки достижений и увлечений учащихся (третий этаж)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Конкурсы рисунков, песен, видеоклипов, видеопоздравлений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Праздничные концерты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Праздник «</a:t>
            </a:r>
            <a:r>
              <a:rPr lang="ru-RU" sz="2400" b="1" dirty="0" err="1" smtClean="0"/>
              <a:t>Осенины</a:t>
            </a:r>
            <a:r>
              <a:rPr lang="ru-RU" sz="2400" b="1" dirty="0"/>
              <a:t>» - 13-18 </a:t>
            </a:r>
            <a:r>
              <a:rPr lang="ru-RU" sz="2400" b="1" dirty="0" smtClean="0"/>
              <a:t>октября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Литературный салон  к 200-летию со дня рождения М.Ю. </a:t>
            </a:r>
            <a:r>
              <a:rPr lang="ru-RU" sz="2400" b="1" dirty="0" smtClean="0"/>
              <a:t>Лермонтова – 15 октября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"Тургеневская </a:t>
            </a:r>
            <a:r>
              <a:rPr lang="ru-RU" sz="2400" b="1" dirty="0" smtClean="0"/>
              <a:t>неделя« 2-5 марта</a:t>
            </a:r>
            <a:endParaRPr lang="ru-RU" sz="2400" b="1" dirty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56089357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1"/>
                </a:solidFill>
              </a:rPr>
              <a:t> «Родная школа» (развитие ученического самоуправления)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695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Деятельность школьного Парл</a:t>
            </a:r>
            <a:r>
              <a:rPr lang="ru-RU" sz="2400" b="1" dirty="0"/>
              <a:t>а</a:t>
            </a:r>
            <a:r>
              <a:rPr lang="ru-RU" sz="2400" b="1" dirty="0" smtClean="0"/>
              <a:t>мента по подготовке презентаций к Единым классным часам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Проведение акций, конкурсов и соревнований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Волонтерская организация «Наш выбор»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У</a:t>
            </a:r>
            <a:r>
              <a:rPr lang="ru-RU" sz="2400" b="1" dirty="0" smtClean="0"/>
              <a:t>частие </a:t>
            </a:r>
            <a:r>
              <a:rPr lang="ru-RU" sz="2400" b="1" dirty="0"/>
              <a:t>в </a:t>
            </a:r>
            <a:r>
              <a:rPr lang="ru-RU" sz="2400" b="1" dirty="0" smtClean="0"/>
              <a:t>конкурсе </a:t>
            </a:r>
            <a:r>
              <a:rPr lang="ru-RU" sz="2400" b="1" dirty="0"/>
              <a:t>"Лучшая школьная </a:t>
            </a:r>
            <a:r>
              <a:rPr lang="ru-RU" sz="2400" b="1" dirty="0" smtClean="0"/>
              <a:t>столовая«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Создание Отряда безопасности</a:t>
            </a:r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503961997"/>
      </p:ext>
    </p:extLst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«Здоровье и безопасность» (</a:t>
            </a:r>
            <a:r>
              <a:rPr lang="ru-RU" sz="4000" b="1" dirty="0" err="1">
                <a:solidFill>
                  <a:schemeClr val="accent1"/>
                </a:solidFill>
              </a:rPr>
              <a:t>здоровьесберегающее</a:t>
            </a:r>
            <a:r>
              <a:rPr lang="ru-RU" sz="4000" b="1" dirty="0">
                <a:solidFill>
                  <a:schemeClr val="accent1"/>
                </a:solidFill>
              </a:rPr>
              <a:t> воспитание)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Первенства школы по разным видам спорта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Спортивные праздники и соревнования к памятным датам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Антинаркотические тренинги для родителей 7-й параллели и учеников 10-х классов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Всемирный День отказа от </a:t>
            </a:r>
            <a:r>
              <a:rPr lang="ru-RU" sz="2400" b="1" dirty="0" smtClean="0"/>
              <a:t>курения – 20 ноября</a:t>
            </a:r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44093095"/>
      </p:ext>
    </p:extLst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 «Мир без границ» (экскурсионно-образовательная деятельность)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Рекомендации по проведению экскурсий (тематика в соответствии с прохождением учебной программы)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План экскурсионной деятельности утверждается на учебный год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Планирование экскурсий на каникулы и по субботам</a:t>
            </a:r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672864950"/>
      </p:ext>
    </p:extLst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 «Природа и мы» (экологическое воспитание)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/>
              <a:t>Комплекс мероприятий «Экология вокруг нас</a:t>
            </a:r>
            <a:r>
              <a:rPr lang="ru-RU" sz="2400" b="1" dirty="0" smtClean="0"/>
              <a:t>» - благоустройство школьной территории, озеленение школы и учебных кабинетов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Экологические праздники </a:t>
            </a:r>
            <a:r>
              <a:rPr lang="ru-RU" sz="2400" b="1" dirty="0"/>
              <a:t>- Всемирный День заповедников, Всемирный День </a:t>
            </a:r>
            <a:r>
              <a:rPr lang="ru-RU" sz="2400" b="1" dirty="0" smtClean="0"/>
              <a:t>Земли, День птиц, День Волги</a:t>
            </a:r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029502716"/>
      </p:ext>
    </p:extLst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«На пути к будущему» (</a:t>
            </a:r>
            <a:r>
              <a:rPr lang="ru-RU" sz="4000" b="1" dirty="0" err="1">
                <a:solidFill>
                  <a:schemeClr val="accent1"/>
                </a:solidFill>
              </a:rPr>
              <a:t>профориентационная</a:t>
            </a:r>
            <a:r>
              <a:rPr lang="ru-RU" sz="4000" b="1" dirty="0">
                <a:solidFill>
                  <a:schemeClr val="accent1"/>
                </a:solidFill>
              </a:rPr>
              <a:t> работа)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Экскурсии на предприятия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Лекции и </a:t>
            </a:r>
            <a:r>
              <a:rPr lang="ru-RU" sz="2400" b="1" dirty="0"/>
              <a:t>Уроки мужества от НИЦ ПВО 4 ЦНИИ МО </a:t>
            </a:r>
            <a:r>
              <a:rPr lang="ru-RU" sz="2400" b="1" dirty="0" smtClean="0"/>
              <a:t>РФ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260-лет </a:t>
            </a:r>
            <a:r>
              <a:rPr lang="ru-RU" sz="2400" b="1" dirty="0" smtClean="0"/>
              <a:t>МГУ – 25 января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Привлечение родителей к проведению классных часов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Встречи с представителями вузов и выпускниками</a:t>
            </a:r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041023919"/>
      </p:ext>
    </p:extLst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«Гармония» (развитие системы кружков и секций дополнительного образования)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Мониторинг потребностей учеников и родителей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Мониторинг возможностей педагогического коллектива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Школьный театр – Минаева </a:t>
            </a:r>
            <a:r>
              <a:rPr lang="ru-RU" sz="2400" b="1" dirty="0" smtClean="0"/>
              <a:t>В.Ю.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Студия «БУМ» – </a:t>
            </a:r>
            <a:r>
              <a:rPr lang="ru-RU" sz="2400" b="1" dirty="0" err="1" smtClean="0"/>
              <a:t>Бойкова</a:t>
            </a:r>
            <a:r>
              <a:rPr lang="ru-RU" sz="2400" b="1" dirty="0" smtClean="0"/>
              <a:t> Е.Н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Радиокружок - Митрофанов А.И. 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Спортивные секции в начальной и основной школе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err="1" smtClean="0"/>
              <a:t>Турклуб</a:t>
            </a:r>
            <a:r>
              <a:rPr lang="ru-RU" sz="2400" b="1" dirty="0" smtClean="0"/>
              <a:t> «Непоседы» – </a:t>
            </a:r>
            <a:r>
              <a:rPr lang="ru-RU" sz="2400" b="1" dirty="0" err="1" smtClean="0"/>
              <a:t>Горевой</a:t>
            </a:r>
            <a:r>
              <a:rPr lang="ru-RU" sz="2400" b="1" dirty="0" smtClean="0"/>
              <a:t> Г.С.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«Сакура» – клуб единоборств в начальной школе </a:t>
            </a:r>
            <a:r>
              <a:rPr lang="ru-RU" sz="2400" b="1" smtClean="0"/>
              <a:t>и др.</a:t>
            </a:r>
            <a:endParaRPr lang="ru-RU" sz="2400" b="1" dirty="0" smtClean="0"/>
          </a:p>
          <a:p>
            <a:pPr algn="just">
              <a:lnSpc>
                <a:spcPct val="150000"/>
              </a:lnSpc>
              <a:buNone/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311900450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/>
                </a:solidFill>
              </a:rPr>
              <a:t>Актуальность</a:t>
            </a:r>
            <a:endParaRPr lang="ru-RU" sz="54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/>
              <a:t>Воспитание - приоритетное направление </a:t>
            </a:r>
            <a:r>
              <a:rPr lang="ru-RU" b="1" dirty="0"/>
              <a:t>государственной политики в </a:t>
            </a:r>
            <a:r>
              <a:rPr lang="ru-RU" b="1" dirty="0" smtClean="0"/>
              <a:t>образовании</a:t>
            </a:r>
          </a:p>
          <a:p>
            <a:pPr algn="just">
              <a:lnSpc>
                <a:spcPct val="150000"/>
              </a:lnSpc>
            </a:pPr>
            <a:r>
              <a:rPr lang="ru-RU" b="1" dirty="0"/>
              <a:t>Особое значение патриотического воспитания</a:t>
            </a:r>
          </a:p>
          <a:p>
            <a:pPr algn="just">
              <a:lnSpc>
                <a:spcPct val="150000"/>
              </a:lnSpc>
            </a:pPr>
            <a:r>
              <a:rPr lang="ru-RU" b="1" dirty="0"/>
              <a:t>Нарастание негативных тенденций в молодежной среде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Изменение приоритетов </a:t>
            </a:r>
            <a:r>
              <a:rPr lang="ru-RU" b="1" dirty="0"/>
              <a:t>содержания обучения и </a:t>
            </a:r>
            <a:r>
              <a:rPr lang="ru-RU" b="1" dirty="0" smtClean="0"/>
              <a:t>воспитания (осуществление воспитание в учебной, </a:t>
            </a:r>
            <a:r>
              <a:rPr lang="ru-RU" b="1" dirty="0" err="1" smtClean="0"/>
              <a:t>внеучебной</a:t>
            </a:r>
            <a:r>
              <a:rPr lang="ru-RU" b="1" dirty="0" smtClean="0"/>
              <a:t>,  социально-значимой деятельности)</a:t>
            </a:r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«Семья и школа» (социальное партнерство педагогов и родителей)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Родительские собрания (организационные, тематические)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Организация </a:t>
            </a:r>
            <a:r>
              <a:rPr lang="ru-RU" sz="2400" b="1" dirty="0" err="1"/>
              <a:t>психолого</a:t>
            </a:r>
            <a:r>
              <a:rPr lang="ru-RU" sz="2400" b="1" dirty="0"/>
              <a:t> – педагогического и правового просвещения педагогов </a:t>
            </a:r>
            <a:r>
              <a:rPr lang="ru-RU" sz="2400" b="1" dirty="0" smtClean="0"/>
              <a:t>школы и родителей </a:t>
            </a:r>
            <a:r>
              <a:rPr lang="ru-RU" sz="2400" b="1" dirty="0"/>
              <a:t>по проблемам </a:t>
            </a:r>
            <a:r>
              <a:rPr lang="ru-RU" sz="2400" b="1" dirty="0" smtClean="0"/>
              <a:t>семьи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Привлечение родителей к организации клубной и кружковой работы, проведению классных и школьных мероприятий</a:t>
            </a:r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977151070"/>
      </p:ext>
    </p:extLst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Методическая работа МО классных руководителей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Заседания МО классных руководителей – на каникулах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Консультации для классных руководителей – перед каждым школьным праздником по субботам</a:t>
            </a:r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836534492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/>
                </a:solidFill>
              </a:rPr>
              <a:t>Цели программы</a:t>
            </a:r>
            <a:endParaRPr lang="ru-RU" sz="54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b="1" dirty="0">
                <a:solidFill>
                  <a:srgbClr val="FF0000"/>
                </a:solidFill>
              </a:rPr>
              <a:t>Идеальная </a:t>
            </a:r>
            <a:r>
              <a:rPr lang="ru-RU" b="1" dirty="0" smtClean="0">
                <a:solidFill>
                  <a:srgbClr val="FF0000"/>
                </a:solidFill>
              </a:rPr>
              <a:t>цель</a:t>
            </a:r>
            <a:endParaRPr lang="ru-RU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 </a:t>
            </a:r>
            <a:r>
              <a:rPr lang="ru-RU" b="1" dirty="0"/>
              <a:t>социально-педагогическая поддержка становления и развития высоконравственного, творческого, компетентного гражданина России, принимающего судьбу Отечества как свою личную, осознающего ответственность за настоящее и будущее своей страны, укоренённого в духовных и культурных традициях многонационального народа Российской Федерации.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567174594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/>
                </a:solidFill>
              </a:rPr>
              <a:t>Цели программы</a:t>
            </a:r>
            <a:endParaRPr lang="ru-RU" sz="54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b="1" dirty="0">
                <a:solidFill>
                  <a:srgbClr val="FF0000"/>
                </a:solidFill>
              </a:rPr>
              <a:t>Результативная цель </a:t>
            </a:r>
            <a:r>
              <a:rPr lang="ru-RU" b="1" dirty="0" smtClean="0">
                <a:solidFill>
                  <a:srgbClr val="FF0000"/>
                </a:solidFill>
              </a:rPr>
              <a:t>-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развитие </a:t>
            </a:r>
            <a:r>
              <a:rPr lang="ru-RU" b="1" dirty="0"/>
              <a:t>личности выпускника полной средней школы </a:t>
            </a:r>
            <a:r>
              <a:rPr lang="ru-RU" b="1" dirty="0" smtClean="0"/>
              <a:t>со сформированным </a:t>
            </a:r>
            <a:r>
              <a:rPr lang="ru-RU" b="1" dirty="0"/>
              <a:t>интеллектуальным, нравственным, коммуникативным, эстетическим и физическим </a:t>
            </a:r>
            <a:r>
              <a:rPr lang="ru-RU" b="1" dirty="0" smtClean="0"/>
              <a:t>потенциалом, </a:t>
            </a:r>
            <a:r>
              <a:rPr lang="ru-RU" b="1" dirty="0"/>
              <a:t>овладевшим практическими навыками и умениями, способами творческой деятельности, приемами и методами самопознания и саморазвития. 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882511644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/>
                </a:solidFill>
              </a:rPr>
              <a:t>Цели программы</a:t>
            </a:r>
            <a:endParaRPr lang="ru-RU" sz="54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b="1" dirty="0">
                <a:solidFill>
                  <a:srgbClr val="FF0000"/>
                </a:solidFill>
              </a:rPr>
              <a:t>Процессуальная цель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создание </a:t>
            </a:r>
            <a:r>
              <a:rPr lang="ru-RU" b="1" dirty="0"/>
              <a:t>в школе благоприятной культурной среды развития личности ребенка, среды жизнедеятельности и способов самореализации в интеллектуальной, информационной, коммуникативной и рефлексивной </a:t>
            </a:r>
            <a:r>
              <a:rPr lang="ru-RU" b="1" dirty="0" smtClean="0"/>
              <a:t>культуре.</a:t>
            </a:r>
          </a:p>
        </p:txBody>
      </p:sp>
    </p:spTree>
    <p:extLst>
      <p:ext uri="{BB962C8B-B14F-4D97-AF65-F5344CB8AC3E}">
        <p14:creationId xmlns:p14="http://schemas.microsoft.com/office/powerpoint/2010/main" xmlns="" val="3853783973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/>
                </a:solidFill>
              </a:rPr>
              <a:t>Задачи программы</a:t>
            </a:r>
            <a:endParaRPr lang="ru-RU" sz="54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3200" b="1" dirty="0" smtClean="0"/>
              <a:t>Воспитание высоконравственной личности</a:t>
            </a:r>
          </a:p>
          <a:p>
            <a:pPr algn="just">
              <a:lnSpc>
                <a:spcPct val="150000"/>
              </a:lnSpc>
            </a:pPr>
            <a:r>
              <a:rPr lang="ru-RU" sz="3200" b="1" dirty="0" smtClean="0"/>
              <a:t>Воспитание гражданина</a:t>
            </a:r>
          </a:p>
          <a:p>
            <a:pPr algn="just">
              <a:lnSpc>
                <a:spcPct val="150000"/>
              </a:lnSpc>
            </a:pPr>
            <a:r>
              <a:rPr lang="ru-RU" sz="3200" b="1" dirty="0" smtClean="0"/>
              <a:t>Воспитание семьянина</a:t>
            </a:r>
          </a:p>
        </p:txBody>
      </p:sp>
    </p:spTree>
    <p:extLst>
      <p:ext uri="{BB962C8B-B14F-4D97-AF65-F5344CB8AC3E}">
        <p14:creationId xmlns:p14="http://schemas.microsoft.com/office/powerpoint/2010/main" xmlns="" val="1292733455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accent1"/>
                </a:solidFill>
              </a:rPr>
              <a:t>Субъекты воспитательного процесса </a:t>
            </a:r>
            <a:endParaRPr lang="ru-RU" sz="54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 smtClean="0"/>
              <a:t>Администрация школы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/>
              <a:t>Учителя-предметники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/>
              <a:t>Классные руководители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Органы ученического самоуправления в классе и школе (сами учащиеся)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Родители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Социальные партнеры</a:t>
            </a:r>
          </a:p>
          <a:p>
            <a:pPr algn="just">
              <a:lnSpc>
                <a:spcPct val="150000"/>
              </a:lnSpc>
            </a:pP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943357805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/>
                </a:solidFill>
              </a:rPr>
              <a:t>Направления программы</a:t>
            </a:r>
            <a:endParaRPr lang="ru-RU" sz="54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800" b="1" dirty="0" smtClean="0"/>
              <a:t> </a:t>
            </a:r>
            <a:r>
              <a:rPr lang="ru-RU" sz="3600" b="1" dirty="0" smtClean="0"/>
              <a:t>2014-2015 учебный год  - подготовка к празднованию 70-летия Победы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600" b="1" smtClean="0"/>
              <a:t>Девиз школы -  </a:t>
            </a:r>
            <a:r>
              <a:rPr lang="ru-RU" sz="3600" b="1" dirty="0" smtClean="0"/>
              <a:t>«Трудолюбие</a:t>
            </a:r>
            <a:r>
              <a:rPr lang="ru-RU" sz="3600" b="1" smtClean="0"/>
              <a:t>, творчество, талант!»</a:t>
            </a:r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558130710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1"/>
                </a:solidFill>
              </a:rPr>
              <a:t>«Мы – россияне» (гражданско-патриотическое воспитание)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/>
              <a:t> П</a:t>
            </a:r>
            <a:r>
              <a:rPr lang="ru-RU" sz="2400" b="1" dirty="0" smtClean="0"/>
              <a:t>роекты «Навстречу 70-летию Победы», «Города воинской славы» и др.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Акция "Я гражданин России"</a:t>
            </a:r>
            <a:endParaRPr lang="ru-RU" sz="2400" b="1" dirty="0" smtClean="0"/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Единый классный час – «Великой Победе посвящается» – 1 раз в месяц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День Памяти жертв </a:t>
            </a:r>
            <a:r>
              <a:rPr lang="ru-RU" sz="2400" b="1" dirty="0" smtClean="0"/>
              <a:t>фашизма</a:t>
            </a:r>
            <a:r>
              <a:rPr lang="ru-RU" sz="2400" b="1" dirty="0"/>
              <a:t> </a:t>
            </a:r>
            <a:r>
              <a:rPr lang="ru-RU" sz="2400" b="1" dirty="0" smtClean="0"/>
              <a:t> - 12 сентября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Митинг Мира – 19 сентября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 День народного единства. Праздник -конкурс "Многоликая Россия« - 7 ноября</a:t>
            </a:r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2400" b="1" dirty="0" smtClean="0"/>
          </a:p>
          <a:p>
            <a:pPr algn="just">
              <a:lnSpc>
                <a:spcPct val="150000"/>
              </a:lnSpc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722938132"/>
      </p:ext>
    </p:extLst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</TotalTime>
  <Words>836</Words>
  <Application>Microsoft Office PowerPoint</Application>
  <PresentationFormat>Экран (4:3)</PresentationFormat>
  <Paragraphs>140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Программа воспитательной работы МОУ СОШ № 17 на 2014-2020 гг.</vt:lpstr>
      <vt:lpstr>Актуальность</vt:lpstr>
      <vt:lpstr>Цели программы</vt:lpstr>
      <vt:lpstr>Цели программы</vt:lpstr>
      <vt:lpstr>Цели программы</vt:lpstr>
      <vt:lpstr>Задачи программы</vt:lpstr>
      <vt:lpstr>Субъекты воспитательного процесса </vt:lpstr>
      <vt:lpstr>Направления программы</vt:lpstr>
      <vt:lpstr>«Мы – россияне» (гражданско-патриотическое воспитание)</vt:lpstr>
      <vt:lpstr>«Мы – россияне» (гражданско-патриотическое воспитание)</vt:lpstr>
      <vt:lpstr>  «Одаренные дети»</vt:lpstr>
      <vt:lpstr>«Творить добро»  (воспитание нравственности)</vt:lpstr>
      <vt:lpstr>«Ступеньки творчества» (эстетическое воспитание)</vt:lpstr>
      <vt:lpstr> «Родная школа» (развитие ученического самоуправления)</vt:lpstr>
      <vt:lpstr>«Здоровье и безопасность» (здоровьесберегающее воспитание)</vt:lpstr>
      <vt:lpstr> «Мир без границ» (экскурсионно-образовательная деятельность)</vt:lpstr>
      <vt:lpstr> «Природа и мы» (экологическое воспитание)</vt:lpstr>
      <vt:lpstr>«На пути к будущему» (профориентационная работа)</vt:lpstr>
      <vt:lpstr>«Гармония» (развитие системы кружков и секций дополнительного образования)</vt:lpstr>
      <vt:lpstr>«Семья и школа» (социальное партнерство педагогов и родителей)</vt:lpstr>
      <vt:lpstr>Методическая работа МО классных руководителей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институты.</dc:title>
  <dc:creator>МаМа</dc:creator>
  <cp:lastModifiedBy>Учитель</cp:lastModifiedBy>
  <cp:revision>17</cp:revision>
  <dcterms:created xsi:type="dcterms:W3CDTF">2009-09-09T04:54:58Z</dcterms:created>
  <dcterms:modified xsi:type="dcterms:W3CDTF">2014-08-29T06:52:41Z</dcterms:modified>
</cp:coreProperties>
</file>