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0" r:id="rId2"/>
    <p:sldId id="292" r:id="rId3"/>
    <p:sldId id="287" r:id="rId4"/>
    <p:sldId id="283" r:id="rId5"/>
    <p:sldId id="288" r:id="rId6"/>
    <p:sldId id="289" r:id="rId7"/>
    <p:sldId id="259" r:id="rId8"/>
    <p:sldId id="258" r:id="rId9"/>
    <p:sldId id="260" r:id="rId10"/>
    <p:sldId id="262" r:id="rId11"/>
    <p:sldId id="277" r:id="rId12"/>
    <p:sldId id="272" r:id="rId13"/>
    <p:sldId id="278" r:id="rId14"/>
    <p:sldId id="280" r:id="rId15"/>
    <p:sldId id="281" r:id="rId16"/>
    <p:sldId id="282" r:id="rId17"/>
    <p:sldId id="284" r:id="rId18"/>
    <p:sldId id="291" r:id="rId19"/>
    <p:sldId id="279" r:id="rId20"/>
    <p:sldId id="264" r:id="rId21"/>
    <p:sldId id="294" r:id="rId22"/>
    <p:sldId id="295" r:id="rId23"/>
    <p:sldId id="267" r:id="rId24"/>
    <p:sldId id="296" r:id="rId25"/>
    <p:sldId id="269" r:id="rId26"/>
    <p:sldId id="307" r:id="rId27"/>
    <p:sldId id="306" r:id="rId28"/>
    <p:sldId id="290" r:id="rId29"/>
    <p:sldId id="298" r:id="rId30"/>
    <p:sldId id="299" r:id="rId31"/>
    <p:sldId id="293" r:id="rId32"/>
    <p:sldId id="285" r:id="rId33"/>
    <p:sldId id="286" r:id="rId34"/>
    <p:sldId id="273" r:id="rId35"/>
    <p:sldId id="274" r:id="rId36"/>
    <p:sldId id="297" r:id="rId37"/>
    <p:sldId id="300" r:id="rId38"/>
    <p:sldId id="301" r:id="rId39"/>
    <p:sldId id="302" r:id="rId40"/>
    <p:sldId id="303" r:id="rId41"/>
    <p:sldId id="30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E30EE-E912-43D0-A58A-9AF42C1AA96C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EA8B7-D4DC-46C5-8F31-0884A23CD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6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9CB323-1161-404F-B248-4B6035FF335C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2FAE-6D4B-49C6-B0EC-0EF02F262945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1FDE-AFED-40B6-BB9D-36B09D2D851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E5BF-3DEA-4D3C-A62D-09E89D3E3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1FDE-AFED-40B6-BB9D-36B09D2D851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E5BF-3DEA-4D3C-A62D-09E89D3E3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1FDE-AFED-40B6-BB9D-36B09D2D851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E5BF-3DEA-4D3C-A62D-09E89D3E3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5C43A4-D9E9-4762-A9FE-E36F8941DF1A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70419B-561C-4677-9E18-3DE33BAE6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2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1FDE-AFED-40B6-BB9D-36B09D2D851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E5BF-3DEA-4D3C-A62D-09E89D3E3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1FDE-AFED-40B6-BB9D-36B09D2D851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E5BF-3DEA-4D3C-A62D-09E89D3E3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1FDE-AFED-40B6-BB9D-36B09D2D851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E5BF-3DEA-4D3C-A62D-09E89D3E3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1FDE-AFED-40B6-BB9D-36B09D2D851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E5BF-3DEA-4D3C-A62D-09E89D3E3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1FDE-AFED-40B6-BB9D-36B09D2D851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E5BF-3DEA-4D3C-A62D-09E89D3E3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3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1FDE-AFED-40B6-BB9D-36B09D2D851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E5BF-3DEA-4D3C-A62D-09E89D3E3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1FDE-AFED-40B6-BB9D-36B09D2D851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E5BF-3DEA-4D3C-A62D-09E89D3E3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1FDE-AFED-40B6-BB9D-36B09D2D851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E5BF-3DEA-4D3C-A62D-09E89D3E3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1FDE-AFED-40B6-BB9D-36B09D2D851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AE5BF-3DEA-4D3C-A62D-09E89D3E3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8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47.radikal.ru/i115/0903/dc/ed23e25a97b2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21.jpeg"/><Relationship Id="rId2" Type="http://schemas.openxmlformats.org/officeDocument/2006/relationships/hyperlink" Target="http://lib.tstu.tver.ru/site/info/kalinin/brid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letter.infoflot.ru/Pics/Blokada/11.jpg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archive.russia-today.ru/2005/no_03/pict/03_vic14.gif" TargetMode="External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g.beta.rian.ru/images/19700/76/197007688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1.1tv.ru/imgsize460x345/PR2010110412371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static2.aif.ru/public/news/413/3bdfc3055b831a2592af7c7c40aa2ad1_big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-fotki.yandex.ru/get/54/valiant-17.84/0_12f38_5d3bd2f2_X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school59.chebnet.com/uploaded/images/war/1/0046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Nazi_orders_in_Twer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16 </a:t>
            </a:r>
            <a:r>
              <a:rPr lang="ru-RU" sz="4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декабря </a:t>
            </a:r>
            <a:r>
              <a:rPr lang="ru-RU" sz="9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1941 </a:t>
            </a:r>
            <a:r>
              <a:rPr lang="ru-RU" sz="4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года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	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день освобождения города Калинина от немецко-фашистских захватчиков. 62 дня жители находились в плену у врага. Это было тяжелое время для жителей города.</a:t>
            </a:r>
            <a:endParaRPr lang="ru-RU" sz="28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4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26208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5 декабря 1941 г. началась Калининская наступательная операция. Одновременно развернулись сражения на советско-германском фронте протяжённостью свыше 1000 км.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6" name="Picture 4" descr="https://img-fotki.yandex.ru/get/6620/60358536.1ab/0_8e5e6_1b0af672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47625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2history.ru/uploads/2004/1360269170_50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32796"/>
            <a:ext cx="2932132" cy="44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50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канирование0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746125"/>
            <a:ext cx="9043987" cy="61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371600" y="17526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29 А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3813" y="255588"/>
            <a:ext cx="9120187" cy="33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alt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ОСВОБОЖДЕНИЕ г. </a:t>
            </a:r>
            <a:r>
              <a:rPr lang="ru-RU" alt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КАЛИНИНА 15 </a:t>
            </a:r>
            <a:r>
              <a:rPr lang="ru-RU" alt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16 декабря 1941 г.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886200" y="1143000"/>
            <a:ext cx="11430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243 сд</a:t>
            </a:r>
          </a:p>
        </p:txBody>
      </p:sp>
    </p:spTree>
    <p:extLst>
      <p:ext uri="{BB962C8B-B14F-4D97-AF65-F5344CB8AC3E}">
        <p14:creationId xmlns:p14="http://schemas.microsoft.com/office/powerpoint/2010/main" val="15844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vertanks.clan.su/_nw/1/0521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" y="13493"/>
            <a:ext cx="9117794" cy="57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400" b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Штурм города Калинина начался в 3 часа 30 минут утра 16 декабря 1941 года. Советские части наступали с разных направлений. Город, подожжённый отходившими немецкими войсками, пылал в огне. </a:t>
            </a:r>
            <a:endParaRPr lang="ru-RU" sz="2400" b="1" dirty="0" smtClean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89" y="5733256"/>
            <a:ext cx="9130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Город Калинин стал первым областным центром, освобождённым Красной Армией в ходе войны.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сканирование0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6193"/>
            <a:ext cx="8610600" cy="68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stg07_stp02_img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65600"/>
            <a:ext cx="3657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сканирование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3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8862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562600" y="2895600"/>
            <a:ext cx="35814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Генерал-полковник И.С.КОНЕВ и генерал-майор </a:t>
            </a:r>
            <a:r>
              <a:rPr lang="ru-RU" alt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М.В.Захаров</a:t>
            </a:r>
            <a:endParaRPr lang="ru-RU" alt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ru-RU" altLang="ru-RU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Результаты боевых действий Калининского фронта с 5 по 16 декабря 1941 года.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1"/>
            <a:ext cx="8229600" cy="360804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За период с 5 по 16 декабря войсками Калининского фронта было уничтожено 7157 солдат и офицеров противника, 11 танков, 220 автомашин, 11 автобусов, 61 орудие разного калибра, 55 минометов, 63 станковых и 11 ручных пулемётов, 4 склада с боеприпасами. </a:t>
            </a:r>
          </a:p>
        </p:txBody>
      </p:sp>
    </p:spTree>
    <p:extLst>
      <p:ext uri="{BB962C8B-B14F-4D97-AF65-F5344CB8AC3E}">
        <p14:creationId xmlns:p14="http://schemas.microsoft.com/office/powerpoint/2010/main" val="21711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600" y="698297"/>
            <a:ext cx="6870756" cy="5524696"/>
          </a:xfrm>
          <a:solidFill>
            <a:schemeClr val="bg1">
              <a:lumMod val="65000"/>
            </a:schemeClr>
          </a:solidFill>
          <a:ln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altLang="ru-RU" u="sng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Наши войска захватили: </a:t>
            </a:r>
            <a:endParaRPr lang="ru-RU" altLang="ru-RU" u="sng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FFFFFF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altLang="ru-RU" u="sng" dirty="0">
              <a:effectLst>
                <a:outerShdw blurRad="38100" dist="38100" dir="2700000" algn="tl">
                  <a:srgbClr val="FFFFFF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94 пленных, </a:t>
            </a:r>
            <a:endParaRPr lang="ru-RU" alt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14 </a:t>
            </a:r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танков, </a:t>
            </a:r>
            <a:endParaRPr lang="ru-RU" alt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200 </a:t>
            </a:r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автомашин,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3 самолета, </a:t>
            </a:r>
            <a:endParaRPr lang="ru-RU" alt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101 </a:t>
            </a:r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орудие, </a:t>
            </a:r>
            <a:endParaRPr lang="ru-RU" alt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49 </a:t>
            </a:r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миномётов,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176 танковых и 23 ручных пулемета,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7 крупнокалиберных пулемётов,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88 автоматов и </a:t>
            </a:r>
            <a:endParaRPr lang="ru-RU" alt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1264 </a:t>
            </a:r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винтовки.</a:t>
            </a:r>
          </a:p>
        </p:txBody>
      </p:sp>
      <p:sp>
        <p:nvSpPr>
          <p:cNvPr id="2" name="AutoShape 2" descr="http://upload.wikimedia.org/wikipedia/ru/thumb/d/db/Tank_ferry_in_Kalinin.jpg/300px-Tank_ferry_in_Kalin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upload.wikimedia.org/wikipedia/ru/thumb/d/db/Tank_ferry_in_Kalinin.jpg/300px-Tank_ferry_in_Kalini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upload.wikimedia.org/wikipedia/ru/thumb/d/db/Tank_ferry_in_Kalinin.jpg/300px-Tank_ferry_in_Kalini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4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32" y="260648"/>
            <a:ext cx="8435975" cy="692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Потери при освобождении города</a:t>
            </a:r>
            <a:endParaRPr lang="ru-RU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49871" y="1412776"/>
            <a:ext cx="8642350" cy="2592288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	</a:t>
            </a:r>
            <a:r>
              <a:rPr lang="ru-RU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Общие   потери Красной Армии в ходе оборонительных  и  наступательных  боев  в  районе  Калинина  составили около 85 тысяч  человек.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 самом Калинине немцы установили жестокий  оккупационный   режим, свыше   2   тысяч  жителей были расстреляны.</a:t>
            </a:r>
            <a:br>
              <a:rPr lang="ru-RU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</a:br>
            <a:endParaRPr lang="ru-RU" altLang="ru-RU" sz="2400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10246" name="Picture 6" descr="п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3" y="3861048"/>
            <a:ext cx="3744913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п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20" y="3861049"/>
            <a:ext cx="3816350" cy="24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6304002"/>
            <a:ext cx="6359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Площадь Ленина в декабре 1941 года и в наши дни</a:t>
            </a:r>
          </a:p>
        </p:txBody>
      </p:sp>
    </p:spTree>
    <p:extLst>
      <p:ext uri="{BB962C8B-B14F-4D97-AF65-F5344CB8AC3E}">
        <p14:creationId xmlns:p14="http://schemas.microsoft.com/office/powerpoint/2010/main" val="15591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293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2875"/>
            <a:ext cx="8358187" cy="1000125"/>
          </a:xfrm>
        </p:spPr>
        <p:txBody>
          <a:bodyPr>
            <a:noAutofit/>
          </a:bodyPr>
          <a:lstStyle/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             Всего 2 месяца оккупации прошло, а город было не узнать: развалины и пепелища. Разрушены предприятия, сожжены жилые дома.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059832" y="1979971"/>
            <a:ext cx="3813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Перед отходом из города фашисты взорвали мост</a:t>
            </a:r>
          </a:p>
          <a:p>
            <a:pPr algn="ctr"/>
            <a:r>
              <a:rPr lang="ru-RU" altLang="ru-RU" sz="2400" dirty="0"/>
              <a:t> через реку Волгу.</a:t>
            </a:r>
          </a:p>
        </p:txBody>
      </p:sp>
      <p:pic>
        <p:nvPicPr>
          <p:cNvPr id="7" name="i-main-pic" descr="Картинка 460 из 375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1" y="1556792"/>
            <a:ext cx="2571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-main-pic" descr="Картинка 75 из 27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84288"/>
            <a:ext cx="17859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newsletter.infoflot.ru/Pics/Blokada/1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8" y="3933056"/>
            <a:ext cx="351631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Картинка 35 из 48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22" y="3933056"/>
            <a:ext cx="42433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5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98546" y="116632"/>
            <a:ext cx="8677472" cy="6624736"/>
          </a:xfrm>
          <a:prstGeom prst="rightArrow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1772816"/>
            <a:ext cx="6805264" cy="3240360"/>
          </a:xfrm>
        </p:spPr>
        <p:txBody>
          <a:bodyPr>
            <a:normAutofit/>
          </a:bodyPr>
          <a:lstStyle/>
          <a:p>
            <a:pPr marL="0" indent="354013"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Развивая наступление, войска фронта 1 января освободили Старицу, а 7 января вышли на подступы к Ржеву 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Зубцову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</a:p>
          <a:p>
            <a:pPr marL="0" indent="354013"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 ходе операции они продвинулись на 60-120 км на южном и юго-западном направлениях. 16 вражеских дивизий понесли большие потери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6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 июня 1941 г. началась Великая Отечественная война. Через десять дней боевые действия развернулись на территории Калининской области </a:t>
            </a:r>
          </a:p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(в её довоенных границах).</a:t>
            </a:r>
          </a:p>
        </p:txBody>
      </p:sp>
      <p:pic>
        <p:nvPicPr>
          <p:cNvPr id="2050" name="Picture 2" descr="http://tverigrad.ru/wp-content/uploads/2013/12/%D0%9A%D0%B0%D0%BB%D0%B8%D0%BD%D0%B8%D0%B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620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6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g-fotki.yandex.ru/get/6620/60358536.1ab/0_8e5e6_1b0af672_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8"/>
          <a:stretch/>
        </p:blipFill>
        <p:spPr bwMode="auto">
          <a:xfrm>
            <a:off x="4716016" y="620688"/>
            <a:ext cx="4139952" cy="292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4464496" cy="619268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Вслед за этой операцией на территории области соединения Северо-Западного, Калининского и Западного фронтов провели последовательно ещё четыре наступательные операции.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Ржевско-Вяземская операция развивалась с 8 января по 20 апреля 1942 г., фашистов отбросили на 80-250 км к западу.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8" name="Picture 4" descr="http://upload.wikimedia.org/wikipedia/ru/thumb/a/ae/%D0%90%D0%B2%D0%B8%D0%B0%D1%86%D0%B8%D0%BE%D0%BD%D0%BD%D1%8B%D0%B9_%D0%BD%D0%B0%D0%BB%D0%B5%D1%82_%D0%BD%D0%B0_%D0%9A%D0%B0%D0%BB%D0%B8%D0%BD%D0%B8%D0%BD.jpg/350px-%D0%90%D0%B2%D0%B8%D0%B0%D1%86%D0%B8%D0%BE%D0%BD%D0%BD%D1%8B%D0%B9_%D0%BD%D0%B0%D0%BB%D0%B5%D1%82_%D0%BD%D0%B0_%D0%9A%D0%B0%D0%BB%D0%B8%D0%BD%D0%B8%D0%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1"/>
            <a:ext cx="4127775" cy="277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elcometver.ru/system/image/file/2366/slide_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57"/>
            <a:ext cx="8820472" cy="588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748" y="5895941"/>
            <a:ext cx="9126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 обороне немцев образовался ржевско-вяземский выступ, имевший 160 км в глубину и 200 км в ширину.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 flipV="1">
            <a:off x="4580874" y="4509120"/>
            <a:ext cx="423174" cy="138682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5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ib.rus.ec/i/67/365867/i_05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" b="549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3068960"/>
            <a:ext cx="6588224" cy="37890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Командование противника рассматривало этот выступ как плацдарм для наступления на Москву и сосредоточило здесь много живой силы и военной техники. В 1943 г. с целью ликвидации Ржевского выступа войска Калининского и Западного фронтов со 2 по 31 марта осуществили Ржевско-Вяземскую операцию, освободив Ржев (3 марта), Оленино (4 марта), Белый (10 марта). Немцы отступили на 130-160 км.</a:t>
            </a:r>
            <a:endParaRPr lang="ru-RU" sz="24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416066"/>
            <a:ext cx="8712968" cy="345638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 территории Ржевского района в воин­ских захоронениях покоятся останки около 72 тыс. советских воинов.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 октября 1943 г. в связи с изменением стратегической цели и задач Калининский фронт переименован в 1-й Прибалтийский.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Освобождение области (в границах довоенного  времени) завершилось в июле 1944 г.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32656"/>
            <a:ext cx="8712968" cy="298543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Кровопролитные бои под Ржевом шли больше года.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Город был стёрт с лица земли, разрушены все промышленные предприятия и учреждения, уничтожено </a:t>
            </a:r>
            <a:r>
              <a:rPr lang="ru-RU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95%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зданий и жилых домов.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Перед войной в городе про­живало 55 тыс. жителей, а к моменту освобождения </a:t>
            </a:r>
          </a:p>
          <a:p>
            <a:pPr algn="ctr"/>
            <a:r>
              <a:rPr lang="ru-RU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осталось всего 362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29622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rdenrf.ru/upload/nagrady/medal-georoy-sovetsvkogo-soyuza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26" y="620688"/>
            <a:ext cx="295417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543" y="3155278"/>
            <a:ext cx="5496389" cy="34163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354013"/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Четверо удостоены этого высокого звания дважды: летчики-истребители А.А.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Алелюхин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уроженец с. Кесова Гора; В.И. Адрианов, уроженец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Бежецкого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района; А.С. Смирнов, уроженец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Рамешковского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района; Маршал Советского Союза М.В. Захаров, уроженец Старицкого района.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4543" y="260648"/>
            <a:ext cx="5496389" cy="267765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indent="354013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 фронтах Отечественной войны сражалось около 700 тыс. наших земляков. Около 250 тыс. погибли.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За мужество и героизм более чем трёмстам уроженцам Тверской земли присвоено звание Героя Советского Союза. </a:t>
            </a:r>
          </a:p>
        </p:txBody>
      </p:sp>
    </p:spTree>
    <p:extLst>
      <p:ext uri="{BB962C8B-B14F-4D97-AF65-F5344CB8AC3E}">
        <p14:creationId xmlns:p14="http://schemas.microsoft.com/office/powerpoint/2010/main" val="426769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4392488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ходе войны погибли десятки тысяч мирных жителей области, полностью разрушены города Ржев, Старица, Зубцов, Белый, районные центры Селижарово, Погорелое Городище, Молодой </a:t>
            </a:r>
            <a:r>
              <a:rPr lang="ru-RU" sz="2600" b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Туд</a:t>
            </a:r>
            <a:r>
              <a:rPr lang="ru-RU" sz="2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Емельяново, </a:t>
            </a:r>
            <a:r>
              <a:rPr lang="ru-RU" sz="2600" b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Луковниково</a:t>
            </a:r>
            <a:r>
              <a:rPr lang="ru-RU" sz="2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</a:p>
          <a:p>
            <a:pPr marL="0" indent="0">
              <a:buNone/>
            </a:pPr>
            <a:endParaRPr lang="ru-RU" sz="2600" b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Города и районы, которые не были оккупированы, пострадали от налётов фашистской авиации. </a:t>
            </a:r>
            <a:r>
              <a:rPr lang="ru-RU" sz="2600" b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Бологовский</a:t>
            </a:r>
            <a:r>
              <a:rPr lang="ru-RU" sz="2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железнодорожный узел бомбили 527 раз, Вышний </a:t>
            </a:r>
            <a:r>
              <a:rPr lang="ru-RU" sz="2600" b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Волочёк</a:t>
            </a:r>
            <a:r>
              <a:rPr lang="ru-RU" sz="2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— более 500.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tvervov.tverlib.ru/kalinin/foto/f1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3194720" cy="321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pp.vk.me/c323323/v323323342/30b6/SZ48Bqjs6O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14314"/>
            <a:ext cx="4600972" cy="26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3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2044824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Однако, несмотря на колоссальные разрушения и огромные человеческие потери, жителям Калининской области удалось восстановить пострадавшие посёлки и города, наладить работу фабрик и заводов, возродить родную землю.</a:t>
            </a: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tvervov.tverlib.ru/kalinin/foto/f1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14" y="2204864"/>
            <a:ext cx="66675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айл:Spoils of war in Kali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5" y="1047000"/>
            <a:ext cx="5904656" cy="401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73264"/>
            <a:ext cx="8785642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ПОБЕДА СОВЕТСКИХ ВОЙСК ПОД КАЛИНИНОМ ИМЕЛА ОГРОМНОЕ ЗНАЧЕНИЕ В БИТВЕ ЗА СТОЛИЦУ.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072896"/>
            <a:ext cx="9144000" cy="178510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Попытка немецких войск окружить Москву закончилась поражением. Была восстановлена прямая связь между западным и северо-западным стратегическими направлениями и обеспечено взаимодействие Калининского, Западного и Северо-Западного фронтов.</a:t>
            </a:r>
            <a:endParaRPr lang="ru-RU" sz="2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357188"/>
            <a:ext cx="4614862" cy="5840412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Бегут фашисты!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Путь их длинен.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перекличке городов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Освобожденный встал Калинин,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Родных приветствует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сынов.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Он снова наш,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Он снова с нами…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Родное, радостное знамя,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Как к солнцу, тянется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к Москве!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Сергей  Островой.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34818" name="Picture 2" descr="Картинка 13 из 4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4313"/>
            <a:ext cx="4257675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548629" y="5361952"/>
            <a:ext cx="26203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alt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Солдаты водружают </a:t>
            </a:r>
          </a:p>
          <a:p>
            <a:pPr algn="ctr"/>
            <a:r>
              <a:rPr lang="ru-RU" alt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советское знамя </a:t>
            </a:r>
          </a:p>
          <a:p>
            <a:pPr algn="ctr"/>
            <a:r>
              <a:rPr lang="ru-RU" alt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в городе Калинине </a:t>
            </a:r>
          </a:p>
        </p:txBody>
      </p:sp>
    </p:spTree>
    <p:extLst>
      <p:ext uri="{BB962C8B-B14F-4D97-AF65-F5344CB8AC3E}">
        <p14:creationId xmlns:p14="http://schemas.microsoft.com/office/powerpoint/2010/main" val="28739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p.vk.me/c323323/v323323342/300f/GlldpLBGY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260648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42875"/>
            <a:ext cx="8572500" cy="2071688"/>
          </a:xfrm>
        </p:spPr>
        <p:txBody>
          <a:bodyPr>
            <a:normAutofit fontScale="850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alt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</a:t>
            </a:r>
            <a:r>
              <a:rPr lang="ru-RU" altLang="ru-RU" sz="2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планах немецкого командования г. Калинин имел особое и важное значение. В нем сходятся 3 дороги, имеющие ключевое стратегическое значение: Октябрьская железная дорога, шоссе Москва-Ленинград и водный путь – канал Москва-Волга. Кроме того в городе сходятся шоссейные дороги из г. Ржева, г. Волоколамска и г. Бежецка. </a:t>
            </a:r>
          </a:p>
        </p:txBody>
      </p:sp>
      <p:pic>
        <p:nvPicPr>
          <p:cNvPr id="4" name="i-main-pic" descr="Картинка 16 из 27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67365"/>
            <a:ext cx="2736304" cy="229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Картинка 17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67365"/>
            <a:ext cx="3112174" cy="229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062" y="4725144"/>
            <a:ext cx="83581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ru-RU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Гитлеровское командование поставило  задачу в несколько дней занять город с целью захвата крупных предприятий, создания  базы для наступления на Москву, Ленинград, и крупнейшие промышленные центры страны — Ярославль, Рыбинск, Иваново.</a:t>
            </a:r>
          </a:p>
        </p:txBody>
      </p:sp>
    </p:spTree>
    <p:extLst>
      <p:ext uri="{BB962C8B-B14F-4D97-AF65-F5344CB8AC3E}">
        <p14:creationId xmlns:p14="http://schemas.microsoft.com/office/powerpoint/2010/main" val="14147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p.vk.me/c417222/v417222342/21ec/5iLzgy8Py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0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Памятные места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боевой славы в Твери</a:t>
            </a:r>
            <a:endParaRPr lang="ru-RU" sz="5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5292080" y="404664"/>
            <a:ext cx="3610744" cy="55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Обелиск Победы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404664"/>
            <a:ext cx="4896544" cy="53285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354013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   честь   победы   в   Великой Отечественной     войне  в   1970 г.  близ    устья    </a:t>
            </a:r>
            <a:r>
              <a:rPr lang="ru-RU" altLang="ru-RU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Тьмаки</a:t>
            </a:r>
            <a:r>
              <a:rPr lang="ru-RU" altLang="ru-RU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 был возведен  Мемориальный   комплекс, центром которого   стал   обелиск     Победы. </a:t>
            </a:r>
          </a:p>
          <a:p>
            <a:pPr marL="0" indent="354013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Колонна        высотой    48 метров увенчана факельной      чашей. Трижды в год (в День   Победы, День   Освобождения   Калинина  и День   Города) в ней пылает пламя. </a:t>
            </a:r>
          </a:p>
          <a:p>
            <a:pPr marL="0" indent="354013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 память   жертв фашизма у обелиска   горит  Вечный   Огонь. Рядом  с Вечным  огнем – гранитная стена, в которой  скрыта капсула с письмом, обращенным    к     потомкам. Она должна быть вскрыта в 2045 году, в 100-летие   Победы.</a:t>
            </a:r>
          </a:p>
        </p:txBody>
      </p:sp>
      <p:pic>
        <p:nvPicPr>
          <p:cNvPr id="6" name="Picture 7" descr="C:\Users\Дарья\Desktop\kali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62" y="1124744"/>
            <a:ext cx="4205838" cy="4332014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4392488" cy="620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Парк Победы</a:t>
            </a: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4321175" cy="537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354013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effectLst/>
              </a:rPr>
              <a:t>        </a:t>
            </a:r>
            <a:r>
              <a:rPr lang="ru-RU" altLang="ru-RU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Парк Победы  расположен в Центральном районе города Твери. На установленном при  входе в  парк Победы  камне написано: «Здесь 8 мая 1975 года заложен парк имени 30-летия  победы  над  фашисткой  Германией».</a:t>
            </a:r>
          </a:p>
          <a:p>
            <a:pPr marL="0" indent="354013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Парк  Победы  в  Твери возник на территории бывшего яблоневого сада и занимает площадь  11 гектаров.  В  парке  находится  аллея  памяти воинам-интернационалистам,  погибшим на войне в Афганистане. </a:t>
            </a:r>
          </a:p>
        </p:txBody>
      </p:sp>
      <p:pic>
        <p:nvPicPr>
          <p:cNvPr id="26632" name="Picture 8" descr="1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2" y="476672"/>
            <a:ext cx="4176713" cy="2890837"/>
          </a:xfrm>
        </p:spPr>
      </p:pic>
      <p:pic>
        <p:nvPicPr>
          <p:cNvPr id="26633" name="Picture 9" descr="f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321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91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 flipV="1">
            <a:off x="323528" y="4813511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Мемориал Смоленское захоронение находится в Твери на левом берегу реки Лазурь. Здесь высечены фамилии офицеров, сержантов, рядовых, партизан, подпольщиков погибших  в годы Великой Отечественной войны и горит Вечный огонь.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5602" name="Picture 2" descr="http://tverphoto.ru/wp-content/uploads/2010/07/memorial_skorostnay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384"/>
            <a:ext cx="7344816" cy="473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7200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525780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Памятник танк Т-34 находится на окраине города Твери.</a:t>
            </a:r>
          </a:p>
          <a:p>
            <a:pPr algn="ctr"/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Экипаж танка Т-34 в октябре 1941 года остановил в этом месте врага.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c.pics.livejournal.com/gazeta1plus1/57387578/672288/672288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98104"/>
            <a:ext cx="2750400" cy="394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politikus.ru/uploads/posts/2013-08/1377256823_0_c5040_ad874ad7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98104"/>
            <a:ext cx="5256584" cy="394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В 2011 году на Комсомольской площади в городе Твери был открыт памятник экипажу танкистов под командованием младшего лейтенанта Степана Христофоровича Горобца. </a:t>
            </a:r>
          </a:p>
        </p:txBody>
      </p:sp>
    </p:spTree>
    <p:extLst>
      <p:ext uri="{BB962C8B-B14F-4D97-AF65-F5344CB8AC3E}">
        <p14:creationId xmlns:p14="http://schemas.microsoft.com/office/powerpoint/2010/main" val="407351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741" y="386142"/>
            <a:ext cx="48245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Памятная стела находится в одном из 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парков у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Горбатого моста и повествует о героических страницах нашей истории. </a:t>
            </a:r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На этом рубеже первыми вступили в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бой подразделения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934 полка 256 стрелковой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дивизии, 8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танковой бригады 46 мотоциклетного и 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16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пограничного полков. 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Была сорвана попытка противника прорваться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на Торжок,</a:t>
            </a:r>
            <a:b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выходя в тыл войскам Северо-Западного фронта.</a:t>
            </a:r>
          </a:p>
        </p:txBody>
      </p:sp>
      <p:pic>
        <p:nvPicPr>
          <p:cNvPr id="20482" name="Picture 2" descr="Стела у горбатого мо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83442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88640"/>
            <a:ext cx="4932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Памятник - 122 - миллиметровая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гаубица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 - установлена на холме на выезде из 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Твери по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Бежецкому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шоссе в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1966 году по случаю 25-й годовщины освобождения города Калинина от немецко-фашистских захватчиков. </a:t>
            </a:r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2530" name="Picture 2" descr="Гауб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Мемориальная дос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b="16582"/>
          <a:stretch/>
        </p:blipFill>
        <p:spPr bwMode="auto">
          <a:xfrm>
            <a:off x="1187624" y="3145923"/>
            <a:ext cx="7307214" cy="352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6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1124744"/>
            <a:ext cx="421112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краю Волынского кладбища в 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Твери находится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воинское захоронение (там похоронены 1407 воинов, из них 629 неизвестны), в центре которого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установлен памятник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Советскому воину. Рядом на мемориальных досках увековечены фамилии известных героев, павших в боях за свободу и независимость нашей родины. </a:t>
            </a:r>
          </a:p>
        </p:txBody>
      </p:sp>
      <p:pic>
        <p:nvPicPr>
          <p:cNvPr id="23554" name="Picture 2" descr="Памятник Советским воин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0336"/>
          <a:stretch/>
        </p:blipFill>
        <p:spPr bwMode="auto">
          <a:xfrm>
            <a:off x="1115616" y="332656"/>
            <a:ext cx="7183139" cy="408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9" y="3501008"/>
            <a:ext cx="8280920" cy="3356992"/>
          </a:xfrm>
        </p:spPr>
        <p:txBody>
          <a:bodyPr>
            <a:noAutofit/>
          </a:bodyPr>
          <a:lstStyle/>
          <a:p>
            <a:pPr marL="0" indent="176213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Немецкое командование придавало овладению Калинином огромное значение. Оно бросило сюда отборные части. </a:t>
            </a:r>
          </a:p>
          <a:p>
            <a:pPr marL="0" indent="176213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Здесь действовала 3-я танковая группа фашистского генерала </a:t>
            </a:r>
            <a:r>
              <a:rPr lang="ru-RU" sz="2400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Готта</a:t>
            </a:r>
            <a:r>
              <a:rPr lang="ru-RU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в составе 1-й, 6-й и 17-й танковых дивизий. Кроме того, на Калининском направлении находились двенадцать пехотных  дивизий врага и специальные части СС под грозным названием «Череп». </a:t>
            </a:r>
          </a:p>
        </p:txBody>
      </p:sp>
    </p:spTree>
    <p:extLst>
      <p:ext uri="{BB962C8B-B14F-4D97-AF65-F5344CB8AC3E}">
        <p14:creationId xmlns:p14="http://schemas.microsoft.com/office/powerpoint/2010/main" val="37509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apellan.ru/wp-content/uploads/2010/05/vet_tveri_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 b="3082"/>
          <a:stretch/>
        </p:blipFill>
        <p:spPr bwMode="auto">
          <a:xfrm>
            <a:off x="179512" y="103239"/>
            <a:ext cx="5076056" cy="67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1218461"/>
            <a:ext cx="35404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Памятник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морякам-подводникам, уроженцам Тверской области, погибшим в годы Великой Отечественной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войны,  находится на набережной Афанасия Никитина. Его установка приурочена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к празднованию 65-летия Победы.</a:t>
            </a:r>
          </a:p>
        </p:txBody>
      </p:sp>
    </p:spTree>
    <p:extLst>
      <p:ext uri="{BB962C8B-B14F-4D97-AF65-F5344CB8AC3E}">
        <p14:creationId xmlns:p14="http://schemas.microsoft.com/office/powerpoint/2010/main" val="3022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426565"/>
            <a:ext cx="8568952" cy="24314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 ноября 2010 года городу Твери </a:t>
            </a:r>
            <a:r>
              <a:rPr lang="ru-RU" sz="2400" b="1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«за мужество, стойкость и массовый героизм, проявленные защитниками города в борьбе за свободу и независимость Отечества»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Указом Президента Российской Федерации Д. А. Медведева присвоено почётное звание Российской Федерации </a:t>
            </a: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«Город воинской славы»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7650" name="Picture 2" descr="http://tverigrad.ru/wp-content/uploads/2014/04/K39DRfkUaBI-670x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3817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71500"/>
            <a:ext cx="4392488" cy="5891213"/>
          </a:xfrm>
        </p:spPr>
        <p:txBody>
          <a:bodyPr>
            <a:normAutofit/>
          </a:bodyPr>
          <a:lstStyle/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14 октября 1941года к утру немцы подтянули  к Калинину основные силы (около 20 тыс. человек), которые в 8-10 раз превосходили число обороняющихся.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Город был взят.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4338" name="Picture 2" descr="Картинка 29 из 395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86188"/>
            <a:ext cx="39290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Картинка 42 из 782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71500"/>
            <a:ext cx="38576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pload.wikimedia.org/wikipedia/ru/thumb/d/d2/Nazi_orders_in_Twer.jpg/300px-Nazi_orders_in_Tw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97" y="980728"/>
            <a:ext cx="364807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60648"/>
            <a:ext cx="5222354" cy="659735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Сразу после взятия города, немцы развернули свою пропаганду.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Среди населения распространялись агитационные листовки об успехах немецкой армии и поражениях советской.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Оккупанты по всему городу расклеивали объявления: за хождение по улицам после дозволенного времени – расстрел, за пререкания с завоевателями – расстрел и т.д.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Немцы вылавливали патриотов, арестовывали их по доносам предателей.</a:t>
            </a:r>
          </a:p>
          <a:p>
            <a:pPr marL="28575" indent="-28575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(Из воспоминаний очевидца Т.И.Копыловой.)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7730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257" y="404664"/>
            <a:ext cx="4752528" cy="49580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17 октября образован Калининский фронт во главе с генерал-полковником И.С. Коневым.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состав фронта вошли 22-я, 29-я, 30-я и 31-я армии, сражавшиеся на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осташковском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 ржевском направлениях и в районе Калинина.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Соединения этих армий действовали в полосе протяжённостью 220 км. </a:t>
            </a:r>
          </a:p>
        </p:txBody>
      </p:sp>
      <p:pic>
        <p:nvPicPr>
          <p:cNvPr id="7170" name="Picture 2" descr="http://region-history.ru/images/stories/images01/01/ivan-stepanovich-kon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73812"/>
            <a:ext cx="372925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-tank.ru/images/stories/tank-t-34-85/tank-t-34-8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11763"/>
            <a:ext cx="5832648" cy="307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288032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9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Одним из самых ярких событий в боях за Калинин является рейд 21-й отдельной танковой бригады по тылам противника. Совершив скрытый марш до села Тургиново, утром 17 октября 35 танков, преодолевая ожесточённое сопротивление врага, двинулись к Калинину. 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732" y="5089292"/>
            <a:ext cx="86207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Достигнуть южной окраины города удалось восьми машинам, один танк (командир ст. сержант С.Х. Горобец) ворвался в областной центр и навёл панику среди гитлеровцев. </a:t>
            </a:r>
          </a:p>
        </p:txBody>
      </p:sp>
    </p:spTree>
    <p:extLst>
      <p:ext uri="{BB962C8B-B14F-4D97-AF65-F5344CB8AC3E}">
        <p14:creationId xmlns:p14="http://schemas.microsoft.com/office/powerpoint/2010/main" val="296640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6835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Гитлеровцы имели превосходство в живой силе, танках и артиллерии в 2-3 раза.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 концу октября фронт стабилизировался, но в середине ноября фашисты перешли в наступление. Им удалось прорвать оборону на стыке Западного и Калининского фронтов и выйти к Волге в районе </a:t>
            </a:r>
            <a:r>
              <a:rPr lang="ru-RU" b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Завидово</a:t>
            </a:r>
            <a:r>
              <a:rPr lang="ru-RU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</a:p>
          <a:p>
            <a:pPr marL="0" indent="0">
              <a:buNone/>
            </a:pP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23 ноября противник захватил  Клин, а через пять дней вышел к каналу Москва-Волга и форсировал его у г. Яхрома. Возникла серьёзная угроза Москве с севера.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68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1466</Words>
  <Application>Microsoft Office PowerPoint</Application>
  <PresentationFormat>Экран (4:3)</PresentationFormat>
  <Paragraphs>116</Paragraphs>
  <Slides>41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боевых действий Калининского фронта с 5 по 16 декабря 1941 года.</vt:lpstr>
      <vt:lpstr>Презентация PowerPoint</vt:lpstr>
      <vt:lpstr>Потери при освобождении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Обелиск Победы</vt:lpstr>
      <vt:lpstr>Парк Победы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Освобождение Калинина Памятные места в г. Тверь</dc:title>
  <dc:creator>Дарья</dc:creator>
  <cp:lastModifiedBy>Home</cp:lastModifiedBy>
  <cp:revision>35</cp:revision>
  <dcterms:created xsi:type="dcterms:W3CDTF">2014-12-12T10:13:12Z</dcterms:created>
  <dcterms:modified xsi:type="dcterms:W3CDTF">2014-12-15T16:29:26Z</dcterms:modified>
</cp:coreProperties>
</file>