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7" r:id="rId2"/>
    <p:sldId id="258" r:id="rId3"/>
    <p:sldId id="288" r:id="rId4"/>
    <p:sldId id="280" r:id="rId5"/>
    <p:sldId id="279" r:id="rId6"/>
    <p:sldId id="281" r:id="rId7"/>
    <p:sldId id="289" r:id="rId8"/>
    <p:sldId id="290" r:id="rId9"/>
    <p:sldId id="291" r:id="rId10"/>
    <p:sldId id="273" r:id="rId11"/>
    <p:sldId id="271" r:id="rId12"/>
    <p:sldId id="275" r:id="rId13"/>
    <p:sldId id="284" r:id="rId14"/>
    <p:sldId id="282" r:id="rId15"/>
    <p:sldId id="283" r:id="rId16"/>
    <p:sldId id="274" r:id="rId17"/>
    <p:sldId id="259" r:id="rId18"/>
    <p:sldId id="272" r:id="rId19"/>
    <p:sldId id="286" r:id="rId20"/>
    <p:sldId id="292" r:id="rId21"/>
    <p:sldId id="285" r:id="rId22"/>
    <p:sldId id="294" r:id="rId23"/>
    <p:sldId id="295" r:id="rId24"/>
    <p:sldId id="297" r:id="rId25"/>
    <p:sldId id="293" r:id="rId26"/>
    <p:sldId id="29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663300"/>
    <a:srgbClr val="FFCCCC"/>
    <a:srgbClr val="FFFF00"/>
    <a:srgbClr val="CC0066"/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21869" autoAdjust="0"/>
    <p:restoredTop sz="94320" autoAdjust="0"/>
  </p:normalViewPr>
  <p:slideViewPr>
    <p:cSldViewPr>
      <p:cViewPr>
        <p:scale>
          <a:sx n="70" d="100"/>
          <a:sy n="70" d="100"/>
        </p:scale>
        <p:origin x="-36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E833-CCC4-4F51-91C2-CBE775905024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1FFE8-9E00-4DB2-B104-21DF0B435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FFE8-9E00-4DB2-B104-21DF0B4352B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FFE8-9E00-4DB2-B104-21DF0B4352B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FFE8-9E00-4DB2-B104-21DF0B4352B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FFE8-9E00-4DB2-B104-21DF0B4352B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FFE8-9E00-4DB2-B104-21DF0B4352B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E1C5-48A0-4325-A5CB-4158686E5C7B}" type="datetimeFigureOut">
              <a:rPr lang="ru-RU"/>
              <a:pPr>
                <a:defRPr/>
              </a:pPr>
              <a:t>12.05.2015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5FA7B-947E-4F3E-89F9-F916A40D9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A35B3-C446-4B06-87AB-CCB787895D52}" type="datetimeFigureOut">
              <a:rPr lang="ru-RU"/>
              <a:pPr>
                <a:defRPr/>
              </a:pPr>
              <a:t>12.05.2015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C83C1-68B6-4D01-BA24-169266239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E2546-1E53-4B47-87A6-D8F3464A3E8C}" type="datetimeFigureOut">
              <a:rPr lang="ru-RU"/>
              <a:pPr>
                <a:defRPr/>
              </a:pPr>
              <a:t>12.05.2015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A4D26-248C-433B-9FD1-35EEA668A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218BC-CDB4-45F3-8A4A-27100506704A}" type="datetimeFigureOut">
              <a:rPr lang="ru-RU"/>
              <a:pPr>
                <a:defRPr/>
              </a:pPr>
              <a:t>12.05.2015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389C-C25B-47B2-9FFD-2981C1F03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D01D-10C4-47EC-AA68-62AB50583B61}" type="datetimeFigureOut">
              <a:rPr lang="ru-RU"/>
              <a:pPr>
                <a:defRPr/>
              </a:pPr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91566-B307-48DF-854D-EE1CFF89E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EF50A-680F-46ED-98AC-ED848B107E9B}" type="datetimeFigureOut">
              <a:rPr lang="ru-RU"/>
              <a:pPr>
                <a:defRPr/>
              </a:pPr>
              <a:t>12.05.2015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7F14D-77B9-4309-83B8-AAB754F9F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A1CD0-5C42-44D2-90BD-C2F72EDB2C6D}" type="datetimeFigureOut">
              <a:rPr lang="ru-RU"/>
              <a:pPr>
                <a:defRPr/>
              </a:pPr>
              <a:t>12.05.2015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FBAC1-B8EA-45A7-91DE-50F1D0E3C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58797-A76F-4258-A617-57040343AFE0}" type="datetimeFigureOut">
              <a:rPr lang="ru-RU"/>
              <a:pPr>
                <a:defRPr/>
              </a:pPr>
              <a:t>12.05.2015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7B84B-9748-4700-A5A3-29F57B8FE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BA99F-DAF6-45AC-8E24-4EDD197642A0}" type="datetimeFigureOut">
              <a:rPr lang="ru-RU"/>
              <a:pPr>
                <a:defRPr/>
              </a:pPr>
              <a:t>12.05.2015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242AA-79F4-4FF3-A351-29B93BAFC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A5174-91D7-4D10-82BC-74A01AB1AA58}" type="datetimeFigureOut">
              <a:rPr lang="ru-RU"/>
              <a:pPr>
                <a:defRPr/>
              </a:pPr>
              <a:t>12.05.2015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F0DA2-DDD5-4657-A003-539C0A4C9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05FF7-2B18-4D88-928D-6B23196EC54A}" type="datetimeFigureOut">
              <a:rPr lang="ru-RU"/>
              <a:pPr>
                <a:defRPr/>
              </a:pPr>
              <a:t>12.05.2015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6141-D0BD-414D-888F-7E2DA3653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2">
                <a:lumMod val="30000"/>
                <a:lumOff val="70000"/>
              </a:schemeClr>
            </a:gs>
            <a:gs pos="42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66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ED252E-05A8-40DD-83EF-5486EF309ABF}" type="datetimeFigureOut">
              <a:rPr lang="ru-RU"/>
              <a:pPr>
                <a:defRPr/>
              </a:pPr>
              <a:t>12.05.2015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AF5D2E-D8D9-4D7B-AD60-9B57B8472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66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22" r:id="rId9"/>
    <p:sldLayoutId id="2147483713" r:id="rId10"/>
    <p:sldLayoutId id="214748371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kuluarbc.com.ua/images/stories/nasekomye/osa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luarbc.com.ua/images/stories/nasekomye/osa3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kuluarbc.com.ua/images/stories/nasekomye/osa1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www.kuluarbc.com.ua/images/stories/nasekomye/osa2.jpg" TargetMode="External"/><Relationship Id="rId4" Type="http://schemas.openxmlformats.org/officeDocument/2006/relationships/hyperlink" Target="http://www.pervayapomosh.com/article/pri_allergii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kuluarbc.com.ua/images/stories/nasekomye/osa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pervayapomosh.com/article/pri_allergii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Светлана\Pictures\ОБЖ\ОБЖ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1" y="908720"/>
            <a:ext cx="6455123" cy="122413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043363" y="2204864"/>
            <a:ext cx="4391472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3600" b="1" dirty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Arial" pitchFamily="34" charset="0"/>
              </a:rPr>
              <a:t>ШКОЛЬНИКАМ   </a:t>
            </a:r>
            <a:endParaRPr lang="ru-RU" sz="3600" b="1" dirty="0" smtClean="0">
              <a:ln w="10541" cmpd="sng">
                <a:solidFill>
                  <a:srgbClr val="92D050"/>
                </a:solidFill>
                <a:prstDash val="solid"/>
              </a:ln>
              <a:solidFill>
                <a:srgbClr val="CC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3600" b="1" dirty="0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Arial" pitchFamily="34" charset="0"/>
              </a:rPr>
              <a:t>МОУ </a:t>
            </a:r>
            <a:r>
              <a:rPr lang="ru-RU" sz="3600" b="1" dirty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Arial" pitchFamily="34" charset="0"/>
              </a:rPr>
              <a:t>СОШ № 50</a:t>
            </a:r>
            <a:endParaRPr lang="ru-RU" sz="3600" b="1" dirty="0">
              <a:ln w="10541" cmpd="sng">
                <a:solidFill>
                  <a:srgbClr val="92D050"/>
                </a:solidFill>
                <a:prstDash val="solid"/>
              </a:ln>
              <a:solidFill>
                <a:srgbClr val="CC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7" name="Рисунок 4" descr="C:\Users\Светлана\Pictures\ОБЖ\значок школ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84" y="899756"/>
            <a:ext cx="1291093" cy="122653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172.16.83.19\f\Мои документы\Мои рисунки\1193854118_dr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708920"/>
            <a:ext cx="4597642" cy="39946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Светлана\Pictures\ОБЖ\ОБЖ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1" y="908720"/>
            <a:ext cx="6455123" cy="122413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043363" y="2204864"/>
            <a:ext cx="4391472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3600" b="1" dirty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Arial" pitchFamily="34" charset="0"/>
              </a:rPr>
              <a:t>ШКОЛЬНИКАМ   </a:t>
            </a:r>
            <a:endParaRPr lang="ru-RU" sz="3600" b="1" dirty="0" smtClean="0">
              <a:ln w="10541" cmpd="sng">
                <a:solidFill>
                  <a:srgbClr val="92D050"/>
                </a:solidFill>
                <a:prstDash val="solid"/>
              </a:ln>
              <a:solidFill>
                <a:srgbClr val="CC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3600" b="1" dirty="0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Arial" pitchFamily="34" charset="0"/>
              </a:rPr>
              <a:t>МОУ </a:t>
            </a:r>
            <a:r>
              <a:rPr lang="ru-RU" sz="3600" b="1" dirty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Arial" pitchFamily="34" charset="0"/>
              </a:rPr>
              <a:t>СОШ № 50</a:t>
            </a:r>
            <a:endParaRPr lang="ru-RU" sz="3600" b="1" dirty="0">
              <a:ln w="10541" cmpd="sng">
                <a:solidFill>
                  <a:srgbClr val="92D050"/>
                </a:solidFill>
                <a:prstDash val="solid"/>
              </a:ln>
              <a:solidFill>
                <a:srgbClr val="CC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7" name="Рисунок 4" descr="C:\Users\Светлана\Pictures\ОБЖ\значок школ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84" y="899756"/>
            <a:ext cx="1291093" cy="122653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172.16.83.19\f\Мои документы\Мои рисунки\1193854118_dr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708920"/>
            <a:ext cx="4597642" cy="39946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0999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251520" y="620688"/>
            <a:ext cx="87129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rmAutofit fontScale="250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b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  <a:endParaRPr lang="ru-RU" sz="28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16000" spc="200" dirty="0" smtClean="0">
                <a:ln w="29210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Осторожно, атакуют осы, пчелы  </a:t>
            </a:r>
          </a:p>
          <a:p>
            <a:pPr algn="ctr"/>
            <a:r>
              <a:rPr lang="ru-RU" sz="16000" spc="200" dirty="0" smtClean="0">
                <a:ln w="29210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(перепончатокрылые)!</a:t>
            </a:r>
            <a:endParaRPr lang="ru-RU" sz="16000" spc="200" dirty="0">
              <a:ln w="29210">
                <a:solidFill>
                  <a:srgbClr val="FFFF00"/>
                </a:solidFill>
              </a:ln>
              <a:solidFill>
                <a:srgbClr val="FFC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428596" y="1643050"/>
            <a:ext cx="8286807" cy="4929222"/>
          </a:xfrm>
          <a:solidFill>
            <a:schemeClr val="accent3">
              <a:lumMod val="40000"/>
              <a:lumOff val="60000"/>
              <a:alpha val="12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Укус осы, пчелы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шмеля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походе получить очень просто. Хотя обычно эти насекомые неагрессивны и первыми не нападают, разозлить их можно, если активно размахивать руками или пытаться отогнать газетой.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Чаще всего укусы осы случаются, когда человек ложится на траву, наступает босой ногой на осу,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проходит рядом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гнездом, либо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хватает насекомое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цветком или ягодой.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 descr="Укус осы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71934" y="4714884"/>
            <a:ext cx="2369153" cy="1904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Укус осы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6512" y="4357694"/>
            <a:ext cx="2428892" cy="192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404664"/>
            <a:ext cx="6768350" cy="72008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</a:rPr>
              <a:t>Помните!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Объект 15"/>
          <p:cNvSpPr txBox="1">
            <a:spLocks/>
          </p:cNvSpPr>
          <p:nvPr/>
        </p:nvSpPr>
        <p:spPr bwMode="auto">
          <a:xfrm>
            <a:off x="285721" y="1071546"/>
            <a:ext cx="8572559" cy="5544046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Опасны ужаления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вблизи нервных узлов, особенно в ротовой  полости (например, когда вы нечаянно откусили яблоко с осой).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Это может привести к отеку дыхательных путей и удушью.</a:t>
            </a:r>
          </a:p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Иногда можно кушать что-то сладкое и</a:t>
            </a:r>
          </a:p>
          <a:p>
            <a:pPr algn="just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 не заметить осу, тогда укус приходится </a:t>
            </a:r>
          </a:p>
          <a:p>
            <a:pPr algn="just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 в область лица – самый неприятный </a:t>
            </a:r>
          </a:p>
          <a:p>
            <a:pPr algn="just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 вариант.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/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При ужалении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в ранку попадает яд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77800" indent="-177800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 белкового происхождения. </a:t>
            </a:r>
          </a:p>
          <a:p>
            <a:pPr marL="177800" indent="-177800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 Как при единичном "ранении" </a:t>
            </a:r>
          </a:p>
          <a:p>
            <a:pPr marL="177800" indent="-177800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 реакция организма на яд не слишком </a:t>
            </a:r>
          </a:p>
          <a:p>
            <a:pPr marL="177800" indent="-177800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 бурная, и неприятные ощущения </a:t>
            </a:r>
          </a:p>
          <a:p>
            <a:pPr marL="177800" indent="-177800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 проходят быстро.</a:t>
            </a:r>
          </a:p>
          <a:p>
            <a:pPr algn="just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Содержимое 6" descr="Что делать при укусе пчелы или осы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500306"/>
            <a:ext cx="2357434" cy="2058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Нормальная реакция на укус осы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43570" y="4572008"/>
            <a:ext cx="2512029" cy="2036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9866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50006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/>
                <a:solidFill>
                  <a:schemeClr val="accent3"/>
                </a:solidFill>
              </a:rPr>
              <a:t>Первая помощь при укусе 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осы, пчелы, шмеля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Объект 15"/>
          <p:cNvSpPr txBox="1">
            <a:spLocks/>
          </p:cNvSpPr>
          <p:nvPr/>
        </p:nvSpPr>
        <p:spPr bwMode="auto">
          <a:xfrm>
            <a:off x="214282" y="1285860"/>
            <a:ext cx="8643998" cy="5258318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64135" lvl="0" indent="-342900">
              <a:spcAft>
                <a:spcPts val="1000"/>
              </a:spcAft>
              <a:buSzPts val="1000"/>
              <a:buFont typeface="Wingdings"/>
              <a:buChar char=""/>
              <a:tabLst>
                <a:tab pos="457200" algn="l"/>
              </a:tabLst>
            </a:pPr>
            <a:r>
              <a:rPr lang="ru-RU" sz="2200" dirty="0" smtClean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После укуса осы или пчелы обследуйте место укуса. Если осталось жало, его нужно вынуть пинцетом или пальцами. </a:t>
            </a:r>
          </a:p>
          <a:p>
            <a:pPr marL="342900" marR="64135" indent="-342900">
              <a:spcAft>
                <a:spcPts val="1000"/>
              </a:spcAft>
              <a:buSzPts val="1000"/>
              <a:buFont typeface="Wingdings"/>
              <a:buChar char=""/>
              <a:tabLst>
                <a:tab pos="457200" algn="l"/>
              </a:tabLst>
            </a:pPr>
            <a:r>
              <a:rPr lang="ru-RU" sz="2200" dirty="0" smtClean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Если укусов больше одного – осмотрите их все. Обработайте ранки йодом или зеленкой.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/>
              <a:cs typeface="Arial" pitchFamily="34" charset="0"/>
            </a:endParaRPr>
          </a:p>
          <a:p>
            <a:pPr marL="342900" marR="64135" lvl="0" indent="-342900">
              <a:spcAft>
                <a:spcPts val="1000"/>
              </a:spcAft>
              <a:buSzPts val="1000"/>
              <a:buFont typeface="Wingdings"/>
              <a:buChar char=""/>
              <a:tabLst>
                <a:tab pos="457200" algn="l"/>
              </a:tabLst>
            </a:pPr>
            <a:r>
              <a:rPr lang="ru-RU" sz="2200" dirty="0" smtClean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Приложите что-то холодное к месту укуса осы. Это может быть кусочек льда, намоченная в</a:t>
            </a:r>
          </a:p>
          <a:p>
            <a:pPr marL="342900" marR="64135" lvl="0" indent="-342900"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sz="2200" dirty="0" smtClean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    роднике тряпочка, да что угодно! </a:t>
            </a:r>
          </a:p>
          <a:p>
            <a:pPr marL="342900" marR="64135" lvl="0" indent="-342900"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sz="2200" dirty="0" smtClean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    Лишь бы холодное и чистое.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/>
              <a:cs typeface="Arial" pitchFamily="34" charset="0"/>
            </a:endParaRPr>
          </a:p>
          <a:p>
            <a:pPr marL="342900" marR="64135" lvl="0" indent="-342900">
              <a:spcAft>
                <a:spcPts val="1000"/>
              </a:spcAft>
              <a:buSzPts val="1000"/>
              <a:buFont typeface="Wingdings"/>
              <a:buChar char=""/>
              <a:tabLst>
                <a:tab pos="457200" algn="l"/>
              </a:tabLst>
            </a:pPr>
            <a:r>
              <a:rPr lang="ru-RU" sz="2200" dirty="0" smtClean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Пострадавшему лучше всего </a:t>
            </a:r>
          </a:p>
          <a:p>
            <a:pPr marL="342900" marR="64135" lvl="0" indent="-342900"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sz="2200" dirty="0" smtClean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    присесть и выпить сладкую</a:t>
            </a:r>
          </a:p>
          <a:p>
            <a:pPr marL="342900" marR="64135" lvl="0" indent="-342900"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sz="2200" dirty="0" smtClean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    воду или горячий чай. 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Рисунок 7" descr="Аллергическая реакция на укус осы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29124" y="4714884"/>
            <a:ext cx="2571768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Укус пчелы, осы: первая помощь взрослому и ребенку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72198" y="3500438"/>
            <a:ext cx="2714643" cy="1883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1087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15"/>
          <p:cNvSpPr txBox="1">
            <a:spLocks/>
          </p:cNvSpPr>
          <p:nvPr/>
        </p:nvSpPr>
        <p:spPr bwMode="auto">
          <a:xfrm>
            <a:off x="357158" y="1357299"/>
            <a:ext cx="8429683" cy="2286015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4135" lvl="0" algn="just">
              <a:spcAft>
                <a:spcPts val="1000"/>
              </a:spcAft>
              <a:buSzPts val="1000"/>
              <a:buFont typeface="Wingdings"/>
              <a:buChar char=""/>
              <a:tabLst>
                <a:tab pos="457200" algn="l"/>
              </a:tabLst>
            </a:pPr>
            <a:r>
              <a:rPr lang="ru-RU" sz="2200" dirty="0" smtClean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Растолките несколько таблеток активированного угля, смочите порошок водой и приложите к месту укуса осы. Закройте марлевой повязкой. Паста из порошка угля быстро удалит яд, и укус не будет ни отекать, ни болеть.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/>
              <a:cs typeface="Arial" pitchFamily="34" charset="0"/>
            </a:endParaRPr>
          </a:p>
          <a:p>
            <a:pPr marR="64135" lvl="0" algn="just">
              <a:spcAft>
                <a:spcPts val="1000"/>
              </a:spcAft>
              <a:buSzPts val="1000"/>
              <a:buFont typeface="Wingdings"/>
              <a:buChar char=""/>
              <a:tabLst>
                <a:tab pos="457200" algn="l"/>
              </a:tabLst>
            </a:pPr>
            <a:r>
              <a:rPr lang="ru-RU" sz="2200" dirty="0" smtClean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При появлении аллергической реакции нужно начать введение любых противошоковых препаратов.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 algn="just">
              <a:buNone/>
            </a:pP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50006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/>
                <a:solidFill>
                  <a:schemeClr val="accent3"/>
                </a:solidFill>
              </a:rPr>
              <a:t>Первая помощь при укусе 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осы, пчелы, шмеля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9" name="Рисунок 8" descr="http://www.pervayapomosh.com/pics/1352287373.jpg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143372" y="4500570"/>
            <a:ext cx="2942515" cy="2129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Объект 15"/>
          <p:cNvSpPr txBox="1">
            <a:spLocks/>
          </p:cNvSpPr>
          <p:nvPr/>
        </p:nvSpPr>
        <p:spPr bwMode="auto">
          <a:xfrm>
            <a:off x="357159" y="3786190"/>
            <a:ext cx="3643338" cy="2786082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Укусы ос, пчел и шмелей очень опасны, если у человека есть аллергия  на данный  яд. При этом, может возникнуть    </a:t>
            </a:r>
            <a:r>
              <a:rPr lang="ru-RU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ea typeface="Calibri"/>
                <a:cs typeface="Arial" pitchFamily="34" charset="0"/>
                <a:hlinkClick r:id="rId4"/>
              </a:rPr>
              <a:t>острая аллергическая    реакция</a:t>
            </a:r>
            <a:r>
              <a:rPr lang="ru-RU" sz="2000" dirty="0" smtClean="0">
                <a:solidFill>
                  <a:srgbClr val="006600"/>
                </a:solidFill>
                <a:latin typeface="Arial" pitchFamily="34" charset="0"/>
                <a:ea typeface="Calibri"/>
                <a:cs typeface="Arial" pitchFamily="34" charset="0"/>
              </a:rPr>
              <a:t>,</a:t>
            </a:r>
            <a:r>
              <a:rPr lang="ru-RU" sz="20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сопровождающаяся отеком дыхательных путей и удушьем.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Укус осы в лицо - очень болезненно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52194"/>
          <a:stretch>
            <a:fillRect/>
          </a:stretch>
        </p:blipFill>
        <p:spPr bwMode="auto">
          <a:xfrm>
            <a:off x="6858016" y="3714752"/>
            <a:ext cx="1945582" cy="2641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071934" y="4929198"/>
          <a:ext cx="6096000" cy="19278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marL="90170" marR="64135" indent="-9017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1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Укус осы в лицо - очень болезненно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r="52485"/>
          <a:stretch>
            <a:fillRect/>
          </a:stretch>
        </p:blipFill>
        <p:spPr bwMode="auto">
          <a:xfrm>
            <a:off x="285720" y="4714884"/>
            <a:ext cx="1500198" cy="18560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04850"/>
            <a:ext cx="7901014" cy="49190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accent3"/>
                </a:solidFill>
                <a:hlinkClick r:id="rId4"/>
              </a:rPr>
              <a:t>Острая  аллергическая  реакция</a:t>
            </a:r>
            <a:endParaRPr lang="ru-RU" sz="3200" b="1" dirty="0"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4286256"/>
            <a:ext cx="4929222" cy="2277547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0170" marR="64135" algn="just">
              <a:spcAft>
                <a:spcPts val="0"/>
              </a:spcAft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делать сердечно - легочную реанимацию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: закрытый массаж сердца и искусственное дыхание.</a:t>
            </a:r>
          </a:p>
          <a:p>
            <a:pPr marL="90170" marR="64135" algn="just">
              <a:spcAft>
                <a:spcPts val="0"/>
              </a:spcAft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</a:p>
          <a:p>
            <a:pPr marR="64135" algn="ctr">
              <a:spcAft>
                <a:spcPts val="0"/>
              </a:spcAft>
            </a:pPr>
            <a:r>
              <a:rPr lang="ru-RU" sz="2000" b="1" i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Будьте  внимательны  на  свежем воздухе  </a:t>
            </a:r>
            <a:r>
              <a:rPr lang="ru-RU" sz="2000" b="1" i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 принимайте  меры  в случае  укуса.</a:t>
            </a:r>
            <a:r>
              <a:rPr lang="ru-RU" sz="2000" b="1" i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ru-RU" sz="2000" dirty="0" smtClean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8" name="Рисунок 7" descr="http://www.pervayapomosh.com/pics/1352287373.jpg"/>
          <p:cNvPicPr/>
          <p:nvPr/>
        </p:nvPicPr>
        <p:blipFill>
          <a:blip r:embed="rId5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flipH="1">
            <a:off x="1571604" y="4286256"/>
            <a:ext cx="2214578" cy="177186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285720" y="1214422"/>
            <a:ext cx="8572560" cy="2862322"/>
          </a:xfrm>
          <a:prstGeom prst="rect">
            <a:avLst/>
          </a:prstGeom>
          <a:solidFill>
            <a:schemeClr val="accent3">
              <a:lumMod val="40000"/>
              <a:lumOff val="60000"/>
              <a:alpha val="23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Тот, 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кого хотя бы один раз возникла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аллергическая реакция на яд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пчелы, осы, шершня или шмеля, должен непременно обратиться к аллергологу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Таким людям в летний период надо всегда иметь при себе выданный аллергологом, так называемый паспорт больного аллергическим заболеванием.</a:t>
            </a:r>
          </a:p>
          <a:p>
            <a:pPr algn="just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тяжелых случаях, когда у пострадавшего остановилось сердце и прекратилось дыхание, надо до приезда "Скорой" </a:t>
            </a:r>
            <a:endParaRPr lang="ru-RU" sz="2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29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Светлана\Pictures\ОБЖ\ОБЖ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1" y="908720"/>
            <a:ext cx="6455123" cy="122413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043363" y="2204864"/>
            <a:ext cx="4391472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3600" b="1" dirty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Arial" pitchFamily="34" charset="0"/>
              </a:rPr>
              <a:t>ШКОЛЬНИКАМ   </a:t>
            </a:r>
            <a:endParaRPr lang="ru-RU" sz="3600" b="1" dirty="0" smtClean="0">
              <a:ln w="10541" cmpd="sng">
                <a:solidFill>
                  <a:srgbClr val="92D050"/>
                </a:solidFill>
                <a:prstDash val="solid"/>
              </a:ln>
              <a:solidFill>
                <a:srgbClr val="CC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3600" b="1" dirty="0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Arial" pitchFamily="34" charset="0"/>
              </a:rPr>
              <a:t>МОУ </a:t>
            </a:r>
            <a:r>
              <a:rPr lang="ru-RU" sz="3600" b="1" dirty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Arial" pitchFamily="34" charset="0"/>
              </a:rPr>
              <a:t>СОШ № 50</a:t>
            </a:r>
            <a:endParaRPr lang="ru-RU" sz="3600" b="1" dirty="0">
              <a:ln w="10541" cmpd="sng">
                <a:solidFill>
                  <a:srgbClr val="92D050"/>
                </a:solidFill>
                <a:prstDash val="solid"/>
              </a:ln>
              <a:solidFill>
                <a:srgbClr val="CC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7" name="Рисунок 4" descr="C:\Users\Светлана\Pictures\ОБЖ\значок школ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84" y="899756"/>
            <a:ext cx="1291093" cy="122653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72.16.83.19\f\Мои документы\Мои рисунки\1193854118_dr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708920"/>
            <a:ext cx="4597642" cy="39946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8922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2">
                <a:lumMod val="30000"/>
                <a:lumOff val="70000"/>
              </a:schemeClr>
            </a:gs>
            <a:gs pos="42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635918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Осторожно, змея!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285860"/>
            <a:ext cx="87868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Укус ядовитой змеи может стать для человека смертельным, поэтому, двигаясь по лесу, внимательно смотрите под ноги, раздвигая палкой густую траву. Будьте особо внимательны на солнечных полянах, у старых пней, нагретых солнцем камней. При обнаружении змеи остановитесь и отступите назад, не делая при этом резких движений.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Никогда не становитесь на пути движения змеи.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http://pics.livejournal.com/uncle_doc/pic/000se721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86314" y="4286256"/>
            <a:ext cx="4143405" cy="2324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Фото со змеей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4286256"/>
            <a:ext cx="4071966" cy="2286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1410507"/>
            <a:ext cx="8429684" cy="5262979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При  встрече  со  змеей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Если вы неожиданно заметили ползущую змею, замрите, дайте ей возможность уйти. Если змея приняла позу угрозы, отступите медленно назад.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Избегайте резких, пугающих змею движений! Нельзя, защищаясь, выставлять вперед руки, разворачиваться к змее спиной.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Если у вас есть палка,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держите ее перед собой по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направлению к змее.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Не убегайте от встретившейся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змеи - можно наступить на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незамеченную </a:t>
            </a:r>
            <a:r>
              <a:rPr lang="ru-RU" sz="2400" smtClean="0">
                <a:latin typeface="Arial" pitchFamily="34" charset="0"/>
                <a:cs typeface="Arial" pitchFamily="34" charset="0"/>
              </a:rPr>
              <a:t>другую.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00034" y="642918"/>
            <a:ext cx="8229600" cy="63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92500"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j-lt"/>
                <a:ea typeface="+mj-ea"/>
                <a:cs typeface="+mj-cs"/>
              </a:rPr>
              <a:t>Осторожно, змея!</a:t>
            </a:r>
            <a:endParaRPr kumimoji="0" lang="ru-RU" sz="44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http://www.o-prirode.com/_ph/56/1/345357768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857752" y="4143380"/>
            <a:ext cx="3991310" cy="2538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3849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200" b="1" dirty="0" smtClean="0">
                <a:ln/>
                <a:solidFill>
                  <a:schemeClr val="accent3"/>
                </a:solidFill>
              </a:rPr>
              <a:t>Если  все-таки  укусила…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357298"/>
            <a:ext cx="8572560" cy="5170646"/>
          </a:xfrm>
          <a:prstGeom prst="rect">
            <a:avLst/>
          </a:prstGeom>
          <a:solidFill>
            <a:srgbClr val="FF0000">
              <a:alpha val="7000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Укус может произойти  через одежду. После укуса змей в месте укуса видны две точечные ранки (чаще на ноге), правда, следы от зубов змеи видны не всегда.</a:t>
            </a:r>
          </a:p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        Клиническая картина отравления змеиным ядом зависит от вида змеи, их размера, и соответственно - от количества яда, а также от места укуса. </a:t>
            </a:r>
          </a:p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       </a:t>
            </a:r>
          </a:p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 Очень опасны укусы </a:t>
            </a:r>
          </a:p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в голову, шею и укусы с </a:t>
            </a:r>
          </a:p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повреждением крупных сосудов, </a:t>
            </a:r>
          </a:p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когда яд поступает в общий </a:t>
            </a:r>
          </a:p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кровоток и быстро развивается </a:t>
            </a:r>
          </a:p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тяжелое отравление,</a:t>
            </a:r>
          </a:p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нередко заканчивающееся </a:t>
            </a:r>
          </a:p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летальным исходом.</a:t>
            </a:r>
          </a:p>
        </p:txBody>
      </p:sp>
      <p:pic>
        <p:nvPicPr>
          <p:cNvPr id="7" name="Рисунок 6" descr="http://pics.livejournal.com/uncle_doc/pic/000sfh27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500438"/>
            <a:ext cx="4093764" cy="3000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6231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64096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Нападение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на  улице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21225" y="1451747"/>
            <a:ext cx="2286000" cy="2256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8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Объект 7"/>
          <p:cNvSpPr>
            <a:spLocks noGrp="1"/>
          </p:cNvSpPr>
          <p:nvPr>
            <p:ph idx="1"/>
          </p:nvPr>
        </p:nvSpPr>
        <p:spPr>
          <a:xfrm>
            <a:off x="323528" y="1564566"/>
            <a:ext cx="8568952" cy="4960778"/>
          </a:xfrm>
          <a:solidFill>
            <a:schemeClr val="accent5">
              <a:lumMod val="50000"/>
              <a:alpha val="33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Незнакомые люди</a:t>
            </a:r>
            <a:endParaRPr lang="ru-RU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раннего  детства 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ребенок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должен  знать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что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люди бывают разные, и общаться надо только с теми, кого знаешь.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Полиция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многих стран считает обязательным для любого ребенка закон четырех «не»:</a:t>
            </a:r>
            <a:endParaRPr lang="ru-RU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Никогда</a:t>
            </a:r>
            <a:endParaRPr lang="ru-RU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630555" algn="l"/>
              </a:tabLst>
            </a:pPr>
            <a:r>
              <a:rPr lang="ru-RU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разговаривай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незнакомцем;</a:t>
            </a:r>
            <a:endParaRPr lang="ru-RU" sz="8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630555" algn="l"/>
              </a:tabLst>
            </a:pPr>
            <a:r>
              <a:rPr lang="ru-RU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садись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незнакомцу в машину;</a:t>
            </a:r>
            <a:endParaRPr lang="ru-RU" sz="8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630555" algn="l"/>
              </a:tabLst>
            </a:pPr>
            <a:r>
              <a:rPr lang="ru-RU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играй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дороге из школы домой;</a:t>
            </a:r>
            <a:endParaRPr lang="ru-RU" sz="8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630555" algn="l"/>
              </a:tabLst>
            </a:pPr>
            <a:r>
              <a:rPr lang="ru-RU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гуляй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наступлением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темноты.</a:t>
            </a:r>
            <a:endParaRPr lang="ru-RU" sz="2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C:\Users\Светлана\Pictures\fuknryunryunr5k_jpg_crop_displa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3285361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200" b="1" dirty="0" smtClean="0">
                <a:ln/>
                <a:solidFill>
                  <a:schemeClr val="accent3"/>
                </a:solidFill>
              </a:rPr>
              <a:t>Если  все-таки  укусила…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357298"/>
            <a:ext cx="8572560" cy="1323439"/>
          </a:xfrm>
          <a:prstGeom prst="rect">
            <a:avLst/>
          </a:prstGeom>
          <a:solidFill>
            <a:srgbClr val="FF0000">
              <a:alpha val="7000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Симптомы укуса можно раздели на местные и общие. Местные симптомы: сильная и продолжительная, усиливающаяся боль в месте укуса, отек, подкожные кровоизлияния, появляются наполненные  кровянистой  жидкостью  пузыри,  очаги  некроза.</a:t>
            </a:r>
            <a:endParaRPr lang="ru-RU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pics.livejournal.com/uncle_doc/pic/000s9fd9/s320x320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57950" y="2786058"/>
            <a:ext cx="2428892" cy="37147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2786058"/>
            <a:ext cx="5857916" cy="3631763"/>
          </a:xfrm>
          <a:prstGeom prst="rect">
            <a:avLst/>
          </a:prstGeom>
          <a:solidFill>
            <a:schemeClr val="accent5">
              <a:lumMod val="40000"/>
              <a:lumOff val="60000"/>
              <a:alpha val="44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0170" marR="65405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/>
              <a:t>       </a:t>
            </a: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После того, как яд попадет в кровь, появляются общие симптомы: </a:t>
            </a:r>
          </a:p>
          <a:p>
            <a:pPr marL="90170" marR="65405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головная боль, головокружение, </a:t>
            </a:r>
          </a:p>
          <a:p>
            <a:pPr marL="90170" marR="65405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    тошнота, рвота, слабость, потливость,      </a:t>
            </a:r>
          </a:p>
          <a:p>
            <a:pPr marL="90170" marR="65405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учащение пульса, падение  </a:t>
            </a:r>
          </a:p>
          <a:p>
            <a:pPr marL="90170" marR="65405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 артериального давления, </a:t>
            </a:r>
          </a:p>
          <a:p>
            <a:pPr marL="90170" marR="65405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     обморок, затрудняется  </a:t>
            </a:r>
          </a:p>
          <a:p>
            <a:pPr marL="90170" marR="65405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         дыхание, нарушение зрения («двоится» в глазах), глотание, речь, появляется слабость или паралич рук, ног.</a:t>
            </a:r>
            <a:endParaRPr lang="ru-RU" sz="2000" b="1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31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108183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/>
                <a:solidFill>
                  <a:schemeClr val="accent3"/>
                </a:solidFill>
              </a:rPr>
              <a:t>Не паниковать! Это потеря времени. 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2400" b="1" dirty="0" smtClean="0">
                <a:ln/>
                <a:solidFill>
                  <a:schemeClr val="accent3"/>
                </a:solidFill>
              </a:rPr>
            </a:br>
            <a:r>
              <a:rPr lang="ru-RU" sz="2400" b="1" i="1" dirty="0" smtClean="0">
                <a:ln/>
                <a:solidFill>
                  <a:schemeClr val="accent3"/>
                </a:solidFill>
              </a:rPr>
              <a:t>Пошлите кого-нибудь за медицинским работником,</a:t>
            </a:r>
            <a:br>
              <a:rPr lang="ru-RU" sz="2400" b="1" i="1" dirty="0" smtClean="0">
                <a:ln/>
                <a:solidFill>
                  <a:schemeClr val="accent3"/>
                </a:solidFill>
              </a:rPr>
            </a:br>
            <a:r>
              <a:rPr lang="ru-RU" sz="2400" b="1" i="1" dirty="0" smtClean="0">
                <a:ln/>
                <a:solidFill>
                  <a:schemeClr val="accent3"/>
                </a:solidFill>
              </a:rPr>
              <a:t> вызовите скорую помощь.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57364"/>
            <a:ext cx="4819976" cy="4708981"/>
          </a:xfrm>
          <a:prstGeom prst="rect">
            <a:avLst/>
          </a:prstGeom>
          <a:solidFill>
            <a:schemeClr val="accent3">
              <a:lumMod val="20000"/>
              <a:lumOff val="80000"/>
              <a:alpha val="38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65405" lvl="0" indent="-342900">
              <a:spcAft>
                <a:spcPts val="0"/>
              </a:spcAft>
              <a:buFont typeface="Wingdings"/>
              <a:buChar char=""/>
            </a:pP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ea typeface="Times New Roman"/>
                <a:cs typeface="Arial" pitchFamily="34" charset="0"/>
              </a:rPr>
              <a:t>Чтобы замедлить распространение яда в организме, ограничьте подвижность пострадавшего. Самостоятельное передвижение пострадавшего недопустимо! </a:t>
            </a:r>
            <a:endParaRPr lang="ru-RU" sz="2000" dirty="0" smtClean="0">
              <a:solidFill>
                <a:srgbClr val="6633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marR="65405" lvl="0" indent="-342900">
              <a:spcAft>
                <a:spcPts val="0"/>
              </a:spcAft>
              <a:buFont typeface="Wingdings"/>
              <a:buChar char=""/>
            </a:pP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ea typeface="Times New Roman"/>
                <a:cs typeface="Arial" pitchFamily="34" charset="0"/>
              </a:rPr>
              <a:t>Сразу после укуса обеспечьте пострадавшему полный покой в горизонтальном положении. Если холодно, укройте его одеялом или своей одеждой.</a:t>
            </a:r>
            <a:endParaRPr lang="ru-RU" sz="2000" dirty="0" smtClean="0">
              <a:solidFill>
                <a:srgbClr val="6633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marR="65405" lvl="0" indent="-342900">
              <a:spcAft>
                <a:spcPts val="0"/>
              </a:spcAft>
              <a:buFont typeface="Wingdings"/>
              <a:buChar char=""/>
            </a:pP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ea typeface="Times New Roman"/>
                <a:cs typeface="Arial" pitchFamily="34" charset="0"/>
              </a:rPr>
              <a:t>Обеспечьте полную неподвижность ноги, прибинтовав ее к здоровой, слегка приподнять их. При укусе в руку зафиксируйте ее в согнутом положении.</a:t>
            </a:r>
            <a:endParaRPr lang="ru-RU" sz="2000" dirty="0" smtClean="0">
              <a:solidFill>
                <a:srgbClr val="6633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0" name="Рисунок 9" descr="http://pics.livejournal.com/uncle_doc/pic/000sdttd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929066"/>
            <a:ext cx="3429024" cy="2643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34688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108183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/>
                <a:solidFill>
                  <a:schemeClr val="accent3"/>
                </a:solidFill>
              </a:rPr>
              <a:t>Не паниковать! Это потеря времени. 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2400" b="1" dirty="0" smtClean="0">
                <a:ln/>
                <a:solidFill>
                  <a:schemeClr val="accent3"/>
                </a:solidFill>
              </a:rPr>
            </a:br>
            <a:r>
              <a:rPr lang="ru-RU" sz="2400" b="1" i="1" dirty="0" smtClean="0">
                <a:ln/>
                <a:solidFill>
                  <a:schemeClr val="accent3"/>
                </a:solidFill>
              </a:rPr>
              <a:t>Пошлите кого-нибудь за медицинским работником,</a:t>
            </a:r>
            <a:br>
              <a:rPr lang="ru-RU" sz="2400" b="1" i="1" dirty="0" smtClean="0">
                <a:ln/>
                <a:solidFill>
                  <a:schemeClr val="accent3"/>
                </a:solidFill>
              </a:rPr>
            </a:br>
            <a:r>
              <a:rPr lang="ru-RU" sz="2400" b="1" i="1" dirty="0" smtClean="0">
                <a:ln/>
                <a:solidFill>
                  <a:schemeClr val="accent3"/>
                </a:solidFill>
              </a:rPr>
              <a:t> вызовите скорую помощь.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857364"/>
            <a:ext cx="5072098" cy="4708981"/>
          </a:xfrm>
          <a:prstGeom prst="rect">
            <a:avLst/>
          </a:prstGeom>
          <a:solidFill>
            <a:schemeClr val="accent3">
              <a:lumMod val="20000"/>
              <a:lumOff val="80000"/>
              <a:alpha val="38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65405" lvl="0" indent="-342900">
              <a:spcAft>
                <a:spcPts val="0"/>
              </a:spcAft>
              <a:buFont typeface="Wingdings"/>
              <a:buChar char=""/>
            </a:pP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ea typeface="Times New Roman"/>
                <a:cs typeface="Arial" pitchFamily="34" charset="0"/>
              </a:rPr>
              <a:t>Давайте пострадавшему больше пить чая, воды и др. Обильное питье способствует выводу яда из организма.</a:t>
            </a:r>
            <a:endParaRPr lang="ru-RU" sz="2000" dirty="0" smtClean="0">
              <a:solidFill>
                <a:srgbClr val="6633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marR="65405" lvl="0" indent="-342900">
              <a:spcAft>
                <a:spcPts val="0"/>
              </a:spcAft>
              <a:buFont typeface="Wingdings"/>
              <a:buChar char=""/>
            </a:pP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ea typeface="Times New Roman"/>
                <a:cs typeface="Arial" pitchFamily="34" charset="0"/>
              </a:rPr>
              <a:t>При необходимости выполняйте массаж сердца, если оно остановилось.</a:t>
            </a:r>
            <a:endParaRPr lang="ru-RU" sz="2000" dirty="0" smtClean="0">
              <a:solidFill>
                <a:srgbClr val="6633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marR="65405" lvl="0" indent="-342900">
              <a:spcAft>
                <a:spcPts val="0"/>
              </a:spcAft>
              <a:buFont typeface="Wingdings"/>
              <a:buChar char=""/>
            </a:pP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ea typeface="Times New Roman"/>
                <a:cs typeface="Arial" pitchFamily="34" charset="0"/>
              </a:rPr>
              <a:t>Нельзя принимать алкоголь. Он не является противоядием, а, наоборот, затрудняет выведение яда из организма, усиливает его действие.</a:t>
            </a:r>
            <a:endParaRPr lang="ru-RU" sz="2000" dirty="0" smtClean="0">
              <a:solidFill>
                <a:srgbClr val="6633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marR="65405" lvl="0" indent="-342900">
              <a:spcAft>
                <a:spcPts val="0"/>
              </a:spcAft>
              <a:buFont typeface="Wingdings"/>
              <a:buChar char=""/>
            </a:pP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ea typeface="Times New Roman"/>
                <a:cs typeface="Arial" pitchFamily="34" charset="0"/>
              </a:rPr>
              <a:t>При наличии транспорта не теряйте времени - сами везите пострадавшего в ближайшее медицинское учреждение.</a:t>
            </a:r>
            <a:endParaRPr lang="ru-RU" sz="2000" dirty="0" smtClean="0">
              <a:solidFill>
                <a:srgbClr val="6633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7" name="Рисунок 6" descr="http://pics.livejournal.com/uncle_doc/pic/000sg3fp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429256" y="3643314"/>
            <a:ext cx="3500462" cy="29289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4000" y="2079498"/>
          <a:ext cx="6096000" cy="19278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marL="342900" marR="65405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4688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7762900" cy="64294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Первая помощь при укусе змеи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736"/>
            <a:ext cx="5357850" cy="5143536"/>
          </a:xfrm>
          <a:prstGeom prst="rect">
            <a:avLst/>
          </a:prstGeom>
          <a:solidFill>
            <a:srgbClr val="CC99FF">
              <a:alpha val="15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Blip>
                <a:blip r:embed="rId2"/>
              </a:buBlip>
            </a:pPr>
            <a:r>
              <a:rPr lang="ru-RU" sz="2000" dirty="0" smtClean="0">
                <a:latin typeface="+mj-lt"/>
              </a:rPr>
              <a:t>Чем  раньше укушенный попадет в стационар, тем лучше. Если укусившую змею наказали прямо на месте преступления, ее еще не остывший труп следует прихватить с собой. </a:t>
            </a:r>
            <a:endParaRPr lang="ru-RU" sz="2000" dirty="0" smtClean="0">
              <a:latin typeface="+mj-lt"/>
            </a:endParaRPr>
          </a:p>
          <a:p>
            <a:pPr marL="342900" lvl="0" indent="-342900">
              <a:spcAft>
                <a:spcPts val="0"/>
              </a:spcAft>
            </a:pPr>
            <a:r>
              <a:rPr lang="ru-RU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     Тем </a:t>
            </a:r>
            <a:r>
              <a:rPr lang="ru-RU" sz="2000" dirty="0" smtClean="0">
                <a:latin typeface="+mj-lt"/>
              </a:rPr>
              <a:t>самым вы облегчите идентификацию сыворотки, которую следует применить в данном конкретном случае</a:t>
            </a:r>
            <a:r>
              <a:rPr lang="ru-RU" sz="2000" dirty="0" smtClean="0">
                <a:latin typeface="+mj-lt"/>
              </a:rPr>
              <a:t>.</a:t>
            </a:r>
          </a:p>
          <a:p>
            <a:pPr marL="342900" lvl="0" indent="-342900">
              <a:spcAft>
                <a:spcPts val="0"/>
              </a:spcAft>
              <a:buFont typeface="Symbol"/>
              <a:buBlip>
                <a:blip r:embed="rId2"/>
              </a:buBlip>
            </a:pPr>
            <a:r>
              <a:rPr lang="ru-RU" sz="2000" dirty="0" smtClean="0">
                <a:latin typeface="+mj-lt"/>
              </a:rPr>
              <a:t>В случае с гадюками сыворотку нужно ввести в течение первых 30 минут  - часа, это самый максимум. </a:t>
            </a:r>
            <a:r>
              <a:rPr lang="ru-RU" sz="2000" dirty="0" smtClean="0">
                <a:latin typeface="+mj-lt"/>
              </a:rPr>
              <a:t>При </a:t>
            </a:r>
            <a:r>
              <a:rPr lang="ru-RU" sz="2000" dirty="0" smtClean="0">
                <a:latin typeface="+mj-lt"/>
              </a:rPr>
              <a:t>введении через несколько часов ее эффективность упадет в разы, а позже колоть вообще бессмысленно</a:t>
            </a:r>
            <a:r>
              <a:rPr lang="ru-RU" sz="2000" dirty="0" smtClean="0">
                <a:latin typeface="+mj-lt"/>
              </a:rPr>
              <a:t>.</a:t>
            </a:r>
          </a:p>
          <a:p>
            <a:pPr marL="342900" lvl="0" indent="-342900">
              <a:spcAft>
                <a:spcPts val="0"/>
              </a:spcAft>
              <a:buFont typeface="Symbol"/>
              <a:buBlip>
                <a:blip r:embed="rId2"/>
              </a:buBlip>
            </a:pPr>
            <a:r>
              <a:rPr lang="ru-RU" sz="2000" dirty="0" smtClean="0">
                <a:latin typeface="+mj-lt"/>
              </a:rPr>
              <a:t>Что делать, если сыворотки </a:t>
            </a:r>
            <a:r>
              <a:rPr lang="ru-RU" sz="2000" dirty="0" smtClean="0">
                <a:latin typeface="+mj-lt"/>
              </a:rPr>
              <a:t>в аптечке </a:t>
            </a:r>
            <a:r>
              <a:rPr lang="ru-RU" sz="2000" dirty="0" smtClean="0">
                <a:latin typeface="+mj-lt"/>
              </a:rPr>
              <a:t>нет? Как обычно - </a:t>
            </a:r>
            <a:r>
              <a:rPr lang="ru-RU" sz="2000" dirty="0" smtClean="0">
                <a:latin typeface="+mj-lt"/>
              </a:rPr>
              <a:t>отсасывать </a:t>
            </a:r>
            <a:r>
              <a:rPr lang="ru-RU" sz="2000" dirty="0" smtClean="0">
                <a:latin typeface="+mj-lt"/>
              </a:rPr>
              <a:t>яд из ранки.</a:t>
            </a:r>
            <a:endParaRPr lang="ru-RU" sz="2000" dirty="0" smtClean="0">
              <a:latin typeface="+mj-lt"/>
            </a:endParaRPr>
          </a:p>
        </p:txBody>
      </p:sp>
      <p:pic>
        <p:nvPicPr>
          <p:cNvPr id="5" name="Рисунок 4" descr="http://pics.livejournal.com/uncle_doc/pic/000scz1a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071942"/>
            <a:ext cx="3143272" cy="250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allergen.ru/images/75914_antigadyuka.jpg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4404" t="8037" r="3117" b="6226"/>
          <a:stretch>
            <a:fillRect/>
          </a:stretch>
        </p:blipFill>
        <p:spPr bwMode="auto">
          <a:xfrm>
            <a:off x="5786446" y="1428736"/>
            <a:ext cx="3143272" cy="2428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7762900" cy="64294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Первая помощь при укусе змеи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357298"/>
            <a:ext cx="5357850" cy="3170099"/>
          </a:xfrm>
          <a:prstGeom prst="rect">
            <a:avLst/>
          </a:prstGeom>
          <a:solidFill>
            <a:srgbClr val="CC99FF">
              <a:alpha val="15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Blip>
                <a:blip r:embed="rId2"/>
              </a:buBlip>
            </a:pPr>
            <a:r>
              <a:rPr lang="ru-RU" sz="2000" dirty="0" smtClean="0">
                <a:latin typeface="+mj-lt"/>
              </a:rPr>
              <a:t>Человека </a:t>
            </a:r>
            <a:r>
              <a:rPr lang="ru-RU" sz="2000" dirty="0" smtClean="0">
                <a:latin typeface="+mj-lt"/>
              </a:rPr>
              <a:t>с идеально здоровым ртом иногда найти сложнее, чем сыворотку. </a:t>
            </a:r>
            <a:endParaRPr lang="ru-RU" sz="2000" dirty="0" smtClean="0">
              <a:latin typeface="+mj-lt"/>
            </a:endParaRPr>
          </a:p>
          <a:p>
            <a:pPr marL="342900" indent="-342900">
              <a:spcAft>
                <a:spcPts val="0"/>
              </a:spcAft>
            </a:pPr>
            <a:r>
              <a:rPr lang="ru-RU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     А </a:t>
            </a:r>
            <a:r>
              <a:rPr lang="ru-RU" sz="2000" dirty="0" smtClean="0">
                <a:latin typeface="+mj-lt"/>
              </a:rPr>
              <a:t>в случае с гадюками требования к целостности зубов и слизистой рта особенно актуальны. </a:t>
            </a:r>
            <a:r>
              <a:rPr lang="ru-RU" sz="2000" dirty="0" smtClean="0">
                <a:latin typeface="+mj-lt"/>
              </a:rPr>
              <a:t>Отсасывать  яд имеет </a:t>
            </a:r>
            <a:r>
              <a:rPr lang="ru-RU" sz="2000" dirty="0" smtClean="0">
                <a:latin typeface="+mj-lt"/>
              </a:rPr>
              <a:t>смысл только в течение первых 10 минут</a:t>
            </a:r>
            <a:r>
              <a:rPr lang="ru-RU" sz="2000" dirty="0" smtClean="0">
                <a:latin typeface="+mj-lt"/>
              </a:rPr>
              <a:t>.</a:t>
            </a:r>
            <a:endParaRPr lang="ru-RU" sz="1100" dirty="0" smtClean="0">
              <a:latin typeface="+mj-lt"/>
            </a:endParaRPr>
          </a:p>
          <a:p>
            <a:pPr>
              <a:spcAft>
                <a:spcPts val="0"/>
              </a:spcAft>
              <a:buBlip>
                <a:blip r:embed="rId2"/>
              </a:buBlip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Жгут не накладывать! </a:t>
            </a:r>
            <a:r>
              <a:rPr lang="ru-RU" sz="2000" dirty="0" smtClean="0">
                <a:latin typeface="+mj-lt"/>
              </a:rPr>
              <a:t> Ни в коем случае. Яд же некротизирующий, помните? Кончится дело тем, что руку или ногу придется ампутировать. На уровне 2-го шейного позвонка</a:t>
            </a:r>
            <a:r>
              <a:rPr lang="ru-RU" sz="2000" dirty="0" smtClean="0">
                <a:latin typeface="+mj-lt"/>
              </a:rPr>
              <a:t>.</a:t>
            </a:r>
          </a:p>
        </p:txBody>
      </p:sp>
      <p:pic>
        <p:nvPicPr>
          <p:cNvPr id="7" name="Рисунок 6" descr="http://pics.livejournal.com/al_med/pic/0017ptqs/s640x480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357298"/>
            <a:ext cx="3197116" cy="29289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4714884"/>
            <a:ext cx="8643998" cy="1938992"/>
          </a:xfrm>
          <a:prstGeom prst="rect">
            <a:avLst/>
          </a:prstGeom>
          <a:solidFill>
            <a:srgbClr val="CC99FF">
              <a:alpha val="15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Blip>
                <a:blip r:embed="rId2"/>
              </a:buBlip>
            </a:pPr>
            <a:r>
              <a:rPr lang="ru-RU" sz="2000" dirty="0" smtClean="0">
                <a:latin typeface="+mj-lt"/>
              </a:rPr>
              <a:t>Распространение яда происходит в основном по лимфатическим сосудам и усиливается при сокращениях мышц. Это значит, что нужно иммобилизовать укушенную конечность, как при </a:t>
            </a:r>
            <a:r>
              <a:rPr lang="ru-RU" sz="2000" dirty="0" smtClean="0">
                <a:latin typeface="+mj-lt"/>
              </a:rPr>
              <a:t>переломах.</a:t>
            </a:r>
          </a:p>
          <a:p>
            <a:pPr>
              <a:spcAft>
                <a:spcPts val="0"/>
              </a:spcAft>
              <a:buBlip>
                <a:blip r:embed="rId2"/>
              </a:buBlip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Разрезы и прижигания делать не надо</a:t>
            </a:r>
            <a:r>
              <a:rPr lang="ru-RU" sz="2000" dirty="0" smtClean="0">
                <a:latin typeface="+mj-lt"/>
              </a:rPr>
              <a:t>, еще раз напомним - яд некротизирующий, и так повреждения масштабные. Усугублять картину не нужно</a:t>
            </a:r>
            <a:r>
              <a:rPr lang="ru-RU" sz="2000" dirty="0" smtClean="0">
                <a:latin typeface="+mj-lt"/>
              </a:rPr>
              <a:t>.</a:t>
            </a:r>
            <a:endParaRPr lang="ru-RU" sz="2000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334404" cy="58177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Первая помощь при укусе змеи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500570"/>
            <a:ext cx="8715436" cy="1938992"/>
          </a:xfrm>
          <a:prstGeom prst="rect">
            <a:avLst/>
          </a:prstGeom>
          <a:solidFill>
            <a:srgbClr val="CC99FF">
              <a:alpha val="15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Е</a:t>
            </a:r>
            <a:r>
              <a:rPr lang="ru-RU" sz="2000" dirty="0" smtClean="0">
                <a:latin typeface="+mj-lt"/>
              </a:rPr>
              <a:t>сли идем в лес, одеваем высокие сапоги. Подавляющее большинство укусов приходится именно в ноги, когда гадюке наступают на хвост или заходят на территорию гнездования. </a:t>
            </a:r>
            <a:r>
              <a:rPr lang="ru-RU" sz="2000" dirty="0" smtClean="0">
                <a:latin typeface="+mj-lt"/>
              </a:rPr>
              <a:t>В </a:t>
            </a:r>
            <a:r>
              <a:rPr lang="ru-RU" sz="2000" dirty="0" smtClean="0">
                <a:latin typeface="+mj-lt"/>
              </a:rPr>
              <a:t>отличие от кобры, гадюка не может выполнять высокие броски, ее максимум - голень</a:t>
            </a:r>
            <a:r>
              <a:rPr lang="ru-RU" sz="2000" dirty="0" smtClean="0">
                <a:latin typeface="+mj-lt"/>
              </a:rPr>
              <a:t>.</a:t>
            </a: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Н</a:t>
            </a:r>
            <a:r>
              <a:rPr lang="ru-RU" sz="2000" dirty="0" smtClean="0">
                <a:latin typeface="+mj-lt"/>
              </a:rPr>
              <a:t>у и прежде чем лезть в незнакомые кусты, камыши, расщелины или норы, лучше предварительно «пошуровать» там длинной палкой.</a:t>
            </a:r>
            <a:endParaRPr lang="ru-RU" sz="20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500175"/>
            <a:ext cx="4929222" cy="2554545"/>
          </a:xfrm>
          <a:prstGeom prst="rect">
            <a:avLst/>
          </a:prstGeom>
          <a:solidFill>
            <a:srgbClr val="CC99FF">
              <a:alpha val="15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3050" indent="-27305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П</a:t>
            </a:r>
            <a:r>
              <a:rPr lang="ru-RU" sz="2000" dirty="0" smtClean="0">
                <a:latin typeface="+mj-lt"/>
              </a:rPr>
              <a:t>рофилактика </a:t>
            </a:r>
            <a:r>
              <a:rPr lang="ru-RU" sz="2000" dirty="0" smtClean="0">
                <a:latin typeface="+mj-lt"/>
              </a:rPr>
              <a:t>укусов гадюк, в общем-то, сводится всё к тому же простому правилу - не приставайте к змеям. Но, как мы уже выяснили, гадюки не особо торопятся предупреждать о своем присутствии. Значит, нам самим придется принимать некоторые меры предосторожности</a:t>
            </a:r>
            <a:r>
              <a:rPr lang="ru-RU" sz="2000" dirty="0" smtClean="0">
                <a:latin typeface="+mj-lt"/>
              </a:rPr>
              <a:t>.</a:t>
            </a:r>
            <a:endParaRPr lang="ru-RU" sz="2000" dirty="0" smtClean="0">
              <a:latin typeface="+mj-lt"/>
            </a:endParaRPr>
          </a:p>
        </p:txBody>
      </p:sp>
      <p:pic>
        <p:nvPicPr>
          <p:cNvPr id="6" name="Рисунок 5" descr="http://pics.livejournal.com/uncle_doc/pic/000sb0e8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500174"/>
            <a:ext cx="3576269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5321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Осторожно, змея!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00175"/>
            <a:ext cx="4929222" cy="2554545"/>
          </a:xfrm>
          <a:prstGeom prst="rect">
            <a:avLst/>
          </a:prstGeom>
          <a:solidFill>
            <a:srgbClr val="CC99FF">
              <a:alpha val="15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3050" indent="-27305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Н</a:t>
            </a:r>
            <a:r>
              <a:rPr lang="ru-RU" sz="2000" dirty="0" smtClean="0">
                <a:latin typeface="+mj-lt"/>
              </a:rPr>
              <a:t>а ночлег лучше останавливаться на возвышенности с негустой и невысокой растительностью, вдали от разнообразных нор, скал и ледниковых валунов. Не оставляем палатки открытыми снизу, прежде чем влезть в спальный мешок проверяем, не пригрелась ли там  гадюка.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256"/>
            <a:ext cx="8715436" cy="2246769"/>
          </a:xfrm>
          <a:prstGeom prst="rect">
            <a:avLst/>
          </a:prstGeom>
          <a:solidFill>
            <a:srgbClr val="CC99FF">
              <a:alpha val="15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3050" indent="-27305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Б</a:t>
            </a:r>
            <a:r>
              <a:rPr lang="ru-RU" sz="2000" dirty="0" smtClean="0">
                <a:latin typeface="+mj-lt"/>
              </a:rPr>
              <a:t>ыли случаи, когда турист  утром просыпается, а рядом она, змея. Кричать и делать резкие движения в таких случаях не рекомендуется, укусы в шею протекают намного тяжелее</a:t>
            </a:r>
            <a:r>
              <a:rPr lang="ru-RU" sz="2000" dirty="0" smtClean="0">
                <a:latin typeface="+mj-lt"/>
              </a:rPr>
              <a:t>.</a:t>
            </a:r>
          </a:p>
          <a:p>
            <a:pPr marL="273050" lvl="0" indent="-27305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К</a:t>
            </a:r>
            <a:r>
              <a:rPr lang="ru-RU" sz="2000" dirty="0" smtClean="0">
                <a:latin typeface="+mj-lt"/>
              </a:rPr>
              <a:t>лассическая российская представительница семейства - </a:t>
            </a:r>
            <a:r>
              <a:rPr lang="ru-RU" sz="2000" b="1" dirty="0" smtClean="0">
                <a:latin typeface="+mj-lt"/>
              </a:rPr>
              <a:t>гадюка обыкновенная</a:t>
            </a:r>
            <a:r>
              <a:rPr lang="ru-RU" sz="2000" dirty="0" smtClean="0">
                <a:latin typeface="+mj-lt"/>
              </a:rPr>
              <a:t> (</a:t>
            </a:r>
            <a:r>
              <a:rPr lang="ru-RU" sz="2000" dirty="0" err="1" smtClean="0">
                <a:latin typeface="+mj-lt"/>
              </a:rPr>
              <a:t>Vipera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berus</a:t>
            </a:r>
            <a:r>
              <a:rPr lang="ru-RU" sz="2000" dirty="0" smtClean="0">
                <a:latin typeface="+mj-lt"/>
              </a:rPr>
              <a:t>). </a:t>
            </a:r>
            <a:r>
              <a:rPr lang="ru-RU" sz="2000" dirty="0" smtClean="0">
                <a:latin typeface="+mj-lt"/>
              </a:rPr>
              <a:t>Длина </a:t>
            </a:r>
            <a:r>
              <a:rPr lang="ru-RU" sz="2000" dirty="0" smtClean="0">
                <a:latin typeface="+mj-lt"/>
              </a:rPr>
              <a:t>обычно не более 75 см, окраска от серо-голубой до черной. </a:t>
            </a:r>
            <a:r>
              <a:rPr lang="ru-RU" sz="2000" dirty="0" smtClean="0">
                <a:latin typeface="+mj-lt"/>
              </a:rPr>
              <a:t>  Летальность </a:t>
            </a:r>
            <a:r>
              <a:rPr lang="ru-RU" sz="2000" dirty="0" smtClean="0">
                <a:latin typeface="+mj-lt"/>
              </a:rPr>
              <a:t>при ее укусах не превышает 0,5 процента, да и то, если помощь вообще не оказывается, никакая</a:t>
            </a:r>
            <a:r>
              <a:rPr lang="ru-RU" sz="2000" dirty="0" smtClean="0">
                <a:latin typeface="+mj-lt"/>
              </a:rPr>
              <a:t>.</a:t>
            </a:r>
            <a:endParaRPr lang="ru-RU" sz="2000" dirty="0" smtClean="0">
              <a:latin typeface="+mj-lt"/>
            </a:endParaRPr>
          </a:p>
        </p:txBody>
      </p:sp>
      <p:pic>
        <p:nvPicPr>
          <p:cNvPr id="6" name="Рисунок 5" descr="http://pics.livejournal.com/uncle_doc/pic/000sa8tw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t="5128" r="13404"/>
          <a:stretch>
            <a:fillRect/>
          </a:stretch>
        </p:blipFill>
        <p:spPr bwMode="auto">
          <a:xfrm>
            <a:off x="5357818" y="1500174"/>
            <a:ext cx="3500462" cy="2571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64096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Нападение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на  улице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21225" y="1451747"/>
            <a:ext cx="2286000" cy="2256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8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Объект 7"/>
          <p:cNvSpPr>
            <a:spLocks noGrp="1"/>
          </p:cNvSpPr>
          <p:nvPr>
            <p:ph idx="1"/>
          </p:nvPr>
        </p:nvSpPr>
        <p:spPr>
          <a:xfrm>
            <a:off x="323528" y="1451747"/>
            <a:ext cx="8518450" cy="5073597"/>
          </a:xfrm>
          <a:solidFill>
            <a:schemeClr val="accent5">
              <a:lumMod val="50000"/>
              <a:alpha val="33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безопасного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поведения 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 улице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1000"/>
              </a:spcAft>
            </a:pPr>
            <a:r>
              <a:rPr lang="ru-RU" sz="2400" b="1" dirty="0">
                <a:solidFill>
                  <a:schemeClr val="bg1"/>
                </a:solidFill>
              </a:rPr>
              <a:t>Улица большого города не очень-то приспособлена даже для взрослого человека. Ребенок, оказавшийся здесь один, почти автоматически может считаться в состоянии экстремальной </a:t>
            </a:r>
            <a:r>
              <a:rPr lang="ru-RU" sz="2400" b="1" dirty="0" smtClean="0">
                <a:solidFill>
                  <a:schemeClr val="bg1"/>
                </a:solidFill>
              </a:rPr>
              <a:t>ситуации.</a:t>
            </a:r>
          </a:p>
          <a:p>
            <a:pPr fontAlgn="auto">
              <a:spcBef>
                <a:spcPts val="0"/>
              </a:spcBef>
              <a:spcAft>
                <a:spcPts val="1000"/>
              </a:spcAf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Вот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два основных правила,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которых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надо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придерживаться, если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на вас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marL="0" indent="0" fontAlgn="auto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   напали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на улице: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убегайте, если есть такая возможность;</a:t>
            </a:r>
            <a:endParaRPr lang="ru-RU" sz="2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отбивайтесь, если не можете убежать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http://www.krugsovetov.ru/assets/images/preview/5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7072"/>
            <a:ext cx="2901825" cy="2446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33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2736304"/>
          </a:xfrm>
          <a:solidFill>
            <a:schemeClr val="tx2">
              <a:lumMod val="75000"/>
              <a:alpha val="32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Улица  большого  города  не  очень-то  </a:t>
            </a:r>
            <a:r>
              <a:rPr lang="ru-RU" sz="2400" b="1" dirty="0"/>
              <a:t>приспособлена </a:t>
            </a:r>
            <a:r>
              <a:rPr lang="ru-RU" sz="2400" b="1" dirty="0" smtClean="0"/>
              <a:t>даже  </a:t>
            </a:r>
            <a:r>
              <a:rPr lang="ru-RU" sz="2400" b="1" dirty="0"/>
              <a:t>для </a:t>
            </a:r>
            <a:r>
              <a:rPr lang="ru-RU" sz="2400" b="1" dirty="0" smtClean="0"/>
              <a:t> взрослого  человека</a:t>
            </a:r>
            <a:r>
              <a:rPr lang="ru-RU" sz="2400" b="1" dirty="0"/>
              <a:t>. </a:t>
            </a:r>
            <a:r>
              <a:rPr lang="ru-RU" sz="2400" b="1" dirty="0" smtClean="0"/>
              <a:t> Ребенок</a:t>
            </a:r>
            <a:r>
              <a:rPr lang="ru-RU" sz="2400" b="1" dirty="0"/>
              <a:t>, </a:t>
            </a:r>
            <a:r>
              <a:rPr lang="ru-RU" sz="2400" b="1" dirty="0" smtClean="0"/>
              <a:t> оказавшийся </a:t>
            </a:r>
            <a:r>
              <a:rPr lang="ru-RU" sz="2400" b="1" dirty="0"/>
              <a:t>здесь </a:t>
            </a:r>
            <a:r>
              <a:rPr lang="ru-RU" sz="2400" b="1" dirty="0" smtClean="0"/>
              <a:t> один</a:t>
            </a:r>
            <a:r>
              <a:rPr lang="ru-RU" sz="2400" b="1" dirty="0"/>
              <a:t>, </a:t>
            </a:r>
            <a:r>
              <a:rPr lang="ru-RU" sz="2400" b="1" dirty="0" smtClean="0"/>
              <a:t> почти  автоматически  </a:t>
            </a:r>
            <a:r>
              <a:rPr lang="ru-RU" sz="2400" b="1" dirty="0"/>
              <a:t>может </a:t>
            </a:r>
            <a:r>
              <a:rPr lang="ru-RU" sz="2400" b="1" dirty="0" smtClean="0"/>
              <a:t> считаться  </a:t>
            </a:r>
            <a:r>
              <a:rPr lang="ru-RU" sz="2400" b="1" dirty="0"/>
              <a:t>в состоянии </a:t>
            </a:r>
            <a:r>
              <a:rPr lang="ru-RU" sz="2400" b="1" dirty="0" smtClean="0"/>
              <a:t> экстремальной  ситуации. </a:t>
            </a:r>
          </a:p>
          <a:p>
            <a:pPr marL="0" indent="0">
              <a:buNone/>
            </a:pPr>
            <a:r>
              <a:rPr lang="ru-RU" sz="2400" b="1" dirty="0" smtClean="0"/>
              <a:t>     Если  к вам пристает  незнакомый  человек,  лучше </a:t>
            </a:r>
            <a:r>
              <a:rPr lang="ru-RU" sz="2400" b="1" dirty="0"/>
              <a:t>всего, </a:t>
            </a:r>
            <a:r>
              <a:rPr lang="ru-RU" sz="2400" b="1" dirty="0" smtClean="0"/>
              <a:t> конечно</a:t>
            </a:r>
            <a:r>
              <a:rPr lang="ru-RU" sz="2400" b="1" dirty="0"/>
              <a:t>, </a:t>
            </a:r>
            <a:r>
              <a:rPr lang="ru-RU" sz="2400" b="1" dirty="0" smtClean="0"/>
              <a:t> вовремя  </a:t>
            </a:r>
            <a:r>
              <a:rPr lang="ru-RU" sz="2400" b="1" dirty="0"/>
              <a:t>убежать. </a:t>
            </a:r>
            <a:r>
              <a:rPr lang="ru-RU" sz="2400" b="1" dirty="0" smtClean="0"/>
              <a:t> На </a:t>
            </a:r>
            <a:r>
              <a:rPr lang="ru-RU" sz="2400" b="1" dirty="0"/>
              <a:t>всякий случай можно </a:t>
            </a:r>
            <a:r>
              <a:rPr lang="ru-RU" sz="2400" b="1" dirty="0" smtClean="0"/>
              <a:t> закричать</a:t>
            </a:r>
            <a:r>
              <a:rPr lang="ru-RU" sz="2400" b="1" dirty="0"/>
              <a:t>, </a:t>
            </a:r>
            <a:r>
              <a:rPr lang="ru-RU" sz="2400" b="1" dirty="0" smtClean="0"/>
              <a:t> постучаться  в  ближайшую  дверь</a:t>
            </a:r>
            <a:r>
              <a:rPr lang="ru-RU" sz="2400" b="1" dirty="0"/>
              <a:t>.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3635896" y="3645024"/>
            <a:ext cx="5328592" cy="3096344"/>
          </a:xfrm>
          <a:prstGeom prst="rect">
            <a:avLst/>
          </a:prstGeom>
          <a:solidFill>
            <a:schemeClr val="tx2">
              <a:lumMod val="75000"/>
              <a:alpha val="43000"/>
            </a:schemeClr>
          </a:solidFill>
          <a:ln w="9525" cap="flat" cmpd="sng" algn="ctr">
            <a:solidFill>
              <a:schemeClr val="dk1">
                <a:shade val="50000"/>
                <a:satMod val="103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</a:t>
            </a:r>
            <a:r>
              <a:rPr lang="ru-RU" sz="2200" dirty="0" smtClean="0"/>
              <a:t>Если  же  убежать  не  удается</a:t>
            </a:r>
            <a:r>
              <a:rPr lang="ru-RU" sz="2200" dirty="0"/>
              <a:t>, попробуйте </a:t>
            </a:r>
            <a:r>
              <a:rPr lang="ru-RU" sz="2200" dirty="0" smtClean="0"/>
              <a:t> быстро  сориентироваться</a:t>
            </a:r>
            <a:r>
              <a:rPr lang="ru-RU" sz="2200" dirty="0"/>
              <a:t>, чего </a:t>
            </a:r>
            <a:r>
              <a:rPr lang="ru-RU" sz="2200" dirty="0" smtClean="0"/>
              <a:t> же </a:t>
            </a:r>
            <a:r>
              <a:rPr lang="ru-RU" sz="2200" dirty="0"/>
              <a:t>хочет </a:t>
            </a:r>
            <a:r>
              <a:rPr lang="ru-RU" sz="2200" dirty="0" smtClean="0"/>
              <a:t> от  вас  </a:t>
            </a:r>
            <a:r>
              <a:rPr lang="ru-RU" sz="2200" dirty="0"/>
              <a:t>напавший: </a:t>
            </a:r>
            <a:r>
              <a:rPr lang="ru-RU" sz="2200" dirty="0" smtClean="0"/>
              <a:t> то  ли </a:t>
            </a:r>
            <a:r>
              <a:rPr lang="ru-RU" sz="2200" dirty="0"/>
              <a:t>это </a:t>
            </a:r>
            <a:r>
              <a:rPr lang="ru-RU" sz="2200" dirty="0" smtClean="0"/>
              <a:t> вооруженный  грабитель</a:t>
            </a:r>
            <a:r>
              <a:rPr lang="ru-RU" sz="2200" dirty="0"/>
              <a:t>, </a:t>
            </a:r>
            <a:r>
              <a:rPr lang="ru-RU" sz="2200" dirty="0" smtClean="0"/>
              <a:t> то  ли  </a:t>
            </a:r>
            <a:r>
              <a:rPr lang="ru-RU" sz="2200" dirty="0"/>
              <a:t>насильник. </a:t>
            </a:r>
            <a:r>
              <a:rPr lang="ru-RU" sz="2200" dirty="0" smtClean="0"/>
              <a:t> Следует   без   всякого </a:t>
            </a:r>
            <a:r>
              <a:rPr lang="ru-RU" sz="2200" dirty="0"/>
              <a:t>сопротивления </a:t>
            </a:r>
            <a:r>
              <a:rPr lang="ru-RU" sz="2200" dirty="0" smtClean="0"/>
              <a:t> расстаться   с  деньгами, телефоном  </a:t>
            </a:r>
            <a:r>
              <a:rPr lang="ru-RU" sz="2200" dirty="0"/>
              <a:t>и </a:t>
            </a:r>
            <a:r>
              <a:rPr lang="ru-RU" sz="2200" dirty="0" smtClean="0"/>
              <a:t> прочим</a:t>
            </a:r>
            <a:r>
              <a:rPr lang="ru-RU" sz="2200" dirty="0"/>
              <a:t>. </a:t>
            </a:r>
            <a:r>
              <a:rPr lang="ru-RU" sz="2200" dirty="0" smtClean="0"/>
              <a:t> А  во  втором </a:t>
            </a:r>
            <a:r>
              <a:rPr lang="ru-RU" sz="2200" dirty="0"/>
              <a:t>- попытаться </a:t>
            </a:r>
            <a:r>
              <a:rPr lang="ru-RU" sz="2200" dirty="0" smtClean="0"/>
              <a:t> вывести  напавшего  из </a:t>
            </a:r>
            <a:r>
              <a:rPr lang="ru-RU" sz="2200" dirty="0"/>
              <a:t>строя. </a:t>
            </a:r>
          </a:p>
        </p:txBody>
      </p:sp>
      <p:pic>
        <p:nvPicPr>
          <p:cNvPr id="5" name="Рисунок 4" descr="C:\Users\Светлана\Pictures\untitle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296315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889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 bwMode="auto">
          <a:xfrm>
            <a:off x="269222" y="692696"/>
            <a:ext cx="8589058" cy="2236238"/>
          </a:xfrm>
          <a:prstGeom prst="rect">
            <a:avLst/>
          </a:prstGeom>
          <a:solidFill>
            <a:schemeClr val="tx2">
              <a:lumMod val="75000"/>
              <a:alpha val="26000"/>
            </a:schemeClr>
          </a:solidFill>
          <a:ln w="9525" cap="flat" cmpd="sng" algn="ctr">
            <a:solidFill>
              <a:schemeClr val="dk1">
                <a:shade val="50000"/>
                <a:satMod val="103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000"/>
              </a:spcAft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УДАР 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ЛОКТЕМ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 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ЖИВОТ</a:t>
            </a:r>
            <a:endParaRPr lang="ru-RU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Если на вас напали сзади, обхватив шею обеими руками, слегка изогните туловище, крепко сожмите кулак правой руки (или левой, если вы левша), поднимите ее и с силой отведите назад, стараясь попасть локтем в солнечное сплетение нападающего. Этого удара часто бывает достаточно, чтобы заставить его отпустить захват и вырваться из его рук.</a:t>
            </a:r>
            <a:endParaRPr lang="ru-RU" sz="7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endParaRPr lang="ru-RU" sz="2000" b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3428992" y="3286124"/>
            <a:ext cx="5463488" cy="3328375"/>
          </a:xfrm>
          <a:prstGeom prst="rect">
            <a:avLst/>
          </a:prstGeom>
          <a:solidFill>
            <a:schemeClr val="tx2">
              <a:lumMod val="75000"/>
              <a:alpha val="42000"/>
            </a:schemeClr>
          </a:solidFill>
          <a:ln w="9525" cap="flat" cmpd="sng" algn="ctr">
            <a:solidFill>
              <a:schemeClr val="dk1">
                <a:shade val="50000"/>
                <a:satMod val="103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000"/>
              </a:spcAft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УДАР  КАБЛУКОМ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риподнимите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ногу и, согнув ее в колене, опустите на кость передней части голени ноги напавшего так, чтобы ваш острый каблук (если он металлический - еще лучше) проехал до самого низа и вонзился в его ступню. Каблук-шпилька под тяжестью вашего тела оказывает давление примерно в три четверти тонны на квадратный сантиметр.</a:t>
            </a:r>
            <a:endParaRPr lang="ru-RU" sz="18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endParaRPr lang="ru-RU" sz="2000" b="1" dirty="0"/>
          </a:p>
        </p:txBody>
      </p:sp>
      <p:pic>
        <p:nvPicPr>
          <p:cNvPr id="7" name="Рисунок 6" descr="C:\Users\Светлана\Pictures\271501x4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286124"/>
            <a:ext cx="2928958" cy="3318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838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11"/>
          <p:cNvSpPr>
            <a:spLocks noGrp="1"/>
          </p:cNvSpPr>
          <p:nvPr>
            <p:ph idx="1"/>
          </p:nvPr>
        </p:nvSpPr>
        <p:spPr>
          <a:xfrm>
            <a:off x="3214678" y="785794"/>
            <a:ext cx="5605794" cy="3643338"/>
          </a:xfrm>
          <a:solidFill>
            <a:schemeClr val="tx2">
              <a:lumMod val="75000"/>
              <a:alpha val="2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2000" b="1" i="1" dirty="0" smtClean="0"/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НАПАДЕНИЕ  СПЕРЕДИ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Если  на  вас  напали  спереди, напрягите распрямленные пальцы руки и ткните ими в  горло  напавшего.  Либо  ударьте   его ребром  напряженной  ладони  под адамово  яблоко.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Очень  эффективен  также  удар  коленом между  ног напавшего.  Однако этот прием не  сработает,  если  вы  не  приблизились к  нему  достаточно  близко  (иначе  он увернется)  либо  если  на  нем  пальто.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Светлана\Pictures\maniak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2588266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285720" y="4572008"/>
            <a:ext cx="8535322" cy="2071702"/>
          </a:xfrm>
          <a:prstGeom prst="rect">
            <a:avLst/>
          </a:prstGeom>
          <a:solidFill>
            <a:schemeClr val="tx2">
              <a:lumMod val="75000"/>
              <a:alpha val="42000"/>
            </a:schemeClr>
          </a:solidFill>
          <a:ln w="9525" cap="flat" cmpd="sng" algn="ctr">
            <a:solidFill>
              <a:schemeClr val="dk1">
                <a:shade val="50000"/>
                <a:satMod val="103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Прием  из  этой  же  серии - схватить  его  за  половые  органы  и, сжав  их  изо  всей  силы,  хорошенько  дернуть.  Если это сделать достаточно  резко,  напавший  наверняка  потеряет  сознание  от боли.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  последнее:  напрягите  средний  и  указательный  пальцы  и, разведя  их  под  углом,  ткните  в  глаза  напавшего.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17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ветлана\Pictures\child_schoolboy_manjak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286124"/>
            <a:ext cx="3308350" cy="3303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2"/>
          <p:cNvSpPr txBox="1">
            <a:spLocks noGrp="1"/>
          </p:cNvSpPr>
          <p:nvPr>
            <p:ph idx="1"/>
          </p:nvPr>
        </p:nvSpPr>
        <p:spPr bwMode="auto">
          <a:xfrm>
            <a:off x="357158" y="3214686"/>
            <a:ext cx="4857784" cy="3357586"/>
          </a:xfrm>
          <a:prstGeom prst="rect">
            <a:avLst/>
          </a:prstGeom>
          <a:solidFill>
            <a:schemeClr val="tx2">
              <a:lumMod val="75000"/>
              <a:alpha val="42000"/>
            </a:schemeClr>
          </a:solidFill>
          <a:ln w="9525" cap="flat" cmpd="sng" algn="ctr">
            <a:solidFill>
              <a:schemeClr val="dk1">
                <a:shade val="50000"/>
                <a:satMod val="103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ru-RU" sz="2200" dirty="0" smtClean="0">
                <a:latin typeface="Arial" pitchFamily="34" charset="0"/>
                <a:cs typeface="Arial" pitchFamily="34" charset="0"/>
              </a:rPr>
              <a:t>Будьте готовы повторить атаку или применить еще какой-нибудь прием, если первого удара оказалось  недостаточно. </a:t>
            </a:r>
          </a:p>
          <a:p>
            <a:pPr marL="177800" indent="-177800"/>
            <a:r>
              <a:rPr lang="ru-RU" sz="2200" dirty="0" smtClean="0">
                <a:latin typeface="Arial" pitchFamily="34" charset="0"/>
                <a:cs typeface="Arial" pitchFamily="34" charset="0"/>
              </a:rPr>
              <a:t>Кричите  при  этом  изо  всей  мочи и  продолжайте драться, пока напавший  на  вас  человек  не  упадет или у вас не появится  возможность убежать.</a:t>
            </a:r>
          </a:p>
          <a:p>
            <a:pPr marL="177800" indent="-177800"/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11"/>
          <p:cNvSpPr txBox="1">
            <a:spLocks/>
          </p:cNvSpPr>
          <p:nvPr/>
        </p:nvSpPr>
        <p:spPr bwMode="auto">
          <a:xfrm>
            <a:off x="357158" y="642918"/>
            <a:ext cx="8429684" cy="2428892"/>
          </a:xfrm>
          <a:prstGeom prst="rect">
            <a:avLst/>
          </a:prstGeom>
          <a:solidFill>
            <a:schemeClr val="tx2">
              <a:lumMod val="75000"/>
              <a:alpha val="26000"/>
            </a:schemeClr>
          </a:solidFill>
          <a:ln w="9525" cap="flat" cmpd="sng" algn="ctr">
            <a:solidFill>
              <a:schemeClr val="dk1">
                <a:shade val="50000"/>
                <a:satMod val="103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200" b="1" dirty="0" smtClean="0"/>
              <a:t>"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УКОЛ" ЗОНТИКОМ</a:t>
            </a:r>
          </a:p>
          <a:p>
            <a:pPr marL="273050" indent="-177800" algn="just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Защищаться лучше всего каким-либо предметом. Предположим, у вас в руках зонтик с острым наконечником. Держите его обеими руками и делайте выпады, как при штыковой атаке, целя в лицо или живот напавшего. Удары нужно наносить без предупреждения, решительно и изо всей силы.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428596" y="785794"/>
            <a:ext cx="8429684" cy="2000264"/>
          </a:xfrm>
          <a:prstGeom prst="rect">
            <a:avLst/>
          </a:prstGeom>
          <a:solidFill>
            <a:schemeClr val="tx2">
              <a:lumMod val="75000"/>
              <a:alpha val="31000"/>
            </a:schemeClr>
          </a:solidFill>
          <a:ln w="9525" cap="flat" cmpd="sng" algn="ctr">
            <a:solidFill>
              <a:schemeClr val="dk1">
                <a:shade val="50000"/>
                <a:satMod val="103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МЕРЫ  ПРЕДОСТОРОЖНОСТИ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Вечерами  старайтесь  ходить  по хорошо  освещенным,  людным улицам.  Но  если  вам  приходится  идти  переулком,  держитесь поближе  к  краю  тротуара  и  подальше  от  темных  подъездов, куда  вас  может  затащить  внезапно  возникший  перед  вами злоумышленник.  Идите  с  уверенным  видом.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C:\Users\Светлана\Pictures\800x600_1322046389_naruchniki-profi-forex-ru_jpg_crop_displa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3000372"/>
            <a:ext cx="3000396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3643306" y="3000372"/>
            <a:ext cx="5214974" cy="3643338"/>
          </a:xfrm>
          <a:prstGeom prst="rect">
            <a:avLst/>
          </a:prstGeom>
          <a:solidFill>
            <a:schemeClr val="tx2">
              <a:lumMod val="75000"/>
              <a:alpha val="31000"/>
            </a:schemeClr>
          </a:solidFill>
          <a:ln w="9525" cap="flat" cmpd="sng" algn="ctr">
            <a:solidFill>
              <a:schemeClr val="dk1">
                <a:shade val="50000"/>
                <a:satMod val="103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На  всякий  случай держите в руке зонтик  или  фонарь  (яркий  свет может  ослепить  нападающего  и дать  вам  возможность  убежать). 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Если  вы  идете  по  шоссе, держитесь  той  стороны,  где транспорт  будет  двигаться  вам навстречу:  так  вас  не  смогут затащить  во  внезапно притормозившую  машину.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Светлана\Pictures\5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857496"/>
            <a:ext cx="6715172" cy="3824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2"/>
          <p:cNvSpPr txBox="1">
            <a:spLocks/>
          </p:cNvSpPr>
          <p:nvPr/>
        </p:nvSpPr>
        <p:spPr bwMode="auto">
          <a:xfrm>
            <a:off x="1142976" y="785794"/>
            <a:ext cx="6786610" cy="1857388"/>
          </a:xfrm>
          <a:prstGeom prst="rect">
            <a:avLst/>
          </a:prstGeom>
          <a:solidFill>
            <a:schemeClr val="tx2">
              <a:lumMod val="75000"/>
              <a:alpha val="31000"/>
            </a:schemeClr>
          </a:solidFill>
          <a:ln w="9525" cap="flat" cmpd="sng" algn="ctr">
            <a:solidFill>
              <a:schemeClr val="dk1">
                <a:shade val="50000"/>
                <a:satMod val="103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ПОМНИТЕ 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ваши родители всегда должны знать:  где вы и кто ваши друзья;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периодически звоните родителям и приходите домой не позднее 22.00.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736</TotalTime>
  <Words>1729</Words>
  <Application>Microsoft Office PowerPoint</Application>
  <PresentationFormat>Экран (4:3)</PresentationFormat>
  <Paragraphs>155</Paragraphs>
  <Slides>26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Слайд 1</vt:lpstr>
      <vt:lpstr>    Нападение  на  улице</vt:lpstr>
      <vt:lpstr>    Нападение  на  улице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Помните!</vt:lpstr>
      <vt:lpstr>Первая помощь при укусе осы, пчелы, шмеля</vt:lpstr>
      <vt:lpstr>Первая помощь при укусе осы, пчелы, шмеля</vt:lpstr>
      <vt:lpstr>Острая  аллергическая  реакция</vt:lpstr>
      <vt:lpstr>Слайд 16</vt:lpstr>
      <vt:lpstr>Осторожно, змея!</vt:lpstr>
      <vt:lpstr>Слайд 18</vt:lpstr>
      <vt:lpstr>Если  все-таки  укусила…</vt:lpstr>
      <vt:lpstr>Если  все-таки  укусила…</vt:lpstr>
      <vt:lpstr>Не паниковать! Это потеря времени.  Пошлите кого-нибудь за медицинским работником,  вызовите скорую помощь.</vt:lpstr>
      <vt:lpstr>Не паниковать! Это потеря времени.  Пошлите кого-нибудь за медицинским работником,  вызовите скорую помощь.</vt:lpstr>
      <vt:lpstr>Первая помощь при укусе змеи</vt:lpstr>
      <vt:lpstr>Первая помощь при укусе змеи</vt:lpstr>
      <vt:lpstr>Первая помощь при укусе змеи</vt:lpstr>
      <vt:lpstr>Осторожно, змея!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общеобразовательное учреждение Квитокская  средняя  общеобразовательная школа  № 1 </dc:title>
  <cp:lastModifiedBy>Bill Gates</cp:lastModifiedBy>
  <cp:revision>90</cp:revision>
  <dcterms:modified xsi:type="dcterms:W3CDTF">2015-05-12T19:48:42Z</dcterms:modified>
</cp:coreProperties>
</file>