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1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FDEB0"/>
    <a:srgbClr val="502800"/>
    <a:srgbClr val="B18F13"/>
    <a:srgbClr val="E6BA1A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sz="60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>
              <a:buNone/>
              <a:defRPr sz="32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620000" cy="1620000"/>
          </a:xfrm>
          <a:prstGeom prst="rect">
            <a:avLst/>
          </a:prstGeom>
          <a:noFill/>
        </p:spPr>
      </p:pic>
      <p:pic>
        <p:nvPicPr>
          <p:cNvPr id="9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488504" y="0"/>
            <a:ext cx="1620000" cy="1620000"/>
          </a:xfrm>
          <a:prstGeom prst="rect">
            <a:avLst/>
          </a:prstGeom>
          <a:noFill/>
        </p:spPr>
      </p:pic>
      <p:pic>
        <p:nvPicPr>
          <p:cNvPr id="10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V="1">
            <a:off x="0" y="5238000"/>
            <a:ext cx="1620000" cy="1620000"/>
          </a:xfrm>
          <a:prstGeom prst="rect">
            <a:avLst/>
          </a:prstGeom>
          <a:noFill/>
        </p:spPr>
      </p:pic>
      <p:pic>
        <p:nvPicPr>
          <p:cNvPr id="11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 flipV="1">
            <a:off x="7488504" y="5238000"/>
            <a:ext cx="1620000" cy="1620000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 userDrawn="1"/>
        </p:nvGrpSpPr>
        <p:grpSpPr>
          <a:xfrm>
            <a:off x="1439652" y="0"/>
            <a:ext cx="6264696" cy="656692"/>
            <a:chOff x="1439652" y="0"/>
            <a:chExt cx="6264696" cy="656692"/>
          </a:xfrm>
        </p:grpSpPr>
        <p:pic>
          <p:nvPicPr>
            <p:cNvPr id="25" name="Рисунок 24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26" name="Рисунок 25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 userDrawn="1"/>
        </p:nvGrpSpPr>
        <p:grpSpPr>
          <a:xfrm flipV="1">
            <a:off x="1439652" y="6201308"/>
            <a:ext cx="6264696" cy="656692"/>
            <a:chOff x="1439652" y="0"/>
            <a:chExt cx="6264696" cy="656692"/>
          </a:xfrm>
        </p:grpSpPr>
        <p:pic>
          <p:nvPicPr>
            <p:cNvPr id="29" name="Рисунок 28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30" name="Рисунок 29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32756"/>
            <a:ext cx="7920000" cy="5112568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1" y="4406900"/>
            <a:ext cx="7415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611" y="2906713"/>
            <a:ext cx="7415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162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8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62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5162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6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68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73050"/>
            <a:ext cx="23859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238590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42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232756"/>
            <a:ext cx="77152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Рисунок2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0" y="0"/>
            <a:ext cx="9004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5028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028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5028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028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5028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502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Подружись с хорошей книгой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06955"/>
            <a:ext cx="6400800" cy="1241442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Виртуальная </a:t>
            </a:r>
            <a:r>
              <a:rPr lang="ru-RU" sz="2800" i="1" dirty="0" smtClean="0"/>
              <a:t>книжная выставка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674" y="179343"/>
            <a:ext cx="4710177" cy="782605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Дитлоф</a:t>
            </a:r>
            <a:r>
              <a:rPr lang="ru-RU" dirty="0" smtClean="0"/>
              <a:t> </a:t>
            </a:r>
            <a:r>
              <a:rPr lang="ru-RU" dirty="0" err="1" smtClean="0"/>
              <a:t>Райхе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Фредди</a:t>
            </a:r>
            <a:r>
              <a:rPr lang="ru-RU" dirty="0" smtClean="0"/>
              <a:t> и большой шурум-бурум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3565414" cy="5097505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	Необыкновенные </a:t>
            </a:r>
            <a:r>
              <a:rPr lang="ru-RU" sz="1600" dirty="0" smtClean="0"/>
              <a:t>приключения необыкновенного хомяка! Перед вами </a:t>
            </a:r>
            <a:r>
              <a:rPr lang="ru-RU" sz="1600" dirty="0" smtClean="0"/>
              <a:t> жизнеописание </a:t>
            </a:r>
            <a:r>
              <a:rPr lang="ru-RU" sz="1600" dirty="0" smtClean="0"/>
              <a:t>уникального хомяка по имени </a:t>
            </a:r>
            <a:r>
              <a:rPr lang="ru-RU" sz="1600" dirty="0" err="1" smtClean="0"/>
              <a:t>Фредди</a:t>
            </a:r>
            <a:r>
              <a:rPr lang="ru-RU" sz="1600" dirty="0" smtClean="0"/>
              <a:t>, сделанное им самим. </a:t>
            </a:r>
            <a:r>
              <a:rPr lang="ru-RU" sz="1600" dirty="0" err="1" smtClean="0"/>
              <a:t>Фредди</a:t>
            </a:r>
            <a:r>
              <a:rPr lang="ru-RU" sz="1600" dirty="0" smtClean="0"/>
              <a:t> суждено было родиться в клетке, провести детские годы в заточении, быть проданным, переходить из рук в руки, скитаться по чужим домам, жить в подполье и в конце концов обрести свободу. </a:t>
            </a:r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r>
              <a:rPr lang="ru-RU" sz="1600" dirty="0" smtClean="0"/>
              <a:t>Такую </a:t>
            </a:r>
            <a:r>
              <a:rPr lang="ru-RU" sz="1600" dirty="0" smtClean="0"/>
              <a:t>историю нарочно не придумаешь, она правдива от начала до конца. И каждый может убедиться в этом, стоит только открыть книгу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  <p:pic>
        <p:nvPicPr>
          <p:cNvPr id="7" name="Содержимое 6" descr="фредд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1078" y="946116"/>
            <a:ext cx="3739878" cy="54581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61" y="273049"/>
            <a:ext cx="2957553" cy="746093"/>
          </a:xfrm>
        </p:spPr>
        <p:txBody>
          <a:bodyPr/>
          <a:lstStyle/>
          <a:p>
            <a:r>
              <a:rPr lang="ru-RU" dirty="0" smtClean="0"/>
              <a:t>Диана </a:t>
            </a:r>
            <a:r>
              <a:rPr lang="ru-RU" dirty="0" err="1" smtClean="0"/>
              <a:t>Уинн</a:t>
            </a:r>
            <a:r>
              <a:rPr lang="ru-RU" dirty="0" smtClean="0"/>
              <a:t> Джонс </a:t>
            </a:r>
            <a:br>
              <a:rPr lang="ru-RU" dirty="0" smtClean="0"/>
            </a:br>
            <a:r>
              <a:rPr lang="ru-RU" dirty="0" smtClean="0"/>
              <a:t>Ходячий замок</a:t>
            </a:r>
            <a:endParaRPr lang="ru-RU" dirty="0"/>
          </a:p>
        </p:txBody>
      </p:sp>
      <p:pic>
        <p:nvPicPr>
          <p:cNvPr id="5" name="Содержимое 4" descr="ходячий зам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8052" y="398421"/>
            <a:ext cx="3973056" cy="59514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4188" y="1092168"/>
            <a:ext cx="3395708" cy="533089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	Книги </a:t>
            </a:r>
            <a:r>
              <a:rPr lang="ru-RU" dirty="0" smtClean="0"/>
              <a:t>английской писательницы Дианы У. Джонс настолько ярки, что так и просятся на экран. По ее бестселлеру </a:t>
            </a:r>
            <a:r>
              <a:rPr lang="ru-RU" dirty="0" smtClean="0"/>
              <a:t>«Ходячий замок» </a:t>
            </a:r>
            <a:r>
              <a:rPr lang="ru-RU" dirty="0" smtClean="0"/>
              <a:t>знаменитый мультипликатор </a:t>
            </a:r>
            <a:r>
              <a:rPr lang="ru-RU" dirty="0" err="1" smtClean="0"/>
              <a:t>Хаяо</a:t>
            </a:r>
            <a:r>
              <a:rPr lang="ru-RU" dirty="0" smtClean="0"/>
              <a:t> </a:t>
            </a:r>
            <a:r>
              <a:rPr lang="ru-RU" dirty="0" err="1" smtClean="0"/>
              <a:t>Миядзаки</a:t>
            </a:r>
            <a:r>
              <a:rPr lang="ru-RU" dirty="0" smtClean="0"/>
              <a:t> </a:t>
            </a:r>
            <a:r>
              <a:rPr lang="ru-RU" dirty="0" smtClean="0"/>
              <a:t>снял </a:t>
            </a:r>
            <a:r>
              <a:rPr lang="ru-RU" dirty="0" smtClean="0"/>
              <a:t>анимационный фильм, побивший в Японии рекорды кассовых сборов. </a:t>
            </a:r>
            <a:endParaRPr lang="ru-RU" dirty="0" smtClean="0"/>
          </a:p>
          <a:p>
            <a:pPr algn="just"/>
            <a:r>
              <a:rPr lang="ru-RU" dirty="0" smtClean="0"/>
              <a:t>	</a:t>
            </a:r>
            <a:r>
              <a:rPr lang="ru-RU" dirty="0" smtClean="0"/>
              <a:t>…</a:t>
            </a:r>
            <a:r>
              <a:rPr lang="ru-RU" dirty="0" err="1" smtClean="0"/>
              <a:t>Софи</a:t>
            </a:r>
            <a:r>
              <a:rPr lang="ru-RU" dirty="0" smtClean="0"/>
              <a:t> живет в сказочной стране, где ведьмы и русалки, семимильные сапоги и говорящие собаки - обычное дело. Поэтому, когда на нее обрушивается ужасное проклятие коварной Болотной Ведьмы, </a:t>
            </a:r>
            <a:r>
              <a:rPr lang="ru-RU" dirty="0" err="1" smtClean="0"/>
              <a:t>Софи</a:t>
            </a:r>
            <a:r>
              <a:rPr lang="ru-RU" dirty="0" smtClean="0"/>
              <a:t> ничего не остается, как обратиться за помощью к таинственному чародею </a:t>
            </a:r>
            <a:r>
              <a:rPr lang="ru-RU" dirty="0" err="1" smtClean="0"/>
              <a:t>Хоулу</a:t>
            </a:r>
            <a:r>
              <a:rPr lang="ru-RU" dirty="0" smtClean="0"/>
              <a:t>, обитающему в ходячем замке. Однако, чтобы освободиться от чар, </a:t>
            </a:r>
            <a:r>
              <a:rPr lang="ru-RU" dirty="0" err="1" smtClean="0"/>
              <a:t>Софи</a:t>
            </a:r>
            <a:r>
              <a:rPr lang="ru-RU" dirty="0" smtClean="0"/>
              <a:t> предстоит разгадать немало загадок и прожить в замке у </a:t>
            </a:r>
            <a:r>
              <a:rPr lang="ru-RU" dirty="0" err="1" smtClean="0"/>
              <a:t>Хоула</a:t>
            </a:r>
            <a:r>
              <a:rPr lang="ru-RU" dirty="0" smtClean="0"/>
              <a:t> гораздо дольше, чем она рассчитывала. А для этого нужно подружиться с огненным демоном, поймать падучую звезду, подслушать пение русалок, отыскать мандрагору и многое, многое другое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73050"/>
            <a:ext cx="3565414" cy="819118"/>
          </a:xfrm>
        </p:spPr>
        <p:txBody>
          <a:bodyPr/>
          <a:lstStyle/>
          <a:p>
            <a:r>
              <a:rPr lang="ru-RU" dirty="0" err="1" smtClean="0"/>
              <a:t>Филип</a:t>
            </a:r>
            <a:r>
              <a:rPr lang="ru-RU" dirty="0" smtClean="0"/>
              <a:t> </a:t>
            </a:r>
            <a:r>
              <a:rPr lang="ru-RU" dirty="0" err="1" smtClean="0"/>
              <a:t>Пулман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Золотой компас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3726" y="1201707"/>
            <a:ext cx="3541761" cy="525787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	Поиски </a:t>
            </a:r>
            <a:r>
              <a:rPr lang="ru-RU" sz="1600" dirty="0" smtClean="0"/>
              <a:t>пропавшего друга приводят </a:t>
            </a:r>
            <a:r>
              <a:rPr lang="ru-RU" sz="1600" dirty="0" err="1" smtClean="0"/>
              <a:t>девочкуЛиру</a:t>
            </a:r>
            <a:r>
              <a:rPr lang="ru-RU" sz="1600" dirty="0" smtClean="0"/>
              <a:t> на </a:t>
            </a:r>
            <a:r>
              <a:rPr lang="ru-RU" sz="1600" dirty="0" smtClean="0"/>
              <a:t>далекий Север, где на ледовых просторах царят бронированные медведи, а в морозном небе летают ведьмы. И где ученые проводят эксперименты, о которых даже говорить страшно. Лире предназначено судьбой не только одолеть великое зло, но и попытаться найти источник темных замыслов. Возможно, для этого ей придется оказаться по ту сторону Северного Сияния... </a:t>
            </a:r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r>
              <a:rPr lang="ru-RU" sz="1600" dirty="0" smtClean="0"/>
              <a:t>Эта </a:t>
            </a:r>
            <a:r>
              <a:rPr lang="ru-RU" sz="1600" dirty="0" smtClean="0"/>
              <a:t>книга известного английского писателя </a:t>
            </a:r>
            <a:r>
              <a:rPr lang="ru-RU" sz="1600" dirty="0" err="1" smtClean="0"/>
              <a:t>Ф.Пулмана</a:t>
            </a:r>
            <a:r>
              <a:rPr lang="ru-RU" sz="1600" dirty="0" smtClean="0"/>
              <a:t> - первая часть трилогии </a:t>
            </a:r>
            <a:r>
              <a:rPr lang="ru-RU" sz="1600" dirty="0" smtClean="0"/>
              <a:t>«Темные начала». </a:t>
            </a:r>
          </a:p>
          <a:p>
            <a:pPr algn="just"/>
            <a:r>
              <a:rPr lang="ru-RU" sz="1600" dirty="0" smtClean="0"/>
              <a:t>Продолжение в романах «Чудесный нож» и «Янтарный телескоп»</a:t>
            </a:r>
            <a:endParaRPr lang="ru-RU" sz="1600" dirty="0"/>
          </a:p>
        </p:txBody>
      </p:sp>
      <p:pic>
        <p:nvPicPr>
          <p:cNvPr id="9" name="Содержимое 8" descr="зол компа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3643" y="361908"/>
            <a:ext cx="3737777" cy="58531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5746" y="5218137"/>
            <a:ext cx="3440097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srgbClr val="502800"/>
                </a:solidFill>
              </a:rPr>
              <a:t>Презентация была разработана </a:t>
            </a:r>
          </a:p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srgbClr val="502800"/>
                </a:solidFill>
              </a:rPr>
              <a:t>заведующей библиотекой</a:t>
            </a:r>
          </a:p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srgbClr val="502800"/>
                </a:solidFill>
              </a:rPr>
              <a:t>МОУ ЦО № 49  Мороз Н.С.</a:t>
            </a:r>
            <a:endParaRPr lang="ru-RU" sz="1600" dirty="0" smtClean="0">
              <a:solidFill>
                <a:srgbClr val="5028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Подружись с хорошей книгой</a:t>
            </a:r>
            <a:endParaRPr lang="ru-RU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3200" dirty="0" smtClean="0"/>
              <a:t>Виртуальная выставка посвящена мировым детским бестселлерам, которые можно найти в нашей школьной библиотеке.</a:t>
            </a:r>
          </a:p>
          <a:p>
            <a:pPr marL="0" indent="0" algn="ctr">
              <a:buNone/>
            </a:pPr>
            <a:r>
              <a:rPr lang="ru-RU" sz="3200" dirty="0" smtClean="0"/>
              <a:t>Здесь представлены книги как современных авторов, так и авторов начала </a:t>
            </a:r>
            <a:r>
              <a:rPr lang="en-US" sz="3200" dirty="0" smtClean="0"/>
              <a:t>XX </a:t>
            </a:r>
            <a:r>
              <a:rPr lang="ru-RU" sz="3200" dirty="0" smtClean="0"/>
              <a:t>века. Некоторых из них уже нет в живых, а книги продолжают жить и радовать своих читателей.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Элинор</a:t>
            </a:r>
            <a:r>
              <a:rPr lang="ru-RU" dirty="0" smtClean="0"/>
              <a:t> Портер </a:t>
            </a:r>
            <a:r>
              <a:rPr lang="ru-RU" dirty="0" err="1" smtClean="0"/>
              <a:t>Полианна</a:t>
            </a:r>
            <a:endParaRPr lang="ru-RU" dirty="0"/>
          </a:p>
        </p:txBody>
      </p:sp>
      <p:pic>
        <p:nvPicPr>
          <p:cNvPr id="5" name="Содержимое 4" descr="полиа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7591" y="434934"/>
            <a:ext cx="3651300" cy="57252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752" y="1493811"/>
            <a:ext cx="3017719" cy="507530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Роман-бестселлер </a:t>
            </a:r>
            <a:r>
              <a:rPr lang="ru-RU" dirty="0" smtClean="0"/>
              <a:t>американской  писательницы </a:t>
            </a:r>
            <a:r>
              <a:rPr lang="ru-RU" dirty="0" err="1" smtClean="0"/>
              <a:t>Элинор</a:t>
            </a:r>
            <a:r>
              <a:rPr lang="ru-RU" dirty="0" smtClean="0"/>
              <a:t> Портер, опубликованный в </a:t>
            </a:r>
            <a:r>
              <a:rPr lang="ru-RU" dirty="0" smtClean="0"/>
              <a:t>1912 году. </a:t>
            </a:r>
          </a:p>
          <a:p>
            <a:pPr algn="just"/>
            <a:r>
              <a:rPr lang="ru-RU" dirty="0" smtClean="0"/>
              <a:t>Это книга о </a:t>
            </a:r>
            <a:r>
              <a:rPr lang="ru-RU" dirty="0" smtClean="0"/>
              <a:t>жизни  </a:t>
            </a:r>
            <a:r>
              <a:rPr lang="ru-RU" dirty="0" smtClean="0"/>
              <a:t>обычной девочки , которая после смерти родителей осталась совершенно одна,  и ее взяла к себе из «чувства долга» суровая тетя. </a:t>
            </a:r>
          </a:p>
          <a:p>
            <a:pPr algn="just"/>
            <a:r>
              <a:rPr lang="ru-RU" dirty="0" smtClean="0"/>
              <a:t>Но </a:t>
            </a:r>
            <a:r>
              <a:rPr lang="ru-RU" dirty="0" err="1" smtClean="0"/>
              <a:t>Полианна</a:t>
            </a:r>
            <a:r>
              <a:rPr lang="ru-RU" dirty="0" smtClean="0"/>
              <a:t> умеет </a:t>
            </a:r>
            <a:r>
              <a:rPr lang="ru-RU" dirty="0" smtClean="0"/>
              <a:t>видеть во всем лучшую  сторону и жить  необычной </a:t>
            </a:r>
            <a:r>
              <a:rPr lang="ru-RU" dirty="0" smtClean="0"/>
              <a:t>«игрой </a:t>
            </a:r>
            <a:r>
              <a:rPr lang="ru-RU" dirty="0" smtClean="0"/>
              <a:t>в  </a:t>
            </a:r>
            <a:r>
              <a:rPr lang="ru-RU" dirty="0" smtClean="0"/>
              <a:t>радость», которая  </a:t>
            </a:r>
            <a:r>
              <a:rPr lang="ru-RU" dirty="0" smtClean="0"/>
              <a:t>перевернула  жизнь  всего городка  и  </a:t>
            </a:r>
            <a:r>
              <a:rPr lang="ru-RU" dirty="0" smtClean="0"/>
              <a:t>покорила </a:t>
            </a:r>
            <a:r>
              <a:rPr lang="ru-RU" dirty="0" smtClean="0"/>
              <a:t>сердца многих  </a:t>
            </a:r>
            <a:r>
              <a:rPr lang="ru-RU" dirty="0" smtClean="0"/>
              <a:t>людей.</a:t>
            </a:r>
          </a:p>
          <a:p>
            <a:pPr algn="just"/>
            <a:r>
              <a:rPr lang="ru-RU" dirty="0" smtClean="0"/>
              <a:t>Это самый оптимистичный персонаж в детской литературе.</a:t>
            </a:r>
          </a:p>
          <a:p>
            <a:pPr algn="just"/>
            <a:r>
              <a:rPr lang="ru-RU" i="1" dirty="0" smtClean="0"/>
              <a:t>«…нет такой вещи, в которой не было бы какого-нибудь повода для радости…»</a:t>
            </a:r>
          </a:p>
          <a:p>
            <a:pPr algn="just"/>
            <a:r>
              <a:rPr lang="ru-RU" i="1" dirty="0" smtClean="0"/>
              <a:t>Даже лишившись возможности ходить эта девочка постаралась найти , чему можно радоваться.</a:t>
            </a:r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73050"/>
            <a:ext cx="3346336" cy="1162050"/>
          </a:xfrm>
        </p:spPr>
        <p:txBody>
          <a:bodyPr/>
          <a:lstStyle/>
          <a:p>
            <a:r>
              <a:rPr lang="ru-RU" dirty="0" err="1" smtClean="0"/>
              <a:t>Харпер</a:t>
            </a:r>
            <a:r>
              <a:rPr lang="ru-RU" dirty="0" smtClean="0"/>
              <a:t> Ли </a:t>
            </a:r>
            <a:br>
              <a:rPr lang="ru-RU" dirty="0" smtClean="0"/>
            </a:br>
            <a:r>
              <a:rPr lang="ru-RU" dirty="0" smtClean="0"/>
              <a:t>Убить пересмешника…</a:t>
            </a:r>
            <a:endParaRPr lang="ru-RU" dirty="0"/>
          </a:p>
        </p:txBody>
      </p:sp>
      <p:pic>
        <p:nvPicPr>
          <p:cNvPr id="5" name="Содержимое 4" descr="убить пересмешн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1539" y="361908"/>
            <a:ext cx="3731252" cy="57461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3236797" cy="46910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Роман американской писательницы написан от лица восьмилетней девочки и рассказывает о жизни скромной семьи Аттикуса </a:t>
            </a:r>
            <a:r>
              <a:rPr lang="ru-RU" dirty="0" err="1" smtClean="0"/>
              <a:t>Финча</a:t>
            </a:r>
            <a:r>
              <a:rPr lang="ru-RU" dirty="0" smtClean="0"/>
              <a:t>. Действие романа происходит в 1935 году в маленьком американском </a:t>
            </a:r>
            <a:r>
              <a:rPr lang="ru-RU" dirty="0" smtClean="0"/>
              <a:t>городке. </a:t>
            </a:r>
            <a:endParaRPr lang="ru-RU" dirty="0" smtClean="0"/>
          </a:p>
          <a:p>
            <a:pPr algn="just"/>
            <a:r>
              <a:rPr lang="ru-RU" dirty="0" smtClean="0"/>
              <a:t>На его страницах можно пожить </a:t>
            </a:r>
            <a:r>
              <a:rPr lang="ru-RU" dirty="0" smtClean="0"/>
              <a:t>немножко в шкуре задиристой, но справедливой и отважной </a:t>
            </a:r>
            <a:r>
              <a:rPr lang="ru-RU" dirty="0" err="1" smtClean="0"/>
              <a:t>Джин-Луизы</a:t>
            </a:r>
            <a:r>
              <a:rPr lang="ru-RU" dirty="0" smtClean="0"/>
              <a:t> </a:t>
            </a:r>
            <a:r>
              <a:rPr lang="ru-RU" dirty="0" err="1" smtClean="0"/>
              <a:t>Финч</a:t>
            </a:r>
            <a:r>
              <a:rPr lang="ru-RU" dirty="0" smtClean="0"/>
              <a:t> по прозвищу </a:t>
            </a:r>
            <a:r>
              <a:rPr lang="ru-RU" dirty="0" err="1" smtClean="0"/>
              <a:t>Глазастик</a:t>
            </a:r>
            <a:r>
              <a:rPr lang="ru-RU" dirty="0" smtClean="0"/>
              <a:t>, ее брата Джима и ее </a:t>
            </a:r>
            <a:r>
              <a:rPr lang="ru-RU" dirty="0" smtClean="0"/>
              <a:t>«кавалера» </a:t>
            </a:r>
            <a:r>
              <a:rPr lang="ru-RU" dirty="0" err="1" smtClean="0"/>
              <a:t>Дилла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Эта </a:t>
            </a:r>
            <a:r>
              <a:rPr lang="ru-RU" dirty="0" smtClean="0"/>
              <a:t>книга для всех возрастов - для детей и подростков о том, как надо взрослеть, а для взрослых о том, как вести себя с такими сорванцами и как не забыть, что такое быть ребенком.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Луис </a:t>
            </a:r>
            <a:r>
              <a:rPr lang="ru-RU" dirty="0" err="1" smtClean="0"/>
              <a:t>Сашар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Ямы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0699" y="1435100"/>
            <a:ext cx="3614788" cy="502447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/>
              <a:t>	Мистическая </a:t>
            </a:r>
            <a:r>
              <a:rPr lang="ru-RU" dirty="0" smtClean="0"/>
              <a:t>повесть о подростке Стэнли, который по ложному обвинению попадает в исправительный </a:t>
            </a:r>
            <a:r>
              <a:rPr lang="ru-RU" dirty="0" smtClean="0"/>
              <a:t>лагерь «Зеленое озеро». Только </a:t>
            </a:r>
            <a:r>
              <a:rPr lang="ru-RU" dirty="0" smtClean="0"/>
              <a:t>озеро давно пересохло, а выжженная пустыня на его месте испещрена ямами, которые под палящим солнцем вынуждены копать воспитанники - якобы для укрепления воли. Однако начальница лагеря </a:t>
            </a:r>
            <a:r>
              <a:rPr lang="ru-RU" dirty="0" smtClean="0"/>
              <a:t>преследует </a:t>
            </a:r>
            <a:r>
              <a:rPr lang="ru-RU" dirty="0" smtClean="0"/>
              <a:t>иные цели - она явно что-то ищет. Что скрывается на дне таинственно исчезнувшего озера? И как это связано с проклятием семьи </a:t>
            </a:r>
            <a:r>
              <a:rPr lang="ru-RU" dirty="0" err="1" smtClean="0"/>
              <a:t>Илнэтс</a:t>
            </a:r>
            <a:r>
              <a:rPr lang="ru-RU" dirty="0" smtClean="0"/>
              <a:t>? В романе, словно миражи в пустыне, возникают и переплетаются с явью картины прошлого, а черный юмор держит читателя в напряжении до последней строчки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	В </a:t>
            </a:r>
            <a:r>
              <a:rPr lang="ru-RU" dirty="0" smtClean="0"/>
              <a:t>этой книжке удивительным образом сочетаются </a:t>
            </a:r>
            <a:r>
              <a:rPr lang="ru-RU" dirty="0" err="1" smtClean="0"/>
              <a:t>несочетаемые</a:t>
            </a:r>
            <a:r>
              <a:rPr lang="ru-RU" dirty="0" smtClean="0"/>
              <a:t> вещи: настоящее проклятие древнего рода и жизнь обитателей современной исправительной колонии для малолетних преступников.</a:t>
            </a:r>
            <a:endParaRPr lang="ru-RU" dirty="0"/>
          </a:p>
        </p:txBody>
      </p:sp>
      <p:pic>
        <p:nvPicPr>
          <p:cNvPr id="7" name="Содержимое 6" descr="ям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7130" y="288882"/>
            <a:ext cx="3797351" cy="604123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1" y="273050"/>
            <a:ext cx="3236797" cy="819118"/>
          </a:xfrm>
        </p:spPr>
        <p:txBody>
          <a:bodyPr/>
          <a:lstStyle/>
          <a:p>
            <a:r>
              <a:rPr lang="ru-RU" dirty="0" smtClean="0"/>
              <a:t>Френсис </a:t>
            </a:r>
            <a:r>
              <a:rPr lang="ru-RU" dirty="0" err="1" smtClean="0"/>
              <a:t>Бёрнетт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Маленькая принцесса</a:t>
            </a:r>
            <a:endParaRPr lang="ru-RU" dirty="0"/>
          </a:p>
        </p:txBody>
      </p:sp>
      <p:pic>
        <p:nvPicPr>
          <p:cNvPr id="5" name="Содержимое 4" descr="маленькая принцесс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104" y="346222"/>
            <a:ext cx="3614787" cy="57836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3090745" cy="4691063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/>
              <a:t>Это один </a:t>
            </a:r>
            <a:r>
              <a:rPr lang="ru-RU" sz="1600" dirty="0" smtClean="0"/>
              <a:t>из лучших романов великой детской писательницы Ф. </a:t>
            </a:r>
            <a:r>
              <a:rPr lang="ru-RU" sz="1600" dirty="0" err="1" smtClean="0"/>
              <a:t>Бернетт</a:t>
            </a:r>
            <a:r>
              <a:rPr lang="ru-RU" sz="1600" dirty="0" smtClean="0"/>
              <a:t>. </a:t>
            </a:r>
            <a:endParaRPr lang="ru-RU" sz="1600" dirty="0" smtClean="0"/>
          </a:p>
          <a:p>
            <a:pPr algn="just"/>
            <a:r>
              <a:rPr lang="ru-RU" sz="1600" dirty="0" smtClean="0"/>
              <a:t>	Одиннадцатилетняя </a:t>
            </a:r>
            <a:r>
              <a:rPr lang="ru-RU" sz="1600" dirty="0" smtClean="0"/>
              <a:t>девочка теряет отца и состояние. Более того: оказывается в руках жестоких алчных взрослых. Борьба девочки «не от мира сего» против мира жестокости и бесчестья. Судьба посылает все новые и новые беды на чистую и хрупкую принцессу, которая не теряя эти самые чистоту и хрупкость с честью решает возникающие проблемы.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61" y="273050"/>
            <a:ext cx="4673664" cy="782605"/>
          </a:xfrm>
        </p:spPr>
        <p:txBody>
          <a:bodyPr>
            <a:normAutofit/>
          </a:bodyPr>
          <a:lstStyle/>
          <a:p>
            <a:r>
              <a:rPr lang="ru-RU" dirty="0" smtClean="0"/>
              <a:t>Алан Маршалл</a:t>
            </a:r>
            <a:br>
              <a:rPr lang="ru-RU" dirty="0" smtClean="0"/>
            </a:br>
            <a:r>
              <a:rPr lang="ru-RU" dirty="0" smtClean="0"/>
              <a:t>Я умею прыгать через лужи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3601927" cy="495145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/>
              <a:t>История </a:t>
            </a:r>
            <a:r>
              <a:rPr lang="ru-RU" sz="1600" dirty="0" smtClean="0"/>
              <a:t>рассказана мальчиком Аланом, в детстве переболевшим полиомиелитом. Он учится ходить, а потом и плавать, и драться, и ездить верхом, и спускаться на дно потухшего кратера, и охотиться на кроликов.. Он преодолевает своё физическое несовершенство каждый день. Костыли никуда не делись, они здесь! Но Алан не позволил им сломать себя. </a:t>
            </a:r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r>
              <a:rPr lang="ru-RU" sz="1600" dirty="0" smtClean="0"/>
              <a:t>И </a:t>
            </a:r>
            <a:r>
              <a:rPr lang="ru-RU" sz="1600" dirty="0" smtClean="0"/>
              <a:t>как же важно помнить о том, что только преодоление своих слабостей позволяет гордиться собой и продолжать верить в свои безграничные возможности! </a:t>
            </a:r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r>
              <a:rPr lang="ru-RU" sz="1600" dirty="0" smtClean="0"/>
              <a:t>И </a:t>
            </a:r>
            <a:r>
              <a:rPr lang="ru-RU" sz="1600" dirty="0" smtClean="0"/>
              <a:t>что Человеческие качества, такие, как справедливость, честность, доброта, смелость, целеустремленность - вот что делает нас </a:t>
            </a:r>
            <a:r>
              <a:rPr lang="ru-RU" sz="1600" dirty="0" smtClean="0"/>
              <a:t>«здоровыми», «полноценными».  А </a:t>
            </a:r>
            <a:r>
              <a:rPr lang="ru-RU" sz="1600" dirty="0" smtClean="0"/>
              <a:t>кто калека</a:t>
            </a:r>
            <a:r>
              <a:rPr lang="ru-RU" sz="1600" dirty="0" smtClean="0"/>
              <a:t>....?</a:t>
            </a:r>
            <a:endParaRPr lang="ru-RU" sz="1600" dirty="0" smtClean="0"/>
          </a:p>
        </p:txBody>
      </p:sp>
      <p:pic>
        <p:nvPicPr>
          <p:cNvPr id="7" name="Содержимое 6" descr="я умею прыгать через луж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1799" y="580986"/>
            <a:ext cx="3267852" cy="533749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73050"/>
            <a:ext cx="2798641" cy="819118"/>
          </a:xfrm>
        </p:spPr>
        <p:txBody>
          <a:bodyPr/>
          <a:lstStyle/>
          <a:p>
            <a:r>
              <a:rPr lang="ru-RU" dirty="0" smtClean="0"/>
              <a:t>Клаус </a:t>
            </a:r>
            <a:r>
              <a:rPr lang="ru-RU" dirty="0" err="1" smtClean="0"/>
              <a:t>Хагерюп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Маркус</a:t>
            </a:r>
            <a:r>
              <a:rPr lang="ru-RU" dirty="0" smtClean="0"/>
              <a:t> и девочки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3236797" cy="46910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/>
              <a:t>Главный </a:t>
            </a:r>
            <a:r>
              <a:rPr lang="ru-RU" sz="1600" dirty="0" smtClean="0"/>
              <a:t>герой романа - смешной, застенчивый, но обаятельный подросток </a:t>
            </a:r>
            <a:r>
              <a:rPr lang="ru-RU" sz="1600" dirty="0" err="1" smtClean="0"/>
              <a:t>Маркус</a:t>
            </a:r>
            <a:r>
              <a:rPr lang="ru-RU" sz="1600" dirty="0" smtClean="0"/>
              <a:t>, известный читателям по книге «</a:t>
            </a:r>
            <a:r>
              <a:rPr lang="ru-RU" sz="1600" dirty="0" err="1" smtClean="0"/>
              <a:t>Маркус</a:t>
            </a:r>
            <a:r>
              <a:rPr lang="ru-RU" sz="1600" dirty="0" smtClean="0"/>
              <a:t> и Диана». У </a:t>
            </a:r>
            <a:r>
              <a:rPr lang="ru-RU" sz="1600" dirty="0" smtClean="0"/>
              <a:t>немного повзрослевшего </a:t>
            </a:r>
            <a:r>
              <a:rPr lang="ru-RU" sz="1600" dirty="0" err="1" smtClean="0"/>
              <a:t>Маркуса</a:t>
            </a:r>
            <a:r>
              <a:rPr lang="ru-RU" sz="1600" dirty="0" smtClean="0"/>
              <a:t> по-прежнему хватает жизненно важных проблем. Например, девчонки, из-за которых настоящая мужская дружба под угрозой. Как сохранить и друга, и первую любовь? </a:t>
            </a:r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r>
              <a:rPr lang="ru-RU" sz="1600" dirty="0" smtClean="0"/>
              <a:t>Этот </a:t>
            </a:r>
            <a:r>
              <a:rPr lang="ru-RU" sz="1600" dirty="0" smtClean="0"/>
              <a:t>вопрос каждый из героев забавной и поучительной (для некоторых родителей) книги решает по-своему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  <p:pic>
        <p:nvPicPr>
          <p:cNvPr id="9" name="Содержимое 8" descr="маркус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1078" y="361907"/>
            <a:ext cx="3870378" cy="580556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188" y="273050"/>
            <a:ext cx="3614786" cy="1038196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Роальд</a:t>
            </a:r>
            <a:r>
              <a:rPr lang="ru-RU" dirty="0" smtClean="0"/>
              <a:t> Даль</a:t>
            </a:r>
            <a:br>
              <a:rPr lang="ru-RU" dirty="0" smtClean="0"/>
            </a:br>
            <a:r>
              <a:rPr lang="ru-RU" dirty="0" smtClean="0"/>
              <a:t>Чарли и шоколадная фабрика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3236797" cy="49149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	Маленький </a:t>
            </a:r>
            <a:r>
              <a:rPr lang="ru-RU" dirty="0" smtClean="0"/>
              <a:t>мальчик Чарли </a:t>
            </a:r>
            <a:r>
              <a:rPr lang="ru-RU" dirty="0" err="1" smtClean="0"/>
              <a:t>Бакет</a:t>
            </a:r>
            <a:r>
              <a:rPr lang="ru-RU" dirty="0" smtClean="0"/>
              <a:t> живет в большой и дружной, но очень бедной семье. Они не могут позволить себе даже самого необходимого. А Чарли очень </a:t>
            </a:r>
            <a:r>
              <a:rPr lang="ru-RU" dirty="0" err="1" smtClean="0"/>
              <a:t>очень</a:t>
            </a:r>
            <a:r>
              <a:rPr lang="ru-RU" dirty="0" smtClean="0"/>
              <a:t> любит шоколад… Неподалеку от их дома работает таинственная шоколадная фабрика. </a:t>
            </a:r>
            <a:r>
              <a:rPr lang="ru-RU" dirty="0" smtClean="0"/>
              <a:t>	Каждое </a:t>
            </a:r>
            <a:r>
              <a:rPr lang="ru-RU" dirty="0" smtClean="0"/>
              <a:t>утро по дороге в школу Чарли чувствует, что воздух пропитан сладким запахом шоколада, и останавливается перед воротами: двести видов шоколада, шоколадное мороженое, которое никогда не тает, зефир с запахом фиалок, карамельки, меняющие цвет, - разве не об этом мечтают все дети на свете?. </a:t>
            </a:r>
            <a:r>
              <a:rPr lang="ru-RU" dirty="0" smtClean="0"/>
              <a:t>	</a:t>
            </a:r>
          </a:p>
          <a:p>
            <a:pPr algn="just"/>
            <a:r>
              <a:rPr lang="ru-RU" dirty="0" smtClean="0"/>
              <a:t>	</a:t>
            </a:r>
            <a:r>
              <a:rPr lang="ru-RU" dirty="0" smtClean="0"/>
              <a:t>И </a:t>
            </a:r>
            <a:r>
              <a:rPr lang="ru-RU" dirty="0" smtClean="0"/>
              <a:t>вдруг у него появляется шанс попасть на фабрику в числе пяти счастливчиков, нашедших золотой билет…</a:t>
            </a:r>
            <a:endParaRPr lang="ru-RU" dirty="0"/>
          </a:p>
        </p:txBody>
      </p:sp>
      <p:pic>
        <p:nvPicPr>
          <p:cNvPr id="7" name="Содержимое 6" descr="чарл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6669" y="471447"/>
            <a:ext cx="3505248" cy="568967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2A1500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245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Подружись с хорошей книгой</vt:lpstr>
      <vt:lpstr>Подружись с хорошей книгой</vt:lpstr>
      <vt:lpstr>Элинор Портер Полианна</vt:lpstr>
      <vt:lpstr>Харпер Ли  Убить пересмешника…</vt:lpstr>
      <vt:lpstr>Луис Сашар Ямы</vt:lpstr>
      <vt:lpstr>Френсис Бёрнетт Маленькая принцесса</vt:lpstr>
      <vt:lpstr>Алан Маршалл Я умею прыгать через лужи</vt:lpstr>
      <vt:lpstr>Клаус Хагерюп Маркус и девочки</vt:lpstr>
      <vt:lpstr>Роальд Даль Чарли и шоколадная фабрика</vt:lpstr>
      <vt:lpstr>Дитлоф Райхе  Фредди и большой шурум-бурум</vt:lpstr>
      <vt:lpstr>Диана Уинн Джонс  Ходячий замок</vt:lpstr>
      <vt:lpstr>Филип Пулман  Золотой компас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Учитель</cp:lastModifiedBy>
  <cp:revision>83</cp:revision>
  <dcterms:created xsi:type="dcterms:W3CDTF">2014-08-01T14:04:11Z</dcterms:created>
  <dcterms:modified xsi:type="dcterms:W3CDTF">2015-10-27T11:29:09Z</dcterms:modified>
</cp:coreProperties>
</file>