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735763" cy="9799638"/>
  <p:defaultTextStyle>
    <a:defPPr>
      <a:defRPr lang="ru-R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88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19413"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ru-RU"/>
          </a:p>
        </p:txBody>
      </p:sp>
      <p:sp>
        <p:nvSpPr>
          <p:cNvPr id="64515" name="Rectangle 3"/>
          <p:cNvSpPr>
            <a:spLocks noGrp="1" noChangeArrowheads="1"/>
          </p:cNvSpPr>
          <p:nvPr>
            <p:ph type="dt" idx="1"/>
          </p:nvPr>
        </p:nvSpPr>
        <p:spPr bwMode="auto">
          <a:xfrm>
            <a:off x="3814763" y="0"/>
            <a:ext cx="2919412"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ru-RU"/>
          </a:p>
        </p:txBody>
      </p:sp>
      <p:sp>
        <p:nvSpPr>
          <p:cNvPr id="64516" name="Rectangle 4"/>
          <p:cNvSpPr>
            <a:spLocks noGrp="1" noRot="1" noChangeAspect="1" noChangeArrowheads="1" noTextEdit="1"/>
          </p:cNvSpPr>
          <p:nvPr>
            <p:ph type="sldImg" idx="2"/>
          </p:nvPr>
        </p:nvSpPr>
        <p:spPr bwMode="auto">
          <a:xfrm>
            <a:off x="917575" y="735013"/>
            <a:ext cx="4900613" cy="3675062"/>
          </a:xfrm>
          <a:prstGeom prst="rect">
            <a:avLst/>
          </a:prstGeom>
          <a:noFill/>
          <a:ln w="9525">
            <a:solidFill>
              <a:srgbClr val="000000"/>
            </a:solidFill>
            <a:miter lim="800000"/>
            <a:headEnd/>
            <a:tailEnd/>
          </a:ln>
          <a:effectLst/>
        </p:spPr>
      </p:sp>
      <p:sp>
        <p:nvSpPr>
          <p:cNvPr id="64517" name="Rectangle 5"/>
          <p:cNvSpPr>
            <a:spLocks noGrp="1" noChangeArrowheads="1"/>
          </p:cNvSpPr>
          <p:nvPr>
            <p:ph type="body" sz="quarter" idx="3"/>
          </p:nvPr>
        </p:nvSpPr>
        <p:spPr bwMode="auto">
          <a:xfrm>
            <a:off x="673100" y="4654550"/>
            <a:ext cx="5389563" cy="4410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4518" name="Rectangle 6"/>
          <p:cNvSpPr>
            <a:spLocks noGrp="1" noChangeArrowheads="1"/>
          </p:cNvSpPr>
          <p:nvPr>
            <p:ph type="ftr" sz="quarter" idx="4"/>
          </p:nvPr>
        </p:nvSpPr>
        <p:spPr bwMode="auto">
          <a:xfrm>
            <a:off x="0" y="9307513"/>
            <a:ext cx="2919413" cy="4905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ru-RU"/>
          </a:p>
        </p:txBody>
      </p:sp>
      <p:sp>
        <p:nvSpPr>
          <p:cNvPr id="64519" name="Rectangle 7"/>
          <p:cNvSpPr>
            <a:spLocks noGrp="1" noChangeArrowheads="1"/>
          </p:cNvSpPr>
          <p:nvPr>
            <p:ph type="sldNum" sz="quarter" idx="5"/>
          </p:nvPr>
        </p:nvSpPr>
        <p:spPr bwMode="auto">
          <a:xfrm>
            <a:off x="3814763" y="9307513"/>
            <a:ext cx="2919412" cy="4905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96492B4C-2B63-45A1-8B5B-DBCD44BB4134}" type="slidenum">
              <a:rPr lang="ru-RU"/>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3AF763-8D31-4ED5-ABDC-624C601FDE58}" type="slidenum">
              <a:rPr lang="ru-RU"/>
              <a:pPr/>
              <a:t>4</a:t>
            </a:fld>
            <a:endParaRPr lang="ru-RU"/>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ru-RU"/>
              <a:t>С интенсивностью жизни, работоспособностью человека, устойчивостью организма к внешней среде и к инфекционным заболеваниям прямо связано питание. Доказана его связь с настроением человека. Правильное питание снижает усталость, улучшает самочувствие, уменьшает раздражительность и возбужденность. Для поддержания хорошего здоровья пищевой рацион каждого человека должен быть ограниченным по объему и полноценным по набору продуктов. Рекомендации по рациональному питанию очень индивидуальны, но существуют принципы, придерживаться которых должны все.</a:t>
            </a:r>
          </a:p>
          <a:p>
            <a:r>
              <a:rPr lang="ru-RU"/>
              <a:t>Ритмично в человеке все: работа внутренних органов, клеток тканей, частота дыхания, пульсация сердца. Доказано, что нормальная желудочная секреция может поддерживаться только при наличии четко установленных промежутков между приемами пищи</a:t>
            </a:r>
          </a:p>
          <a:p>
            <a:r>
              <a:rPr lang="ru-RU"/>
              <a:t>Соблюдение ритма приемов пищи во многом является залогом хорошего аппетита. Специалисты считают, что основной прием пищи  должен быть принят днем, а меньшая часть после 18 часов. Вечером не стоит есть мясо, не полезны вечером острые блюда, также крепкий чай и кофе.</a:t>
            </a:r>
          </a:p>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4499E5-93AD-4CEA-856A-4B0E3646435F}" type="slidenum">
              <a:rPr lang="ru-RU"/>
              <a:pPr/>
              <a:t>5</a:t>
            </a:fld>
            <a:endParaRPr lang="ru-RU"/>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r>
              <a:rPr lang="ru-RU"/>
              <a:t>Если насыщаться пищей до предела происходит стойкое растяжение желудка и бороться с этим трудно. Нужно встать из-за стола вовремя, чтобы еще оставалось желание поесть.</a:t>
            </a:r>
          </a:p>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C3008E-A25B-44B8-8DF9-0C0A87D1049C}" type="slidenum">
              <a:rPr lang="ru-RU"/>
              <a:pPr/>
              <a:t>8</a:t>
            </a:fld>
            <a:endParaRPr lang="ru-RU"/>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r>
              <a:rPr lang="ru-RU"/>
              <a:t>На сегодня твердо установлено, что для живых существ необходимо по крайней мере 10 металлов. Это железо, медь, магний, кобальт, цинк, марганец, молибден, натрий, калий, кальций. Их называют металлами жизни. Человек может получить эти вещества, употребляя в пищу сырые растительные продукты питания </a:t>
            </a:r>
          </a:p>
          <a:p>
            <a:r>
              <a:rPr lang="ru-RU"/>
              <a:t>Что может быть полезней,</a:t>
            </a:r>
          </a:p>
          <a:p>
            <a:r>
              <a:rPr lang="ru-RU"/>
              <a:t>Чем овощей бальзам и фруктов сок?</a:t>
            </a:r>
          </a:p>
          <a:p>
            <a:r>
              <a:rPr lang="ru-RU"/>
              <a:t>Они целебны от всех болезней</a:t>
            </a:r>
          </a:p>
          <a:p>
            <a:r>
              <a:rPr lang="ru-RU"/>
              <a:t>И жизни нашей удлиняют срок.</a:t>
            </a:r>
          </a:p>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6F37E5-0129-4744-AFF1-27568D42B847}" type="slidenum">
              <a:rPr lang="ru-RU"/>
              <a:pPr/>
              <a:t>10</a:t>
            </a:fld>
            <a:endParaRPr lang="ru-RU"/>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r>
              <a:rPr lang="ru-RU"/>
              <a:t>Действительно, современному человеку приходится затрачивать все меньше физических усилий. Но самой природой в человеке заложена потребность в движении, в мышечном усилии, и подавление этой потребности ведет к тяжелым последствиям для здоровья.</a:t>
            </a:r>
          </a:p>
          <a:p>
            <a:r>
              <a:rPr lang="ru-RU"/>
              <a:t>В последнее десятилетие одной из главных причин преждевременной смерти людей стали болезни сердечно-сосудистой системы. Ученые определили, что при гиподинамии особенно страдают кровеносные сосуды, сердце и нервная система.</a:t>
            </a:r>
          </a:p>
          <a:p>
            <a:r>
              <a:rPr lang="ru-RU"/>
              <a:t>Подвижный, быстрый человек</a:t>
            </a:r>
          </a:p>
          <a:p>
            <a:r>
              <a:rPr lang="ru-RU"/>
              <a:t>Гордится стройным станом</a:t>
            </a:r>
          </a:p>
          <a:p>
            <a:r>
              <a:rPr lang="ru-RU"/>
              <a:t>Сидящий сиднем целый век</a:t>
            </a:r>
          </a:p>
          <a:p>
            <a:r>
              <a:rPr lang="ru-RU"/>
              <a:t>Подвержен  сем изъянам.</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DAF032-4FA9-44DE-8FA8-FC506468B618}" type="slidenum">
              <a:rPr lang="ru-RU"/>
              <a:pPr/>
              <a:t>13</a:t>
            </a:fld>
            <a:endParaRPr lang="ru-RU"/>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r>
              <a:rPr lang="ru-RU"/>
              <a:t>Но если будешь действовать по принципу: все, с сегодняшнего дня начинаю закаляться, снимаю обувь, обливаюсь холодной водой, наверное дело закончится насморком, если не хуже. Нужно ходить босиком, но очень часто сырые ноги становятся причиной простуды, головной боли. Дело в том, что подушечки четырех ногтевых фаланг пальцев ног (кроме больших пальцев) связаны с лобными  гайморовыми пазухами. Недаром народная мудрость гласит: «Держи ноги в тепле, а голову в холоде».</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83BC3E-BD17-4005-B6CF-50AAC769668B}" type="slidenum">
              <a:rPr lang="ru-RU"/>
              <a:pPr/>
              <a:t>14</a:t>
            </a:fld>
            <a:endParaRPr lang="ru-RU"/>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r>
              <a:rPr lang="ru-RU"/>
              <a:t>Человек, соблюдающий здоровые формы жизнедеятельности, свободнее переносит психоэмоциональные трудности, легче переносит стрессовые ситуации. Говорят: «Где любовь да совет, там и горя нет»</a:t>
            </a:r>
          </a:p>
          <a:p>
            <a:r>
              <a:rPr lang="ru-RU"/>
              <a:t>В ком воля есть и сильный дух,</a:t>
            </a:r>
          </a:p>
          <a:p>
            <a:r>
              <a:rPr lang="ru-RU"/>
              <a:t>Тот победит любой недуг.</a:t>
            </a:r>
          </a:p>
          <a:p>
            <a:r>
              <a:rPr lang="ru-RU"/>
              <a:t>Болезнь отступит перед гордым, </a:t>
            </a:r>
          </a:p>
          <a:p>
            <a:r>
              <a:rPr lang="ru-RU"/>
              <a:t>Перед бесстрашным, непокорным.</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D72975-3CE5-43CB-9961-685BF346DC75}" type="slidenum">
              <a:rPr lang="ru-RU"/>
              <a:pPr/>
              <a:t>18</a:t>
            </a:fld>
            <a:endParaRPr lang="ru-RU"/>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pPr>
              <a:buFontTx/>
              <a:buAutoNum type="arabicPeriod"/>
            </a:pPr>
            <a:r>
              <a:rPr lang="ru-RU"/>
              <a:t>Авиценна</a:t>
            </a:r>
          </a:p>
          <a:p>
            <a:pPr>
              <a:buFontTx/>
              <a:buAutoNum type="arabicPeriod"/>
            </a:pPr>
            <a:r>
              <a:rPr lang="ru-RU"/>
              <a:t>Зарядка</a:t>
            </a:r>
          </a:p>
          <a:p>
            <a:pPr>
              <a:buFontTx/>
              <a:buAutoNum type="arabicPeriod"/>
            </a:pPr>
            <a:r>
              <a:rPr lang="ru-RU"/>
              <a:t>Доброта</a:t>
            </a:r>
          </a:p>
          <a:p>
            <a:pPr>
              <a:buFontTx/>
              <a:buAutoNum type="arabicPeriod"/>
            </a:pPr>
            <a:r>
              <a:rPr lang="ru-RU"/>
              <a:t>Алкоголь</a:t>
            </a:r>
          </a:p>
          <a:p>
            <a:pPr>
              <a:buFontTx/>
              <a:buAutoNum type="arabicPeriod"/>
            </a:pPr>
            <a:r>
              <a:rPr lang="ru-RU"/>
              <a:t>Суворов</a:t>
            </a:r>
          </a:p>
          <a:p>
            <a:pPr>
              <a:buFontTx/>
              <a:buAutoNum type="arabicPeriod"/>
            </a:pPr>
            <a:r>
              <a:rPr lang="ru-RU"/>
              <a:t>Михалков</a:t>
            </a:r>
          </a:p>
          <a:p>
            <a:pPr>
              <a:buFontTx/>
              <a:buAutoNum type="arabicPeriod"/>
            </a:pPr>
            <a:r>
              <a:rPr lang="ru-RU"/>
              <a:t>Павлов</a:t>
            </a:r>
          </a:p>
          <a:p>
            <a:pPr>
              <a:buFontTx/>
              <a:buAutoNum type="arabicPeriod"/>
            </a:pPr>
            <a:r>
              <a:rPr lang="ru-RU"/>
              <a:t>Нико</a:t>
            </a:r>
          </a:p>
          <a:p>
            <a:pPr>
              <a:buFontTx/>
              <a:buAutoNum type="arabicPeriod"/>
            </a:pPr>
            <a:r>
              <a:rPr lang="ru-RU"/>
              <a:t>Режим</a:t>
            </a:r>
          </a:p>
          <a:p>
            <a:pPr>
              <a:buFontTx/>
              <a:buAutoNum type="arabicPeriod"/>
            </a:pPr>
            <a:r>
              <a:rPr lang="ru-RU"/>
              <a:t>Яблоко</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57346" name="Group 2"/>
          <p:cNvGrpSpPr>
            <a:grpSpLocks/>
          </p:cNvGrpSpPr>
          <p:nvPr/>
        </p:nvGrpSpPr>
        <p:grpSpPr bwMode="auto">
          <a:xfrm>
            <a:off x="0" y="0"/>
            <a:ext cx="9140825" cy="6851650"/>
            <a:chOff x="0" y="0"/>
            <a:chExt cx="5758" cy="4316"/>
          </a:xfrm>
        </p:grpSpPr>
        <p:sp>
          <p:nvSpPr>
            <p:cNvPr id="57347"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48"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49"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50"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ru-RU"/>
            </a:p>
          </p:txBody>
        </p:sp>
        <p:sp>
          <p:nvSpPr>
            <p:cNvPr id="57351"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52"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53"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54"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55"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56"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ru-RU"/>
            </a:p>
          </p:txBody>
        </p:sp>
        <p:sp>
          <p:nvSpPr>
            <p:cNvPr id="57357"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ru-RU"/>
            </a:p>
          </p:txBody>
        </p:sp>
        <p:sp>
          <p:nvSpPr>
            <p:cNvPr id="57358"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ru-RU"/>
            </a:p>
          </p:txBody>
        </p:sp>
        <p:grpSp>
          <p:nvGrpSpPr>
            <p:cNvPr id="57359" name="Group 15"/>
            <p:cNvGrpSpPr>
              <a:grpSpLocks/>
            </p:cNvGrpSpPr>
            <p:nvPr/>
          </p:nvGrpSpPr>
          <p:grpSpPr bwMode="auto">
            <a:xfrm>
              <a:off x="192" y="2284"/>
              <a:ext cx="1254" cy="923"/>
              <a:chOff x="192" y="2284"/>
              <a:chExt cx="1254" cy="923"/>
            </a:xfrm>
          </p:grpSpPr>
          <p:sp>
            <p:nvSpPr>
              <p:cNvPr id="57360"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ru-RU"/>
              </a:p>
            </p:txBody>
          </p:sp>
          <p:sp>
            <p:nvSpPr>
              <p:cNvPr id="57361"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62"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ru-RU"/>
              </a:p>
            </p:txBody>
          </p:sp>
          <p:sp>
            <p:nvSpPr>
              <p:cNvPr id="57363"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64"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65"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66"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67"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68"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69"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70"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71"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72"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73"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74"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75"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76"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77"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78"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79"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7380"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ru-RU"/>
              </a:p>
            </p:txBody>
          </p:sp>
          <p:sp>
            <p:nvSpPr>
              <p:cNvPr id="57381"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ru-RU"/>
              </a:p>
            </p:txBody>
          </p:sp>
          <p:sp>
            <p:nvSpPr>
              <p:cNvPr id="57382"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ru-RU"/>
              </a:p>
            </p:txBody>
          </p:sp>
          <p:sp>
            <p:nvSpPr>
              <p:cNvPr id="57383"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ru-RU"/>
              </a:p>
            </p:txBody>
          </p:sp>
          <p:sp>
            <p:nvSpPr>
              <p:cNvPr id="57384"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ru-RU"/>
              </a:p>
            </p:txBody>
          </p:sp>
        </p:grpSp>
      </p:grpSp>
      <p:sp>
        <p:nvSpPr>
          <p:cNvPr id="57385" name="Rectangle 41"/>
          <p:cNvSpPr>
            <a:spLocks noGrp="1" noChangeArrowheads="1"/>
          </p:cNvSpPr>
          <p:nvPr>
            <p:ph type="ctrTitle"/>
          </p:nvPr>
        </p:nvSpPr>
        <p:spPr>
          <a:xfrm>
            <a:off x="685800" y="1447800"/>
            <a:ext cx="7772400" cy="1470025"/>
          </a:xfrm>
        </p:spPr>
        <p:txBody>
          <a:bodyPr/>
          <a:lstStyle>
            <a:lvl1pPr>
              <a:defRPr/>
            </a:lvl1pPr>
          </a:lstStyle>
          <a:p>
            <a:r>
              <a:rPr lang="ru-RU"/>
              <a:t>Образец заголовка</a:t>
            </a:r>
          </a:p>
        </p:txBody>
      </p:sp>
      <p:sp>
        <p:nvSpPr>
          <p:cNvPr id="57386"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57387" name="Rectangle 43"/>
          <p:cNvSpPr>
            <a:spLocks noGrp="1" noChangeArrowheads="1"/>
          </p:cNvSpPr>
          <p:nvPr>
            <p:ph type="dt" sz="half" idx="2"/>
          </p:nvPr>
        </p:nvSpPr>
        <p:spPr>
          <a:xfrm>
            <a:off x="457200" y="6245225"/>
            <a:ext cx="2133600" cy="476250"/>
          </a:xfrm>
        </p:spPr>
        <p:txBody>
          <a:bodyPr/>
          <a:lstStyle>
            <a:lvl1pPr>
              <a:defRPr/>
            </a:lvl1pPr>
          </a:lstStyle>
          <a:p>
            <a:endParaRPr lang="ru-RU"/>
          </a:p>
        </p:txBody>
      </p:sp>
      <p:sp>
        <p:nvSpPr>
          <p:cNvPr id="57388" name="Rectangle 44"/>
          <p:cNvSpPr>
            <a:spLocks noGrp="1" noChangeArrowheads="1"/>
          </p:cNvSpPr>
          <p:nvPr>
            <p:ph type="ftr" sz="quarter" idx="3"/>
          </p:nvPr>
        </p:nvSpPr>
        <p:spPr>
          <a:xfrm>
            <a:off x="3124200" y="6245225"/>
            <a:ext cx="2895600" cy="476250"/>
          </a:xfrm>
        </p:spPr>
        <p:txBody>
          <a:bodyPr/>
          <a:lstStyle>
            <a:lvl1pPr>
              <a:defRPr/>
            </a:lvl1pPr>
          </a:lstStyle>
          <a:p>
            <a:endParaRPr lang="ru-RU"/>
          </a:p>
        </p:txBody>
      </p:sp>
      <p:sp>
        <p:nvSpPr>
          <p:cNvPr id="57389" name="Rectangle 45"/>
          <p:cNvSpPr>
            <a:spLocks noGrp="1" noChangeArrowheads="1"/>
          </p:cNvSpPr>
          <p:nvPr>
            <p:ph type="sldNum" sz="quarter" idx="4"/>
          </p:nvPr>
        </p:nvSpPr>
        <p:spPr>
          <a:xfrm>
            <a:off x="6553200" y="6245225"/>
            <a:ext cx="2133600" cy="476250"/>
          </a:xfrm>
        </p:spPr>
        <p:txBody>
          <a:bodyPr/>
          <a:lstStyle>
            <a:lvl1pPr>
              <a:defRPr/>
            </a:lvl1pPr>
          </a:lstStyle>
          <a:p>
            <a:fld id="{95765FD0-A21A-4C04-A5D2-EACFE660E36D}"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174A285-1FD5-46AD-BA2C-155B33CFC0EF}"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58750"/>
            <a:ext cx="2057400" cy="59721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58750"/>
            <a:ext cx="6019800" cy="59721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7C4CF10-CC0C-4B95-B528-240F89ADE378}"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Заголовок, текст и клип">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8750"/>
            <a:ext cx="8229600" cy="1258888"/>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Клип 3"/>
          <p:cNvSpPr>
            <a:spLocks noGrp="1"/>
          </p:cNvSpPr>
          <p:nvPr>
            <p:ph type="clipArt" sz="half" idx="2"/>
          </p:nvPr>
        </p:nvSpPr>
        <p:spPr>
          <a:xfrm>
            <a:off x="4648200" y="1600200"/>
            <a:ext cx="4038600" cy="4530725"/>
          </a:xfrm>
        </p:spPr>
        <p:txBody>
          <a:bodyPr/>
          <a:lstStyle/>
          <a:p>
            <a:endParaRPr lang="ru-RU"/>
          </a:p>
        </p:txBody>
      </p:sp>
      <p:sp>
        <p:nvSpPr>
          <p:cNvPr id="5" name="Дата 4"/>
          <p:cNvSpPr>
            <a:spLocks noGrp="1"/>
          </p:cNvSpPr>
          <p:nvPr>
            <p:ph type="dt" sz="half" idx="10"/>
          </p:nvPr>
        </p:nvSpPr>
        <p:spPr>
          <a:xfrm>
            <a:off x="457200" y="6243638"/>
            <a:ext cx="2133600" cy="45720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8400"/>
            <a:ext cx="2895600" cy="45720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3638"/>
            <a:ext cx="2133600" cy="457200"/>
          </a:xfrm>
        </p:spPr>
        <p:txBody>
          <a:bodyPr/>
          <a:lstStyle>
            <a:lvl1pPr>
              <a:defRPr/>
            </a:lvl1pPr>
          </a:lstStyle>
          <a:p>
            <a:fld id="{F2D64FB5-CA5F-4F8F-AB3F-40BE58DB9616}"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158750"/>
            <a:ext cx="8229600" cy="1258888"/>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457200" y="6243638"/>
            <a:ext cx="2133600" cy="457200"/>
          </a:xfrm>
        </p:spPr>
        <p:txBody>
          <a:bodyPr/>
          <a:lstStyle>
            <a:lvl1pPr>
              <a:defRPr/>
            </a:lvl1pPr>
          </a:lstStyle>
          <a:p>
            <a:endParaRPr lang="ru-RU"/>
          </a:p>
        </p:txBody>
      </p:sp>
      <p:sp>
        <p:nvSpPr>
          <p:cNvPr id="8" name="Нижний колонтитул 7"/>
          <p:cNvSpPr>
            <a:spLocks noGrp="1"/>
          </p:cNvSpPr>
          <p:nvPr>
            <p:ph type="ftr" sz="quarter" idx="11"/>
          </p:nvPr>
        </p:nvSpPr>
        <p:spPr>
          <a:xfrm>
            <a:off x="3124200" y="6248400"/>
            <a:ext cx="2895600" cy="457200"/>
          </a:xfrm>
        </p:spPr>
        <p:txBody>
          <a:bodyPr/>
          <a:lstStyle>
            <a:lvl1pPr>
              <a:defRPr/>
            </a:lvl1pPr>
          </a:lstStyle>
          <a:p>
            <a:endParaRPr lang="ru-RU"/>
          </a:p>
        </p:txBody>
      </p:sp>
      <p:sp>
        <p:nvSpPr>
          <p:cNvPr id="9" name="Номер слайда 8"/>
          <p:cNvSpPr>
            <a:spLocks noGrp="1"/>
          </p:cNvSpPr>
          <p:nvPr>
            <p:ph type="sldNum" sz="quarter" idx="12"/>
          </p:nvPr>
        </p:nvSpPr>
        <p:spPr>
          <a:xfrm>
            <a:off x="6553200" y="6243638"/>
            <a:ext cx="2133600" cy="457200"/>
          </a:xfrm>
        </p:spPr>
        <p:txBody>
          <a:bodyPr/>
          <a:lstStyle>
            <a:lvl1pPr>
              <a:defRPr/>
            </a:lvl1pPr>
          </a:lstStyle>
          <a:p>
            <a:fld id="{36B793AE-202A-4647-AD98-95E31BE76AEF}" type="slidenum">
              <a:rPr lang="ru-RU"/>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8750"/>
            <a:ext cx="8229600" cy="1258888"/>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3638"/>
            <a:ext cx="2133600" cy="45720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8400"/>
            <a:ext cx="2895600" cy="45720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3638"/>
            <a:ext cx="2133600" cy="457200"/>
          </a:xfrm>
        </p:spPr>
        <p:txBody>
          <a:bodyPr/>
          <a:lstStyle>
            <a:lvl1pPr>
              <a:defRPr/>
            </a:lvl1pPr>
          </a:lstStyle>
          <a:p>
            <a:fld id="{476860FC-C257-4BEA-BEAB-1BA0CC9AA1DE}" type="slidenum">
              <a:rPr lang="ru-RU"/>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OverTx" preserve="1">
  <p:cSld name="Заголовок и два объекта над текс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8750"/>
            <a:ext cx="8229600" cy="1258888"/>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half" idx="3"/>
          </p:nvPr>
        </p:nvSpPr>
        <p:spPr>
          <a:xfrm>
            <a:off x="457200" y="3941763"/>
            <a:ext cx="8229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5"/>
          <p:cNvSpPr>
            <a:spLocks noGrp="1"/>
          </p:cNvSpPr>
          <p:nvPr>
            <p:ph type="dt" sz="half" idx="10"/>
          </p:nvPr>
        </p:nvSpPr>
        <p:spPr>
          <a:xfrm>
            <a:off x="457200" y="6243638"/>
            <a:ext cx="2133600" cy="457200"/>
          </a:xfrm>
        </p:spPr>
        <p:txBody>
          <a:bodyPr/>
          <a:lstStyle>
            <a:lvl1pPr>
              <a:defRPr/>
            </a:lvl1pPr>
          </a:lstStyle>
          <a:p>
            <a:endParaRPr lang="ru-RU"/>
          </a:p>
        </p:txBody>
      </p:sp>
      <p:sp>
        <p:nvSpPr>
          <p:cNvPr id="7" name="Нижний колонтитул 6"/>
          <p:cNvSpPr>
            <a:spLocks noGrp="1"/>
          </p:cNvSpPr>
          <p:nvPr>
            <p:ph type="ftr" sz="quarter" idx="11"/>
          </p:nvPr>
        </p:nvSpPr>
        <p:spPr>
          <a:xfrm>
            <a:off x="3124200" y="6248400"/>
            <a:ext cx="2895600" cy="457200"/>
          </a:xfrm>
        </p:spPr>
        <p:txBody>
          <a:bodyPr/>
          <a:lstStyle>
            <a:lvl1pPr>
              <a:defRPr/>
            </a:lvl1pPr>
          </a:lstStyle>
          <a:p>
            <a:endParaRPr lang="ru-RU"/>
          </a:p>
        </p:txBody>
      </p:sp>
      <p:sp>
        <p:nvSpPr>
          <p:cNvPr id="8" name="Номер слайда 7"/>
          <p:cNvSpPr>
            <a:spLocks noGrp="1"/>
          </p:cNvSpPr>
          <p:nvPr>
            <p:ph type="sldNum" sz="quarter" idx="12"/>
          </p:nvPr>
        </p:nvSpPr>
        <p:spPr>
          <a:xfrm>
            <a:off x="6553200" y="6243638"/>
            <a:ext cx="2133600" cy="457200"/>
          </a:xfrm>
        </p:spPr>
        <p:txBody>
          <a:bodyPr/>
          <a:lstStyle>
            <a:lvl1pPr>
              <a:defRPr/>
            </a:lvl1pPr>
          </a:lstStyle>
          <a:p>
            <a:fld id="{193BA7CA-B547-4AF4-AB76-F6F647B811B0}" type="slidenum">
              <a:rPr lang="ru-RU"/>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OverObj" preserve="1">
  <p:cSld name="Заголовок и текст над объек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8750"/>
            <a:ext cx="8229600" cy="1258888"/>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8229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57200" y="3941763"/>
            <a:ext cx="8229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3638"/>
            <a:ext cx="2133600" cy="45720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8400"/>
            <a:ext cx="2895600" cy="45720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3638"/>
            <a:ext cx="2133600" cy="457200"/>
          </a:xfrm>
        </p:spPr>
        <p:txBody>
          <a:bodyPr/>
          <a:lstStyle>
            <a:lvl1pPr>
              <a:defRPr/>
            </a:lvl1pPr>
          </a:lstStyle>
          <a:p>
            <a:fld id="{BC099954-63E5-448A-BF74-DA45D7A5135D}" type="slidenum">
              <a:rPr lang="ru-RU"/>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8750"/>
            <a:ext cx="8229600" cy="1258888"/>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30725"/>
          </a:xfrm>
        </p:spPr>
        <p:txBody>
          <a:bodyPr/>
          <a:lstStyle/>
          <a:p>
            <a:endParaRPr lang="ru-RU"/>
          </a:p>
        </p:txBody>
      </p:sp>
      <p:sp>
        <p:nvSpPr>
          <p:cNvPr id="4" name="Дата 3"/>
          <p:cNvSpPr>
            <a:spLocks noGrp="1"/>
          </p:cNvSpPr>
          <p:nvPr>
            <p:ph type="dt" sz="half" idx="10"/>
          </p:nvPr>
        </p:nvSpPr>
        <p:spPr>
          <a:xfrm>
            <a:off x="457200" y="6243638"/>
            <a:ext cx="2133600" cy="457200"/>
          </a:xfrm>
        </p:spPr>
        <p:txBody>
          <a:bodyPr/>
          <a:lstStyle>
            <a:lvl1pPr>
              <a:defRPr/>
            </a:lvl1pPr>
          </a:lstStyle>
          <a:p>
            <a:endParaRPr lang="ru-RU"/>
          </a:p>
        </p:txBody>
      </p:sp>
      <p:sp>
        <p:nvSpPr>
          <p:cNvPr id="5" name="Нижний колонтитул 4"/>
          <p:cNvSpPr>
            <a:spLocks noGrp="1"/>
          </p:cNvSpPr>
          <p:nvPr>
            <p:ph type="ftr" sz="quarter" idx="11"/>
          </p:nvPr>
        </p:nvSpPr>
        <p:spPr>
          <a:xfrm>
            <a:off x="3124200" y="6248400"/>
            <a:ext cx="2895600" cy="457200"/>
          </a:xfrm>
        </p:spPr>
        <p:txBody>
          <a:bodyPr/>
          <a:lstStyle>
            <a:lvl1pPr>
              <a:defRPr/>
            </a:lvl1pPr>
          </a:lstStyle>
          <a:p>
            <a:endParaRPr lang="ru-RU"/>
          </a:p>
        </p:txBody>
      </p:sp>
      <p:sp>
        <p:nvSpPr>
          <p:cNvPr id="6" name="Номер слайда 5"/>
          <p:cNvSpPr>
            <a:spLocks noGrp="1"/>
          </p:cNvSpPr>
          <p:nvPr>
            <p:ph type="sldNum" sz="quarter" idx="12"/>
          </p:nvPr>
        </p:nvSpPr>
        <p:spPr>
          <a:xfrm>
            <a:off x="6553200" y="6243638"/>
            <a:ext cx="2133600" cy="457200"/>
          </a:xfrm>
        </p:spPr>
        <p:txBody>
          <a:bodyPr/>
          <a:lstStyle>
            <a:lvl1pPr>
              <a:defRPr/>
            </a:lvl1pPr>
          </a:lstStyle>
          <a:p>
            <a:fld id="{114D2478-CF09-42EA-A6B9-087D6CB7BD75}"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319DB6F-9997-436F-9841-AD6770EBCF11}"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478D2F3-D4C3-4E00-93BF-C90DECE4365D}"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A76C7EE-8CEF-4603-9ACE-8157AC86C139}"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558E884D-FCBC-48ED-9D66-A1423C25F190}"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C89BBD54-E036-4623-A384-C90C68C19C35}"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EADFD905-4796-4E37-8561-7DBEE003CEB6}"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EEE0533-C9BC-4816-BD7D-6DB5BB41D479}"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409D603-B30B-4A2E-8D6D-FC2F2A276144}"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56322" name="Group 2"/>
          <p:cNvGrpSpPr>
            <a:grpSpLocks/>
          </p:cNvGrpSpPr>
          <p:nvPr/>
        </p:nvGrpSpPr>
        <p:grpSpPr bwMode="auto">
          <a:xfrm>
            <a:off x="0" y="0"/>
            <a:ext cx="9140825" cy="6851650"/>
            <a:chOff x="0" y="0"/>
            <a:chExt cx="5758" cy="4316"/>
          </a:xfrm>
        </p:grpSpPr>
        <p:sp>
          <p:nvSpPr>
            <p:cNvPr id="56323"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24"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25"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26"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endParaRPr lang="ru-RU"/>
            </a:p>
          </p:txBody>
        </p:sp>
        <p:sp>
          <p:nvSpPr>
            <p:cNvPr id="56327"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28"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29"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30"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31"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32"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endParaRPr lang="ru-RU"/>
            </a:p>
          </p:txBody>
        </p:sp>
        <p:sp>
          <p:nvSpPr>
            <p:cNvPr id="56333"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ru-RU"/>
            </a:p>
          </p:txBody>
        </p:sp>
        <p:sp>
          <p:nvSpPr>
            <p:cNvPr id="56334"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endParaRPr lang="ru-RU"/>
            </a:p>
          </p:txBody>
        </p:sp>
        <p:grpSp>
          <p:nvGrpSpPr>
            <p:cNvPr id="56335" name="Group 15"/>
            <p:cNvGrpSpPr>
              <a:grpSpLocks/>
            </p:cNvGrpSpPr>
            <p:nvPr/>
          </p:nvGrpSpPr>
          <p:grpSpPr bwMode="auto">
            <a:xfrm>
              <a:off x="192" y="2284"/>
              <a:ext cx="1254" cy="923"/>
              <a:chOff x="192" y="2284"/>
              <a:chExt cx="1254" cy="923"/>
            </a:xfrm>
          </p:grpSpPr>
          <p:sp>
            <p:nvSpPr>
              <p:cNvPr id="56336"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endParaRPr lang="ru-RU"/>
              </a:p>
            </p:txBody>
          </p:sp>
          <p:sp>
            <p:nvSpPr>
              <p:cNvPr id="56337"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38"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endParaRPr lang="ru-RU"/>
              </a:p>
            </p:txBody>
          </p:sp>
          <p:sp>
            <p:nvSpPr>
              <p:cNvPr id="56339"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40"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41"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42"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43"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44"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45"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46"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47"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48"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49"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50"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51"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52"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53"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54"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55"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endParaRPr lang="ru-RU"/>
              </a:p>
            </p:txBody>
          </p:sp>
          <p:sp>
            <p:nvSpPr>
              <p:cNvPr id="56356"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endParaRPr lang="ru-RU"/>
              </a:p>
            </p:txBody>
          </p:sp>
          <p:sp>
            <p:nvSpPr>
              <p:cNvPr id="56357"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endParaRPr lang="ru-RU"/>
              </a:p>
            </p:txBody>
          </p:sp>
          <p:sp>
            <p:nvSpPr>
              <p:cNvPr id="56358"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endParaRPr lang="ru-RU"/>
              </a:p>
            </p:txBody>
          </p:sp>
          <p:sp>
            <p:nvSpPr>
              <p:cNvPr id="56359"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endParaRPr lang="ru-RU"/>
              </a:p>
            </p:txBody>
          </p:sp>
          <p:sp>
            <p:nvSpPr>
              <p:cNvPr id="56360"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endParaRPr lang="ru-RU"/>
              </a:p>
            </p:txBody>
          </p:sp>
        </p:grpSp>
      </p:grpSp>
      <p:sp>
        <p:nvSpPr>
          <p:cNvPr id="56361"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56362"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6363"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ru-RU"/>
          </a:p>
        </p:txBody>
      </p:sp>
      <p:sp>
        <p:nvSpPr>
          <p:cNvPr id="56364"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ru-RU"/>
          </a:p>
        </p:txBody>
      </p:sp>
      <p:sp>
        <p:nvSpPr>
          <p:cNvPr id="56365"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2CFA44B5-D516-49BA-A019-AF036FC93811}"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9"/>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9"/>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9"/>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9"/>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9"/>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9"/>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9"/>
        </a:buBlip>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17.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4" name="Rectangle 6"/>
          <p:cNvSpPr>
            <a:spLocks noGrp="1" noChangeArrowheads="1"/>
          </p:cNvSpPr>
          <p:nvPr>
            <p:ph type="ctrTitle"/>
          </p:nvPr>
        </p:nvSpPr>
        <p:spPr/>
        <p:txBody>
          <a:bodyPr/>
          <a:lstStyle/>
          <a:p>
            <a:r>
              <a:rPr lang="ru-RU"/>
              <a:t>Здоровый образ жизни</a:t>
            </a:r>
          </a:p>
        </p:txBody>
      </p:sp>
      <p:sp>
        <p:nvSpPr>
          <p:cNvPr id="2055" name="Rectangle 7"/>
          <p:cNvSpPr>
            <a:spLocks noGrp="1" noChangeArrowheads="1"/>
          </p:cNvSpPr>
          <p:nvPr>
            <p:ph type="subTitle" idx="1"/>
          </p:nvPr>
        </p:nvSpPr>
        <p:spPr/>
        <p:txBody>
          <a:bodyPr/>
          <a:lstStyle/>
          <a:p>
            <a:r>
              <a:rPr lang="ru-RU" sz="2800"/>
              <a:t>«Единственная красота, которую я знаю, это здоровье» </a:t>
            </a:r>
          </a:p>
          <a:p>
            <a:r>
              <a:rPr lang="ru-RU" sz="2800"/>
              <a:t>Генрих Гейне</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fade">
                                      <p:cBhvr>
                                        <p:cTn id="7" dur="2000"/>
                                        <p:tgtEl>
                                          <p:spTgt spid="20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5">
                                            <p:txEl>
                                              <p:pRg st="0" end="0"/>
                                            </p:txEl>
                                          </p:spTgt>
                                        </p:tgtEl>
                                        <p:attrNameLst>
                                          <p:attrName>style.visibility</p:attrName>
                                        </p:attrNameLst>
                                      </p:cBhvr>
                                      <p:to>
                                        <p:strVal val="visible"/>
                                      </p:to>
                                    </p:set>
                                    <p:animEffect transition="in" filter="fade">
                                      <p:cBhvr>
                                        <p:cTn id="12" dur="2000"/>
                                        <p:tgtEl>
                                          <p:spTgt spid="20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55">
                                            <p:txEl>
                                              <p:pRg st="1" end="1"/>
                                            </p:txEl>
                                          </p:spTgt>
                                        </p:tgtEl>
                                        <p:attrNameLst>
                                          <p:attrName>style.visibility</p:attrName>
                                        </p:attrNameLst>
                                      </p:cBhvr>
                                      <p:to>
                                        <p:strVal val="visible"/>
                                      </p:to>
                                    </p:set>
                                    <p:animEffect transition="in" filter="fade">
                                      <p:cBhvr>
                                        <p:cTn id="17" dur="2000"/>
                                        <p:tgtEl>
                                          <p:spTgt spid="20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ru-RU" sz="2400"/>
              <a:t>В последнее время мы часто слышим слово – </a:t>
            </a:r>
            <a:r>
              <a:rPr lang="ru-RU" sz="2400" b="1"/>
              <a:t>гиподинамия.</a:t>
            </a:r>
            <a:r>
              <a:rPr lang="ru-RU" sz="2400"/>
              <a:t> Это недостаточная, пониженная двигательная активность.</a:t>
            </a:r>
            <a:endParaRPr lang="ru-RU" sz="2400" b="1"/>
          </a:p>
        </p:txBody>
      </p:sp>
      <p:sp>
        <p:nvSpPr>
          <p:cNvPr id="81924" name="Rectangle 4"/>
          <p:cNvSpPr>
            <a:spLocks noGrp="1" noChangeArrowheads="1"/>
          </p:cNvSpPr>
          <p:nvPr>
            <p:ph type="body" sz="half" idx="1"/>
          </p:nvPr>
        </p:nvSpPr>
        <p:spPr/>
        <p:txBody>
          <a:bodyPr/>
          <a:lstStyle/>
          <a:p>
            <a:pPr>
              <a:buFont typeface="Wingdings" pitchFamily="2" charset="2"/>
              <a:buNone/>
            </a:pPr>
            <a:r>
              <a:rPr lang="ru-RU" sz="1800">
                <a:latin typeface="Arial" charset="0"/>
              </a:rPr>
              <a:t>В Ижевске врачи взяли под наблюдение 1416 школьников. Все они были здоровы, но половина из них занималась физкультурой на уроках в школе, а половина, кроме того, посещала спортивные секции.</a:t>
            </a:r>
          </a:p>
          <a:p>
            <a:pPr>
              <a:buFont typeface="Wingdings" pitchFamily="2" charset="2"/>
              <a:buNone/>
            </a:pPr>
            <a:r>
              <a:rPr lang="ru-RU" sz="1800">
                <a:latin typeface="Arial" charset="0"/>
              </a:rPr>
              <a:t>Обследования показали, что у занимающихся дополнительно спортом физическое развитие происходит более гармонично. У них выше жизненная емкость легких, больше мышечная сила.</a:t>
            </a:r>
          </a:p>
        </p:txBody>
      </p:sp>
      <p:pic>
        <p:nvPicPr>
          <p:cNvPr id="81926" name="Picture 6" descr="J0346845"/>
          <p:cNvPicPr>
            <a:picLocks noGrp="1" noChangeAspect="1" noChangeArrowheads="1"/>
          </p:cNvPicPr>
          <p:nvPr>
            <p:ph sz="half" idx="2"/>
          </p:nvPr>
        </p:nvPicPr>
        <p:blipFill>
          <a:blip r:embed="rId3"/>
          <a:srcRect/>
          <a:stretch>
            <a:fillRect/>
          </a:stretch>
        </p:blipFill>
        <p:spPr>
          <a:xfrm>
            <a:off x="5018088" y="1773238"/>
            <a:ext cx="3292475" cy="4176712"/>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ru-RU" sz="2400" b="1">
                <a:latin typeface="Comic Sans MS" pitchFamily="66" charset="0"/>
              </a:rPr>
              <a:t>Закаливание – одна из форм укрепления здоровья человека.</a:t>
            </a:r>
          </a:p>
        </p:txBody>
      </p:sp>
      <p:sp>
        <p:nvSpPr>
          <p:cNvPr id="84996" name="Rectangle 4"/>
          <p:cNvSpPr>
            <a:spLocks noGrp="1" noChangeArrowheads="1"/>
          </p:cNvSpPr>
          <p:nvPr>
            <p:ph type="body" sz="half" idx="1"/>
          </p:nvPr>
        </p:nvSpPr>
        <p:spPr/>
        <p:txBody>
          <a:bodyPr/>
          <a:lstStyle/>
          <a:p>
            <a:pPr>
              <a:buFont typeface="Wingdings" pitchFamily="2" charset="2"/>
              <a:buNone/>
            </a:pPr>
            <a:r>
              <a:rPr lang="ru-RU" sz="1800"/>
              <a:t>1000 лет назад великий врач  Древнего Востока Авиценна писал:</a:t>
            </a:r>
          </a:p>
          <a:p>
            <a:pPr>
              <a:buFont typeface="Wingdings" pitchFamily="2" charset="2"/>
              <a:buNone/>
            </a:pPr>
            <a:r>
              <a:rPr lang="ru-RU" sz="1800"/>
              <a:t>С гимнастикой дружи,</a:t>
            </a:r>
          </a:p>
          <a:p>
            <a:pPr>
              <a:buFont typeface="Wingdings" pitchFamily="2" charset="2"/>
              <a:buNone/>
            </a:pPr>
            <a:r>
              <a:rPr lang="ru-RU" sz="1800"/>
              <a:t>Всегда веселым будь,</a:t>
            </a:r>
          </a:p>
          <a:p>
            <a:pPr>
              <a:buFont typeface="Wingdings" pitchFamily="2" charset="2"/>
              <a:buNone/>
            </a:pPr>
            <a:r>
              <a:rPr lang="ru-RU" sz="1800"/>
              <a:t>И проживешь 100 лет,</a:t>
            </a:r>
          </a:p>
          <a:p>
            <a:pPr>
              <a:buFont typeface="Wingdings" pitchFamily="2" charset="2"/>
              <a:buNone/>
            </a:pPr>
            <a:r>
              <a:rPr lang="ru-RU" sz="1800"/>
              <a:t>А , может быть, и более.</a:t>
            </a:r>
          </a:p>
          <a:p>
            <a:pPr>
              <a:buFont typeface="Wingdings" pitchFamily="2" charset="2"/>
              <a:buNone/>
            </a:pPr>
            <a:r>
              <a:rPr lang="ru-RU" sz="1800"/>
              <a:t>Микстуры, порошки –</a:t>
            </a:r>
          </a:p>
          <a:p>
            <a:pPr>
              <a:buFont typeface="Wingdings" pitchFamily="2" charset="2"/>
              <a:buNone/>
            </a:pPr>
            <a:r>
              <a:rPr lang="ru-RU" sz="1800"/>
              <a:t>К здоровью ложный путь.</a:t>
            </a:r>
          </a:p>
          <a:p>
            <a:pPr>
              <a:buFont typeface="Wingdings" pitchFamily="2" charset="2"/>
              <a:buNone/>
            </a:pPr>
            <a:r>
              <a:rPr lang="ru-RU" sz="1800"/>
              <a:t>Природою лечись – </a:t>
            </a:r>
          </a:p>
          <a:p>
            <a:pPr>
              <a:buFont typeface="Wingdings" pitchFamily="2" charset="2"/>
              <a:buNone/>
            </a:pPr>
            <a:r>
              <a:rPr lang="ru-RU" sz="1800"/>
              <a:t>В саду и чистом поле.</a:t>
            </a:r>
          </a:p>
        </p:txBody>
      </p:sp>
      <p:pic>
        <p:nvPicPr>
          <p:cNvPr id="84998" name="Picture 6" descr="J0344946"/>
          <p:cNvPicPr>
            <a:picLocks noGrp="1" noChangeAspect="1" noChangeArrowheads="1"/>
          </p:cNvPicPr>
          <p:nvPr>
            <p:ph sz="half" idx="2"/>
          </p:nvPr>
        </p:nvPicPr>
        <p:blipFill>
          <a:blip r:embed="rId2"/>
          <a:srcRect/>
          <a:stretch>
            <a:fillRect/>
          </a:stretch>
        </p:blipFill>
        <p:spPr>
          <a:xfrm>
            <a:off x="5219700" y="1916113"/>
            <a:ext cx="3049588" cy="4105275"/>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4"/>
          <p:cNvSpPr>
            <a:spLocks noGrp="1" noChangeArrowheads="1"/>
          </p:cNvSpPr>
          <p:nvPr>
            <p:ph type="title"/>
          </p:nvPr>
        </p:nvSpPr>
        <p:spPr/>
        <p:txBody>
          <a:bodyPr/>
          <a:lstStyle/>
          <a:p>
            <a:r>
              <a:rPr lang="ru-RU" sz="3200" b="1">
                <a:latin typeface="Comic Sans MS" pitchFamily="66" charset="0"/>
              </a:rPr>
              <a:t>Способов закаливания много</a:t>
            </a:r>
            <a:r>
              <a:rPr lang="ru-RU" sz="2400" b="1">
                <a:latin typeface="Comic Sans MS" pitchFamily="66" charset="0"/>
              </a:rPr>
              <a:t/>
            </a:r>
            <a:br>
              <a:rPr lang="ru-RU" sz="2400" b="1">
                <a:latin typeface="Comic Sans MS" pitchFamily="66" charset="0"/>
              </a:rPr>
            </a:br>
            <a:endParaRPr lang="ru-RU" sz="1800" b="1">
              <a:latin typeface="Comic Sans MS" pitchFamily="66" charset="0"/>
            </a:endParaRPr>
          </a:p>
        </p:txBody>
      </p:sp>
      <p:sp>
        <p:nvSpPr>
          <p:cNvPr id="87047" name="Rectangle 7"/>
          <p:cNvSpPr>
            <a:spLocks noGrp="1" noChangeArrowheads="1"/>
          </p:cNvSpPr>
          <p:nvPr>
            <p:ph type="body" sz="half" idx="3"/>
          </p:nvPr>
        </p:nvSpPr>
        <p:spPr/>
        <p:txBody>
          <a:bodyPr/>
          <a:lstStyle/>
          <a:p>
            <a:r>
              <a:rPr lang="ru-RU" sz="2000">
                <a:effectLst/>
                <a:latin typeface="Comic Sans MS" pitchFamily="66" charset="0"/>
              </a:rPr>
              <a:t>Очень простой и эффективный способ закаливания – это хождение босиком. Дело в том, что подошвы наших ног – несколько необычный участок кожи нашего тела. Там расположены точки – проекции наших внутренних органов. Нажимая на них, можно снять боль, оказать лечебное воздействие на определенные органы</a:t>
            </a:r>
            <a:r>
              <a:rPr lang="ru-RU" sz="2000" b="1">
                <a:latin typeface="Comic Sans MS" pitchFamily="66" charset="0"/>
              </a:rPr>
              <a:t/>
            </a:r>
            <a:br>
              <a:rPr lang="ru-RU" sz="2000" b="1">
                <a:latin typeface="Comic Sans MS" pitchFamily="66" charset="0"/>
              </a:rPr>
            </a:br>
            <a:endParaRPr lang="ru-RU" sz="2000" b="1">
              <a:latin typeface="Comic Sans MS" pitchFamily="66" charset="0"/>
            </a:endParaRPr>
          </a:p>
        </p:txBody>
      </p:sp>
      <p:pic>
        <p:nvPicPr>
          <p:cNvPr id="87049" name="Picture 9" descr="J0344942"/>
          <p:cNvPicPr>
            <a:picLocks noGrp="1" noChangeAspect="1" noChangeArrowheads="1"/>
          </p:cNvPicPr>
          <p:nvPr>
            <p:ph sz="quarter" idx="2"/>
          </p:nvPr>
        </p:nvPicPr>
        <p:blipFill>
          <a:blip r:embed="rId2"/>
          <a:srcRect/>
          <a:stretch>
            <a:fillRect/>
          </a:stretch>
        </p:blipFill>
        <p:spPr>
          <a:xfrm>
            <a:off x="4859338" y="1293813"/>
            <a:ext cx="3313112" cy="2568575"/>
          </a:xfrm>
        </p:spPr>
      </p:pic>
      <p:pic>
        <p:nvPicPr>
          <p:cNvPr id="87053" name="Picture 13" descr="J0349657"/>
          <p:cNvPicPr>
            <a:picLocks noGrp="1" noChangeAspect="1" noChangeArrowheads="1"/>
          </p:cNvPicPr>
          <p:nvPr>
            <p:ph sz="quarter" idx="1"/>
          </p:nvPr>
        </p:nvPicPr>
        <p:blipFill>
          <a:blip r:embed="rId3"/>
          <a:srcRect/>
          <a:stretch>
            <a:fillRect/>
          </a:stretch>
        </p:blipFill>
        <p:spPr>
          <a:xfrm rot="1983711">
            <a:off x="2124075" y="1196975"/>
            <a:ext cx="1835150" cy="2808288"/>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p:txBody>
          <a:bodyPr/>
          <a:lstStyle/>
          <a:p>
            <a:r>
              <a:rPr lang="ru-RU" sz="2000" b="1">
                <a:effectLst/>
                <a:latin typeface="Comic Sans MS" pitchFamily="66" charset="0"/>
              </a:rPr>
              <a:t>Много радости приносит купание.</a:t>
            </a:r>
            <a:br>
              <a:rPr lang="ru-RU" sz="2000" b="1">
                <a:effectLst/>
                <a:latin typeface="Comic Sans MS" pitchFamily="66" charset="0"/>
              </a:rPr>
            </a:br>
            <a:r>
              <a:rPr lang="ru-RU" sz="2000">
                <a:effectLst/>
                <a:latin typeface="Comic Sans MS" pitchFamily="66" charset="0"/>
              </a:rPr>
              <a:t>Через нервные окончания, которые расположены в коже, водные процедуры оказывают влияние на весь организм человека.</a:t>
            </a:r>
            <a:endParaRPr lang="ru-RU" sz="2000" b="1">
              <a:effectLst/>
              <a:latin typeface="Comic Sans MS" pitchFamily="66" charset="0"/>
            </a:endParaRPr>
          </a:p>
        </p:txBody>
      </p:sp>
      <p:pic>
        <p:nvPicPr>
          <p:cNvPr id="89094" name="Picture 6" descr="J0343391"/>
          <p:cNvPicPr>
            <a:picLocks noGrp="1" noChangeAspect="1" noChangeArrowheads="1"/>
          </p:cNvPicPr>
          <p:nvPr>
            <p:ph idx="1"/>
          </p:nvPr>
        </p:nvPicPr>
        <p:blipFill>
          <a:blip r:embed="rId3"/>
          <a:srcRect/>
          <a:stretch>
            <a:fillRect/>
          </a:stretch>
        </p:blipFill>
        <p:spPr>
          <a:xfrm>
            <a:off x="2555875" y="1628775"/>
            <a:ext cx="5616575" cy="4564063"/>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ru-RU" sz="2400" b="1">
                <a:effectLst/>
                <a:latin typeface="Comic Sans MS" pitchFamily="66" charset="0"/>
              </a:rPr>
              <a:t>Эмоциональная сфера человека </a:t>
            </a:r>
            <a:br>
              <a:rPr lang="ru-RU" sz="2400" b="1">
                <a:effectLst/>
                <a:latin typeface="Comic Sans MS" pitchFamily="66" charset="0"/>
              </a:rPr>
            </a:br>
            <a:r>
              <a:rPr lang="ru-RU" sz="2400">
                <a:effectLst/>
                <a:latin typeface="Comic Sans MS" pitchFamily="66" charset="0"/>
              </a:rPr>
              <a:t>может резко колебаться в течение суток, часов и даже минут, в зависимости от самых разных поводов.</a:t>
            </a:r>
            <a:endParaRPr lang="ru-RU" sz="2400" b="1">
              <a:effectLst/>
              <a:latin typeface="Comic Sans MS" pitchFamily="66" charset="0"/>
            </a:endParaRPr>
          </a:p>
        </p:txBody>
      </p:sp>
      <p:sp>
        <p:nvSpPr>
          <p:cNvPr id="92166" name="Rectangle 6"/>
          <p:cNvSpPr>
            <a:spLocks noGrp="1" noChangeArrowheads="1"/>
          </p:cNvSpPr>
          <p:nvPr>
            <p:ph type="body" sz="half" idx="3"/>
          </p:nvPr>
        </p:nvSpPr>
        <p:spPr/>
        <p:txBody>
          <a:bodyPr/>
          <a:lstStyle/>
          <a:p>
            <a:pPr>
              <a:lnSpc>
                <a:spcPct val="90000"/>
              </a:lnSpc>
              <a:buFont typeface="Wingdings" pitchFamily="2" charset="2"/>
              <a:buNone/>
            </a:pPr>
            <a:r>
              <a:rPr lang="ru-RU" sz="2000"/>
              <a:t>Солнечный свет, лунные блики, шум дождя, обращенное к вам слово, чья-то мимолетная улыбка – все находит отзвук в нашем сознании, привлекает или отталкивает, вызывает радость или тревогу. Умение владеть собой зависит не только от эмоциональной сферы человека, но и от индивидуального уровня воспитанности и волевых качеств человека.</a:t>
            </a:r>
          </a:p>
        </p:txBody>
      </p:sp>
      <p:pic>
        <p:nvPicPr>
          <p:cNvPr id="92167" name="Picture 7" descr="J0343169"/>
          <p:cNvPicPr>
            <a:picLocks noGrp="1" noChangeAspect="1" noChangeArrowheads="1"/>
          </p:cNvPicPr>
          <p:nvPr>
            <p:ph sz="quarter" idx="2"/>
          </p:nvPr>
        </p:nvPicPr>
        <p:blipFill>
          <a:blip r:embed="rId3"/>
          <a:srcRect/>
          <a:stretch>
            <a:fillRect/>
          </a:stretch>
        </p:blipFill>
        <p:spPr>
          <a:xfrm>
            <a:off x="5219700" y="1449388"/>
            <a:ext cx="2881313" cy="2501900"/>
          </a:xfrm>
        </p:spPr>
      </p:pic>
      <p:pic>
        <p:nvPicPr>
          <p:cNvPr id="92168" name="Picture 8" descr="J0346445"/>
          <p:cNvPicPr>
            <a:picLocks noGrp="1" noChangeAspect="1" noChangeArrowheads="1"/>
          </p:cNvPicPr>
          <p:nvPr>
            <p:ph sz="quarter" idx="1"/>
          </p:nvPr>
        </p:nvPicPr>
        <p:blipFill>
          <a:blip r:embed="rId4"/>
          <a:srcRect/>
          <a:stretch>
            <a:fillRect/>
          </a:stretch>
        </p:blipFill>
        <p:spPr>
          <a:xfrm>
            <a:off x="1763713" y="1412875"/>
            <a:ext cx="2808287" cy="24384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ru-RU" sz="2400" b="1">
                <a:effectLst/>
                <a:latin typeface="Comic Sans MS" pitchFamily="66" charset="0"/>
              </a:rPr>
              <a:t>Хороший человек прежде всего видит в людях хорошее, а плохой -  только плохое</a:t>
            </a:r>
          </a:p>
        </p:txBody>
      </p:sp>
      <p:sp>
        <p:nvSpPr>
          <p:cNvPr id="95235" name="Rectangle 3"/>
          <p:cNvSpPr>
            <a:spLocks noGrp="1" noChangeArrowheads="1"/>
          </p:cNvSpPr>
          <p:nvPr>
            <p:ph type="body" idx="1"/>
          </p:nvPr>
        </p:nvSpPr>
        <p:spPr>
          <a:ln/>
        </p:spPr>
        <p:txBody>
          <a:bodyPr/>
          <a:lstStyle/>
          <a:p>
            <a:pPr>
              <a:buFont typeface="Wingdings" pitchFamily="2" charset="2"/>
              <a:buNone/>
            </a:pPr>
            <a:r>
              <a:rPr lang="ru-RU" sz="2400">
                <a:effectLst/>
              </a:rPr>
              <a:t>Вот важнейшие нормы нравственности, которые стремился передать своим ученикам Василий Александрович Сухомлинский:</a:t>
            </a:r>
            <a:r>
              <a:rPr lang="ru-RU" sz="2000">
                <a:effectLst/>
              </a:rPr>
              <a:t> </a:t>
            </a:r>
            <a:r>
              <a:rPr lang="ru-RU" sz="2800">
                <a:effectLst/>
                <a:latin typeface="Monotype Corsiva" pitchFamily="66" charset="0"/>
              </a:rPr>
              <a:t>«Вы живете среди людей. Каждый ваш поступок, каждое ваше  желание отражается на людях. Знайте, что существует граница между тем, что вам хочется, и тем, что можно. Ваши желания – это радости или горести ваших близких. Проверяйте свои поступки сознанием: не причиняете ли вы зла, неприятностей людям. Делайте так, чтобы людям, которые вас окружают, было хорошо.»</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ru-RU" sz="2400" b="1"/>
              <a:t>Немалую роль в сохранении здоровья играет борьба с вредными привычками: курением и алкоголем</a:t>
            </a:r>
          </a:p>
        </p:txBody>
      </p:sp>
      <p:sp>
        <p:nvSpPr>
          <p:cNvPr id="96259" name="Rectangle 3"/>
          <p:cNvSpPr>
            <a:spLocks noGrp="1" noChangeArrowheads="1"/>
          </p:cNvSpPr>
          <p:nvPr>
            <p:ph type="body" sz="half" idx="1"/>
          </p:nvPr>
        </p:nvSpPr>
        <p:spPr/>
        <p:txBody>
          <a:bodyPr/>
          <a:lstStyle/>
          <a:p>
            <a:pPr>
              <a:lnSpc>
                <a:spcPct val="90000"/>
              </a:lnSpc>
              <a:buFont typeface="Wingdings" pitchFamily="2" charset="2"/>
              <a:buNone/>
            </a:pPr>
            <a:r>
              <a:rPr lang="ru-RU" sz="1600">
                <a:effectLst/>
                <a:latin typeface="Comic Sans MS" pitchFamily="66" charset="0"/>
              </a:rPr>
              <a:t>Есть  такой анекдот. Продавец табака расхваливает на ярмарке свой товар: «Покупайте табак, прекрасный табак! Мой табак не простой, а с секретом. От моего табака стариком не будешь, собака не укусит, вор в дом не залезет.</a:t>
            </a:r>
          </a:p>
          <a:p>
            <a:pPr>
              <a:lnSpc>
                <a:spcPct val="90000"/>
              </a:lnSpc>
              <a:buFont typeface="Wingdings" pitchFamily="2" charset="2"/>
              <a:buNone/>
            </a:pPr>
            <a:r>
              <a:rPr lang="ru-RU" sz="1600">
                <a:effectLst/>
                <a:latin typeface="Comic Sans MS" pitchFamily="66" charset="0"/>
              </a:rPr>
              <a:t>Один парень купил немного табака и начал расспрашивать продавца:</a:t>
            </a:r>
          </a:p>
          <a:p>
            <a:pPr>
              <a:lnSpc>
                <a:spcPct val="90000"/>
              </a:lnSpc>
              <a:buFont typeface="Wingdings" pitchFamily="2" charset="2"/>
              <a:buNone/>
            </a:pPr>
            <a:r>
              <a:rPr lang="ru-RU" sz="1600">
                <a:effectLst/>
                <a:latin typeface="Comic Sans MS" pitchFamily="66" charset="0"/>
              </a:rPr>
              <a:t>-А почему стариком не буду?</a:t>
            </a:r>
          </a:p>
          <a:p>
            <a:pPr>
              <a:lnSpc>
                <a:spcPct val="90000"/>
              </a:lnSpc>
              <a:buFont typeface="Wingdings" pitchFamily="2" charset="2"/>
              <a:buNone/>
            </a:pPr>
            <a:r>
              <a:rPr lang="ru-RU" sz="1600">
                <a:effectLst/>
                <a:latin typeface="Comic Sans MS" pitchFamily="66" charset="0"/>
              </a:rPr>
              <a:t>-А потому что до старости не доживешь.</a:t>
            </a:r>
          </a:p>
          <a:p>
            <a:pPr>
              <a:lnSpc>
                <a:spcPct val="90000"/>
              </a:lnSpc>
              <a:buFontTx/>
              <a:buChar char="-"/>
            </a:pPr>
            <a:r>
              <a:rPr lang="ru-RU" sz="1600">
                <a:effectLst/>
                <a:latin typeface="Comic Sans MS" pitchFamily="66" charset="0"/>
              </a:rPr>
              <a:t>А почему собака не укусит?</a:t>
            </a:r>
          </a:p>
          <a:p>
            <a:pPr>
              <a:lnSpc>
                <a:spcPct val="90000"/>
              </a:lnSpc>
              <a:buFontTx/>
              <a:buChar char="-"/>
            </a:pPr>
            <a:r>
              <a:rPr lang="ru-RU" sz="1600">
                <a:effectLst/>
                <a:latin typeface="Comic Sans MS" pitchFamily="66" charset="0"/>
              </a:rPr>
              <a:t>-Так с палкой ведь будешь ходить.</a:t>
            </a:r>
          </a:p>
          <a:p>
            <a:pPr>
              <a:lnSpc>
                <a:spcPct val="90000"/>
              </a:lnSpc>
              <a:buFontTx/>
              <a:buChar char="-"/>
            </a:pPr>
            <a:r>
              <a:rPr lang="ru-RU" sz="1600">
                <a:effectLst/>
                <a:latin typeface="Comic Sans MS" pitchFamily="66" charset="0"/>
              </a:rPr>
              <a:t>- А почему вор в дом не залезет?</a:t>
            </a:r>
          </a:p>
          <a:p>
            <a:pPr>
              <a:lnSpc>
                <a:spcPct val="90000"/>
              </a:lnSpc>
              <a:buFontTx/>
              <a:buChar char="-"/>
            </a:pPr>
            <a:r>
              <a:rPr lang="ru-RU" sz="1600">
                <a:effectLst/>
                <a:latin typeface="Comic Sans MS" pitchFamily="66" charset="0"/>
              </a:rPr>
              <a:t>- Потому что всю ночь будешь кашлять.»</a:t>
            </a:r>
          </a:p>
          <a:p>
            <a:pPr>
              <a:lnSpc>
                <a:spcPct val="90000"/>
              </a:lnSpc>
              <a:buFontTx/>
              <a:buNone/>
            </a:pPr>
            <a:r>
              <a:rPr lang="ru-RU" sz="1600" b="1">
                <a:effectLst/>
                <a:latin typeface="Comic Sans MS" pitchFamily="66" charset="0"/>
              </a:rPr>
              <a:t>Запомните:</a:t>
            </a:r>
          </a:p>
          <a:p>
            <a:pPr>
              <a:lnSpc>
                <a:spcPct val="90000"/>
              </a:lnSpc>
              <a:buFontTx/>
              <a:buNone/>
            </a:pPr>
            <a:r>
              <a:rPr lang="ru-RU" sz="1600" b="1">
                <a:effectLst/>
                <a:latin typeface="Comic Sans MS" pitchFamily="66" charset="0"/>
              </a:rPr>
              <a:t>Кто курит табак – тот сам себе враг.</a:t>
            </a:r>
          </a:p>
          <a:p>
            <a:pPr>
              <a:lnSpc>
                <a:spcPct val="90000"/>
              </a:lnSpc>
              <a:buFontTx/>
              <a:buNone/>
            </a:pPr>
            <a:r>
              <a:rPr lang="ru-RU" sz="1600" b="1">
                <a:effectLst/>
                <a:latin typeface="Comic Sans MS" pitchFamily="66" charset="0"/>
              </a:rPr>
              <a:t>Табак уму не товарищ.</a:t>
            </a:r>
          </a:p>
          <a:p>
            <a:pPr>
              <a:lnSpc>
                <a:spcPct val="90000"/>
              </a:lnSpc>
              <a:buFontTx/>
              <a:buNone/>
            </a:pPr>
            <a:r>
              <a:rPr lang="ru-RU" sz="1600" b="1">
                <a:effectLst/>
                <a:latin typeface="Comic Sans MS" pitchFamily="66" charset="0"/>
              </a:rPr>
              <a:t>Курильщик – сам себе могильщик.</a:t>
            </a:r>
          </a:p>
        </p:txBody>
      </p:sp>
      <p:pic>
        <p:nvPicPr>
          <p:cNvPr id="96262" name="Picture 6" descr="J0344974"/>
          <p:cNvPicPr>
            <a:picLocks noGrp="1" noChangeAspect="1" noChangeArrowheads="1"/>
          </p:cNvPicPr>
          <p:nvPr>
            <p:ph sz="half" idx="2"/>
          </p:nvPr>
        </p:nvPicPr>
        <p:blipFill>
          <a:blip r:embed="rId2"/>
          <a:srcRect/>
          <a:stretch>
            <a:fillRect/>
          </a:stretch>
        </p:blipFill>
        <p:spPr>
          <a:xfrm>
            <a:off x="4932363" y="1052513"/>
            <a:ext cx="3862387" cy="4895850"/>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ru-RU" sz="2400" b="1"/>
              <a:t>Употребление алкоголя – это тоже вредная привычка организма. Недаром говорят: «Потянешься за водкой – будет жизнь короткой»</a:t>
            </a:r>
          </a:p>
        </p:txBody>
      </p:sp>
      <p:sp>
        <p:nvSpPr>
          <p:cNvPr id="99331" name="Rectangle 3"/>
          <p:cNvSpPr>
            <a:spLocks noGrp="1" noChangeArrowheads="1"/>
          </p:cNvSpPr>
          <p:nvPr>
            <p:ph type="body" sz="half" idx="1"/>
          </p:nvPr>
        </p:nvSpPr>
        <p:spPr/>
        <p:txBody>
          <a:bodyPr/>
          <a:lstStyle/>
          <a:p>
            <a:pPr>
              <a:lnSpc>
                <a:spcPct val="90000"/>
              </a:lnSpc>
              <a:buFont typeface="Wingdings" pitchFamily="2" charset="2"/>
              <a:buNone/>
            </a:pPr>
            <a:r>
              <a:rPr lang="ru-RU" sz="1600"/>
              <a:t>Пьянство ведет за собой 6 зол: бедность, раздор, болезнь, потерю репутации, позор и ослабление умственной активности.</a:t>
            </a:r>
          </a:p>
          <a:p>
            <a:pPr>
              <a:lnSpc>
                <a:spcPct val="90000"/>
              </a:lnSpc>
              <a:buFont typeface="Wingdings" pitchFamily="2" charset="2"/>
              <a:buNone/>
            </a:pPr>
            <a:r>
              <a:rPr lang="ru-RU" sz="1600"/>
              <a:t>Алкоголь требует себе в жертву не только взрослых людей, но и их будущее.</a:t>
            </a:r>
          </a:p>
          <a:p>
            <a:pPr>
              <a:lnSpc>
                <a:spcPct val="90000"/>
              </a:lnSpc>
              <a:buFont typeface="Wingdings" pitchFamily="2" charset="2"/>
              <a:buNone/>
            </a:pPr>
            <a:r>
              <a:rPr lang="ru-RU" sz="1600"/>
              <a:t>Например на чердаке сарая, где тайком гнали самогон, лежали 160 куриных яиц для последующей инкубации. Каково же было удивление хозяев, когда из яиц вылупилось только 78 цыплят. 40 из них вскоре погибли, а 25 оказались уродами. Зародыши отравились парами спирта и эфирных масел.</a:t>
            </a:r>
          </a:p>
          <a:p>
            <a:pPr>
              <a:lnSpc>
                <a:spcPct val="90000"/>
              </a:lnSpc>
              <a:buFont typeface="Wingdings" pitchFamily="2" charset="2"/>
              <a:buNone/>
            </a:pPr>
            <a:r>
              <a:rPr lang="ru-RU" sz="1600"/>
              <a:t>Все это относится и к человеку. В пьющих семьях 38% детей оказываются недоразвитыми и больными. В 2 раза чаще дети рождаются мертвыми. Алкоголь укорачивает жизнь в среднем на 17 лет.</a:t>
            </a:r>
          </a:p>
        </p:txBody>
      </p:sp>
      <p:pic>
        <p:nvPicPr>
          <p:cNvPr id="99333" name="Picture 5" descr="J0343487"/>
          <p:cNvPicPr>
            <a:picLocks noGrp="1" noChangeAspect="1" noChangeArrowheads="1"/>
          </p:cNvPicPr>
          <p:nvPr>
            <p:ph sz="half" idx="2"/>
          </p:nvPr>
        </p:nvPicPr>
        <p:blipFill>
          <a:blip r:embed="rId2"/>
          <a:srcRect/>
          <a:stretch>
            <a:fillRect/>
          </a:stretch>
        </p:blipFill>
        <p:spPr>
          <a:xfrm>
            <a:off x="3203575" y="4633913"/>
            <a:ext cx="2808288" cy="200025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857" name="Rectangle 481"/>
          <p:cNvSpPr>
            <a:spLocks noGrp="1" noChangeArrowheads="1"/>
          </p:cNvSpPr>
          <p:nvPr>
            <p:ph type="title"/>
          </p:nvPr>
        </p:nvSpPr>
        <p:spPr/>
        <p:txBody>
          <a:bodyPr/>
          <a:lstStyle/>
          <a:p>
            <a:r>
              <a:rPr lang="ru-RU" sz="2400" b="1">
                <a:effectLst/>
              </a:rPr>
              <a:t>Итак, подведем итог нашего разговора, решив  маленький кроссворд.</a:t>
            </a:r>
          </a:p>
        </p:txBody>
      </p:sp>
      <p:sp>
        <p:nvSpPr>
          <p:cNvPr id="101858" name="Rectangle 482"/>
          <p:cNvSpPr>
            <a:spLocks noGrp="1" noChangeArrowheads="1"/>
          </p:cNvSpPr>
          <p:nvPr>
            <p:ph type="body" idx="1"/>
          </p:nvPr>
        </p:nvSpPr>
        <p:spPr/>
        <p:txBody>
          <a:bodyPr/>
          <a:lstStyle/>
          <a:p>
            <a:pPr marL="609600" indent="-609600">
              <a:buFont typeface="Wingdings" pitchFamily="2" charset="2"/>
              <a:buAutoNum type="arabicPeriod"/>
            </a:pPr>
            <a:r>
              <a:rPr lang="ru-RU" sz="1800">
                <a:latin typeface="Comic Sans MS" pitchFamily="66" charset="0"/>
              </a:rPr>
              <a:t>Наш классный час сопровождали стихотворные строки великого врача Древнего Востока. Его имя…</a:t>
            </a:r>
          </a:p>
          <a:p>
            <a:pPr marL="609600" indent="-609600">
              <a:buFont typeface="Wingdings" pitchFamily="2" charset="2"/>
              <a:buAutoNum type="arabicPeriod"/>
            </a:pPr>
            <a:r>
              <a:rPr lang="ru-RU" sz="1800">
                <a:latin typeface="Comic Sans MS" pitchFamily="66" charset="0"/>
              </a:rPr>
              <a:t>Утренняя процедура.</a:t>
            </a:r>
          </a:p>
          <a:p>
            <a:pPr marL="609600" indent="-609600">
              <a:buFont typeface="Wingdings" pitchFamily="2" charset="2"/>
              <a:buAutoNum type="arabicPeriod"/>
            </a:pPr>
            <a:r>
              <a:rPr lang="ru-RU" sz="1800">
                <a:latin typeface="Comic Sans MS" pitchFamily="66" charset="0"/>
              </a:rPr>
              <a:t>Необходимое качество характера человека</a:t>
            </a:r>
          </a:p>
          <a:p>
            <a:pPr marL="609600" indent="-609600">
              <a:buFont typeface="Wingdings" pitchFamily="2" charset="2"/>
              <a:buAutoNum type="arabicPeriod"/>
            </a:pPr>
            <a:r>
              <a:rPr lang="ru-RU" sz="1800">
                <a:latin typeface="Comic Sans MS" pitchFamily="66" charset="0"/>
              </a:rPr>
              <a:t>Жидкость, оказывающая отрицательное воздействие на все жизненно важные органы  и системы.</a:t>
            </a:r>
          </a:p>
          <a:p>
            <a:pPr marL="609600" indent="-609600">
              <a:buFont typeface="Wingdings" pitchFamily="2" charset="2"/>
              <a:buAutoNum type="arabicPeriod"/>
            </a:pPr>
            <a:r>
              <a:rPr lang="ru-RU" sz="1800">
                <a:latin typeface="Comic Sans MS" pitchFamily="66" charset="0"/>
              </a:rPr>
              <a:t>«Ледяная вода полезна для тела и ума», - так говорил русский полководец…</a:t>
            </a:r>
          </a:p>
          <a:p>
            <a:pPr marL="609600" indent="-609600">
              <a:buFont typeface="Wingdings" pitchFamily="2" charset="2"/>
              <a:buAutoNum type="arabicPeriod"/>
            </a:pPr>
            <a:r>
              <a:rPr lang="ru-RU" sz="1800">
                <a:latin typeface="Comic Sans MS" pitchFamily="66" charset="0"/>
              </a:rPr>
              <a:t>Автор басни «Заяц во хмелю».</a:t>
            </a:r>
          </a:p>
          <a:p>
            <a:pPr marL="609600" indent="-609600">
              <a:buFont typeface="Wingdings" pitchFamily="2" charset="2"/>
              <a:buAutoNum type="arabicPeriod"/>
            </a:pPr>
            <a:r>
              <a:rPr lang="ru-RU" sz="1800">
                <a:latin typeface="Comic Sans MS" pitchFamily="66" charset="0"/>
              </a:rPr>
              <a:t>Назовите фамилию всемирно известного русского физиолога.</a:t>
            </a:r>
          </a:p>
          <a:p>
            <a:pPr marL="609600" indent="-609600">
              <a:buFont typeface="Wingdings" pitchFamily="2" charset="2"/>
              <a:buAutoNum type="arabicPeriod"/>
            </a:pPr>
            <a:r>
              <a:rPr lang="ru-RU" sz="1800">
                <a:latin typeface="Comic Sans MS" pitchFamily="66" charset="0"/>
              </a:rPr>
              <a:t>Фамилия француза, который завез семена табака из Португалии.</a:t>
            </a:r>
          </a:p>
          <a:p>
            <a:pPr marL="609600" indent="-609600">
              <a:buFont typeface="Wingdings" pitchFamily="2" charset="2"/>
              <a:buAutoNum type="arabicPeriod"/>
            </a:pPr>
            <a:r>
              <a:rPr lang="ru-RU" sz="1800">
                <a:latin typeface="Comic Sans MS" pitchFamily="66" charset="0"/>
              </a:rPr>
              <a:t>Необходимое условие экономии времени.</a:t>
            </a:r>
          </a:p>
          <a:p>
            <a:pPr marL="609600" indent="-609600">
              <a:buFont typeface="Wingdings" pitchFamily="2" charset="2"/>
              <a:buAutoNum type="arabicPeriod"/>
            </a:pPr>
            <a:r>
              <a:rPr lang="ru-RU" sz="1800">
                <a:latin typeface="Comic Sans MS" pitchFamily="66" charset="0"/>
              </a:rPr>
              <a:t>Содержащийся в этом фрукте пектин удаляет из организма все вредное для него, содержит большое количество железа.</a:t>
            </a:r>
          </a:p>
          <a:p>
            <a:pPr marL="609600" indent="-609600">
              <a:buFont typeface="Wingdings" pitchFamily="2" charset="2"/>
              <a:buNone/>
            </a:pPr>
            <a:endParaRPr lang="ru-RU" sz="1800">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Rectangle 4"/>
          <p:cNvSpPr>
            <a:spLocks noGrp="1" noChangeArrowheads="1"/>
          </p:cNvSpPr>
          <p:nvPr>
            <p:ph type="title"/>
          </p:nvPr>
        </p:nvSpPr>
        <p:spPr/>
        <p:txBody>
          <a:bodyPr/>
          <a:lstStyle/>
          <a:p>
            <a:r>
              <a:rPr lang="ru-RU" sz="2400"/>
              <a:t>По вертикали мы получаем еще одно название вредной привычки. О ней мы поговорим в другой раз.</a:t>
            </a:r>
          </a:p>
        </p:txBody>
      </p:sp>
      <p:graphicFrame>
        <p:nvGraphicFramePr>
          <p:cNvPr id="107888" name="Group 368"/>
          <p:cNvGraphicFramePr>
            <a:graphicFrameLocks noGrp="1"/>
          </p:cNvGraphicFramePr>
          <p:nvPr>
            <p:ph type="tbl" idx="1"/>
          </p:nvPr>
        </p:nvGraphicFramePr>
        <p:xfrm>
          <a:off x="457200" y="1600200"/>
          <a:ext cx="8229600" cy="4530728"/>
        </p:xfrm>
        <a:graphic>
          <a:graphicData uri="http://schemas.openxmlformats.org/drawingml/2006/table">
            <a:tbl>
              <a:tblPr/>
              <a:tblGrid>
                <a:gridCol w="633413"/>
                <a:gridCol w="633412"/>
                <a:gridCol w="631825"/>
                <a:gridCol w="633413"/>
                <a:gridCol w="633412"/>
                <a:gridCol w="633413"/>
                <a:gridCol w="631825"/>
                <a:gridCol w="633412"/>
                <a:gridCol w="633413"/>
                <a:gridCol w="633412"/>
                <a:gridCol w="631825"/>
                <a:gridCol w="633413"/>
                <a:gridCol w="633412"/>
              </a:tblGrid>
              <a:tr h="4524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54025">
                <a:tc gridSpan="4">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c hMerge="1">
                  <a:txBody>
                    <a:bodyPr/>
                    <a:lstStyle/>
                    <a:p>
                      <a:endParaRPr lang="ru-RU"/>
                    </a:p>
                  </a:txBody>
                  <a:tcPr/>
                </a:tc>
              </a:tr>
              <a:tr h="452438">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ru-RU"/>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r>
              <a:tr h="454025">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cap="flat">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c hMerge="1">
                  <a:txBody>
                    <a:bodyPr/>
                    <a:lstStyle/>
                    <a:p>
                      <a:endParaRPr lang="ru-RU"/>
                    </a:p>
                  </a:txBody>
                  <a:tcPr/>
                </a:tc>
              </a:tr>
              <a:tr h="4524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52438">
                <a:tc gridSpan="5">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4025">
                <a:tc gridSpan="4">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ru-RU"/>
                    </a:p>
                  </a:txBody>
                  <a:tcPr/>
                </a:tc>
                <a:tc hMerge="1">
                  <a:txBody>
                    <a:bodyPr/>
                    <a:lstStyle/>
                    <a:p>
                      <a:endParaRPr lang="ru-RU"/>
                    </a:p>
                  </a:txBody>
                  <a:tcPr/>
                </a:tc>
              </a:tr>
              <a:tr h="452438">
                <a:tc gridSpan="5">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r>
              <a:tr h="454025">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ru-RU"/>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52438">
                <a:tc gridSpan="5">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ru-RU" sz="12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cap="flat">
                      <a:noFill/>
                    </a:lnR>
                    <a:lnT>
                      <a:noFill/>
                    </a:lnT>
                    <a:lnB cap="flat">
                      <a:noFill/>
                    </a:lnB>
                    <a:lnTlToBr>
                      <a:noFill/>
                    </a:lnTlToBr>
                    <a:lnBlToTr>
                      <a:noFill/>
                    </a:lnBlToTr>
                    <a:noFill/>
                  </a:tcPr>
                </a:tc>
                <a:tc hMerge="1">
                  <a:txBody>
                    <a:bodyPr/>
                    <a:lstStyle/>
                    <a:p>
                      <a:endParaRPr lang="ru-RU"/>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4" name="Rectangle 6"/>
          <p:cNvSpPr>
            <a:spLocks noGrp="1" noChangeArrowheads="1"/>
          </p:cNvSpPr>
          <p:nvPr>
            <p:ph type="title"/>
          </p:nvPr>
        </p:nvSpPr>
        <p:spPr>
          <a:xfrm>
            <a:off x="250825" y="158750"/>
            <a:ext cx="8435975" cy="4999038"/>
          </a:xfrm>
        </p:spPr>
        <p:txBody>
          <a:bodyPr/>
          <a:lstStyle/>
          <a:p>
            <a:r>
              <a:rPr lang="ru-RU" sz="3600">
                <a:latin typeface="Comic Sans MS" pitchFamily="66" charset="0"/>
              </a:rPr>
              <a:t>Сегодня мы проводим классный час из цикла «Здоровый образ жизни»</a:t>
            </a:r>
            <a:br>
              <a:rPr lang="ru-RU" sz="3600">
                <a:latin typeface="Comic Sans MS" pitchFamily="66" charset="0"/>
              </a:rPr>
            </a:br>
            <a:r>
              <a:rPr lang="ru-RU" sz="3600">
                <a:latin typeface="Comic Sans MS" pitchFamily="66" charset="0"/>
              </a:rPr>
              <a:t>он пройдет в форме дискуссии. Вашему вниманию будет предоставлено несколько сообщений по теме. Будьте внимательны!  </a:t>
            </a:r>
            <a:br>
              <a:rPr lang="ru-RU" sz="3600">
                <a:latin typeface="Comic Sans MS" pitchFamily="66" charset="0"/>
              </a:rPr>
            </a:br>
            <a:r>
              <a:rPr lang="ru-RU" sz="3600">
                <a:latin typeface="Comic Sans MS" pitchFamily="66" charset="0"/>
              </a:rPr>
              <a:t>Итак, начинаем…</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58374"/>
                                        </p:tgtEl>
                                        <p:attrNameLst>
                                          <p:attrName>style.visibility</p:attrName>
                                        </p:attrNameLst>
                                      </p:cBhvr>
                                      <p:to>
                                        <p:strVal val="visible"/>
                                      </p:to>
                                    </p:set>
                                    <p:animEffect transition="in" filter="fade">
                                      <p:cBhvr>
                                        <p:cTn id="7" dur="1000">
                                          <p:stCondLst>
                                            <p:cond delay="0"/>
                                          </p:stCondLst>
                                        </p:cTn>
                                        <p:tgtEl>
                                          <p:spTgt spid="58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Здоровый  образ  жизни</a:t>
            </a:r>
            <a:endParaRPr lang="ru-RU" dirty="0"/>
          </a:p>
        </p:txBody>
      </p:sp>
      <p:sp>
        <p:nvSpPr>
          <p:cNvPr id="3" name="Подзаголовок 2"/>
          <p:cNvSpPr>
            <a:spLocks noGrp="1"/>
          </p:cNvSpPr>
          <p:nvPr>
            <p:ph type="subTitle" idx="1"/>
          </p:nvPr>
        </p:nvSpPr>
        <p:spPr/>
        <p:txBody>
          <a:bodyPr/>
          <a:lstStyle/>
          <a:p>
            <a:r>
              <a:rPr lang="ru-RU" dirty="0" smtClean="0"/>
              <a:t>7а класс                 Классный руководитель Журавлева Валентина Анатольевна</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Grp="1" noChangeArrowheads="1"/>
          </p:cNvSpPr>
          <p:nvPr>
            <p:ph type="title"/>
          </p:nvPr>
        </p:nvSpPr>
        <p:spPr>
          <a:xfrm>
            <a:off x="395288" y="158750"/>
            <a:ext cx="8291512" cy="4494213"/>
          </a:xfrm>
        </p:spPr>
        <p:txBody>
          <a:bodyPr/>
          <a:lstStyle/>
          <a:p>
            <a:pPr algn="l"/>
            <a:r>
              <a:rPr lang="ru-RU" sz="3200" b="1">
                <a:latin typeface="Comic Sans MS" pitchFamily="66" charset="0"/>
              </a:rPr>
              <a:t>Важнейшим элементом здорового образа жизни является рациональное питание</a:t>
            </a:r>
            <a:br>
              <a:rPr lang="ru-RU" sz="3200" b="1">
                <a:latin typeface="Comic Sans MS" pitchFamily="66" charset="0"/>
              </a:rPr>
            </a:br>
            <a:r>
              <a:rPr lang="ru-RU" sz="3200">
                <a:latin typeface="Comic Sans MS" pitchFamily="66" charset="0"/>
              </a:rPr>
              <a:t>«Если бы люди ели только тогда, когда они очень голодны, и если бы питались простой чистой и здоровой пищей, то они и не знали бы болезней и им легче было бы управлять своей душой и телом», - так говорил Л.Н. Толстой</a:t>
            </a:r>
            <a:endParaRPr lang="ru-RU" sz="3200" b="1">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ru-RU" sz="4000"/>
              <a:t>Принципы рационального питания</a:t>
            </a:r>
          </a:p>
        </p:txBody>
      </p:sp>
      <p:sp>
        <p:nvSpPr>
          <p:cNvPr id="63491" name="Rectangle 3"/>
          <p:cNvSpPr>
            <a:spLocks noGrp="1" noChangeArrowheads="1"/>
          </p:cNvSpPr>
          <p:nvPr>
            <p:ph type="body" sz="half" idx="1"/>
          </p:nvPr>
        </p:nvSpPr>
        <p:spPr/>
        <p:txBody>
          <a:bodyPr/>
          <a:lstStyle/>
          <a:p>
            <a:r>
              <a:rPr lang="ru-RU" sz="2400"/>
              <a:t>Строгое соблюдение ритма приема пищи.</a:t>
            </a:r>
          </a:p>
          <a:p>
            <a:pPr>
              <a:buFont typeface="Wingdings" pitchFamily="2" charset="2"/>
              <a:buNone/>
            </a:pPr>
            <a:r>
              <a:rPr lang="ru-RU" sz="2000"/>
              <a:t>.  </a:t>
            </a:r>
          </a:p>
          <a:p>
            <a:endParaRPr lang="ru-RU" sz="2000"/>
          </a:p>
        </p:txBody>
      </p:sp>
      <p:pic>
        <p:nvPicPr>
          <p:cNvPr id="63493" name="Picture 5" descr="J0345511"/>
          <p:cNvPicPr>
            <a:picLocks noGrp="1" noChangeAspect="1" noChangeArrowheads="1"/>
          </p:cNvPicPr>
          <p:nvPr>
            <p:ph type="clipArt" sz="half" idx="2"/>
          </p:nvPr>
        </p:nvPicPr>
        <p:blipFill>
          <a:blip r:embed="rId3"/>
          <a:srcRect/>
          <a:stretch>
            <a:fillRect/>
          </a:stretch>
        </p:blipFill>
        <p:spPr>
          <a:xfrm>
            <a:off x="4787900" y="2098675"/>
            <a:ext cx="3816350" cy="358775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gn="l">
              <a:buFontTx/>
              <a:buChar char="•"/>
            </a:pPr>
            <a:r>
              <a:rPr lang="ru-RU" sz="3200"/>
              <a:t>Отучаться насыщаться пищей до предела.</a:t>
            </a:r>
            <a:br>
              <a:rPr lang="ru-RU" sz="3200"/>
            </a:br>
            <a:endParaRPr lang="ru-RU" sz="3200"/>
          </a:p>
        </p:txBody>
      </p:sp>
      <p:sp>
        <p:nvSpPr>
          <p:cNvPr id="66563" name="Rectangle 3"/>
          <p:cNvSpPr>
            <a:spLocks noGrp="1" noChangeArrowheads="1"/>
          </p:cNvSpPr>
          <p:nvPr>
            <p:ph type="body" idx="4294967295"/>
          </p:nvPr>
        </p:nvSpPr>
        <p:spPr>
          <a:xfrm>
            <a:off x="0" y="1600200"/>
            <a:ext cx="8229600" cy="4530725"/>
          </a:xfrm>
        </p:spPr>
        <p:txBody>
          <a:bodyPr/>
          <a:lstStyle/>
          <a:p>
            <a:pPr>
              <a:buFont typeface="Wingdings" pitchFamily="2" charset="2"/>
              <a:buNone/>
            </a:pPr>
            <a:endParaRPr lang="ru-RU" sz="2400"/>
          </a:p>
          <a:p>
            <a:pPr>
              <a:buFont typeface="Wingdings" pitchFamily="2" charset="2"/>
              <a:buNone/>
            </a:pPr>
            <a:endParaRPr lang="ru-RU"/>
          </a:p>
        </p:txBody>
      </p:sp>
      <p:pic>
        <p:nvPicPr>
          <p:cNvPr id="66569" name="Picture 9" descr="J0344848"/>
          <p:cNvPicPr>
            <a:picLocks noGrp="1" noChangeAspect="1" noChangeArrowheads="1"/>
          </p:cNvPicPr>
          <p:nvPr>
            <p:ph idx="1"/>
          </p:nvPr>
        </p:nvPicPr>
        <p:blipFill>
          <a:blip r:embed="rId3"/>
          <a:srcRect/>
          <a:stretch>
            <a:fillRect/>
          </a:stretch>
        </p:blipFill>
        <p:spPr>
          <a:xfrm>
            <a:off x="2344738" y="1268413"/>
            <a:ext cx="4322762" cy="5040312"/>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buFontTx/>
              <a:buChar char="•"/>
            </a:pPr>
            <a:r>
              <a:rPr lang="ru-RU" sz="2400"/>
              <a:t>Пищу надо есть с вниманием и удовольствием, не спеша прожевывать и почувствовать вкус.</a:t>
            </a:r>
            <a:br>
              <a:rPr lang="ru-RU" sz="2400"/>
            </a:br>
            <a:endParaRPr lang="ru-RU" sz="2400"/>
          </a:p>
        </p:txBody>
      </p:sp>
      <p:pic>
        <p:nvPicPr>
          <p:cNvPr id="67589" name="Picture 5" descr="J0344846"/>
          <p:cNvPicPr>
            <a:picLocks noGrp="1" noChangeAspect="1" noChangeArrowheads="1"/>
          </p:cNvPicPr>
          <p:nvPr>
            <p:ph idx="1"/>
          </p:nvPr>
        </p:nvPicPr>
        <p:blipFill>
          <a:blip r:embed="rId2"/>
          <a:srcRect/>
          <a:stretch>
            <a:fillRect/>
          </a:stretch>
        </p:blipFill>
        <p:spPr>
          <a:xfrm>
            <a:off x="2051050" y="1511300"/>
            <a:ext cx="4681538" cy="4373563"/>
          </a:xfrm>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Grp="1" noChangeArrowheads="1"/>
          </p:cNvSpPr>
          <p:nvPr>
            <p:ph type="title"/>
          </p:nvPr>
        </p:nvSpPr>
        <p:spPr/>
        <p:txBody>
          <a:bodyPr/>
          <a:lstStyle/>
          <a:p>
            <a:pPr>
              <a:buFontTx/>
              <a:buChar char="•"/>
            </a:pPr>
            <a:r>
              <a:rPr lang="ru-RU" sz="2400"/>
              <a:t>Подсознательно оказывают благотворное влияние на пищеварение  оформление блюд, сервировка стола.</a:t>
            </a:r>
            <a:br>
              <a:rPr lang="ru-RU" sz="2400"/>
            </a:br>
            <a:endParaRPr lang="ru-RU" sz="2400"/>
          </a:p>
        </p:txBody>
      </p:sp>
      <p:pic>
        <p:nvPicPr>
          <p:cNvPr id="68614" name="Picture 6" descr="J0343575"/>
          <p:cNvPicPr>
            <a:picLocks noGrp="1" noChangeAspect="1" noChangeArrowheads="1"/>
          </p:cNvPicPr>
          <p:nvPr>
            <p:ph sz="half" idx="1"/>
          </p:nvPr>
        </p:nvPicPr>
        <p:blipFill>
          <a:blip r:embed="rId2"/>
          <a:srcRect/>
          <a:stretch>
            <a:fillRect/>
          </a:stretch>
        </p:blipFill>
        <p:spPr>
          <a:xfrm>
            <a:off x="611188" y="2133600"/>
            <a:ext cx="3313112" cy="3278188"/>
          </a:xfrm>
        </p:spPr>
      </p:pic>
      <p:pic>
        <p:nvPicPr>
          <p:cNvPr id="68616" name="Picture 8" descr="J0344287"/>
          <p:cNvPicPr>
            <a:picLocks noGrp="1" noChangeAspect="1" noChangeArrowheads="1"/>
          </p:cNvPicPr>
          <p:nvPr>
            <p:ph sz="half" idx="2"/>
          </p:nvPr>
        </p:nvPicPr>
        <p:blipFill>
          <a:blip r:embed="rId3"/>
          <a:srcRect/>
          <a:stretch>
            <a:fillRect/>
          </a:stretch>
        </p:blipFill>
        <p:spPr>
          <a:xfrm>
            <a:off x="4356100" y="2136775"/>
            <a:ext cx="4392613" cy="356552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4"/>
          <p:cNvSpPr>
            <a:spLocks noGrp="1" noChangeArrowheads="1"/>
          </p:cNvSpPr>
          <p:nvPr>
            <p:ph type="title" sz="quarter"/>
          </p:nvPr>
        </p:nvSpPr>
        <p:spPr/>
        <p:txBody>
          <a:bodyPr/>
          <a:lstStyle/>
          <a:p>
            <a:pPr>
              <a:buFontTx/>
              <a:buChar char="•"/>
            </a:pPr>
            <a:r>
              <a:rPr lang="ru-RU" sz="2400"/>
              <a:t>Употреблять в пищу сырые растительные продукты.  </a:t>
            </a:r>
            <a:br>
              <a:rPr lang="ru-RU" sz="2400"/>
            </a:br>
            <a:endParaRPr lang="ru-RU" sz="2400"/>
          </a:p>
        </p:txBody>
      </p:sp>
      <p:pic>
        <p:nvPicPr>
          <p:cNvPr id="69641" name="Picture 9" descr="J0344884"/>
          <p:cNvPicPr>
            <a:picLocks noGrp="1" noChangeAspect="1" noChangeArrowheads="1"/>
          </p:cNvPicPr>
          <p:nvPr>
            <p:ph sz="quarter" idx="1"/>
          </p:nvPr>
        </p:nvPicPr>
        <p:blipFill>
          <a:blip r:embed="rId3"/>
          <a:srcRect/>
          <a:stretch>
            <a:fillRect/>
          </a:stretch>
        </p:blipFill>
        <p:spPr>
          <a:xfrm>
            <a:off x="1595438" y="2109788"/>
            <a:ext cx="2471737" cy="1638300"/>
          </a:xfrm>
        </p:spPr>
      </p:pic>
      <p:pic>
        <p:nvPicPr>
          <p:cNvPr id="69642" name="Picture 10" descr="J0344881"/>
          <p:cNvPicPr>
            <a:picLocks noGrp="1" noChangeAspect="1" noChangeArrowheads="1"/>
          </p:cNvPicPr>
          <p:nvPr>
            <p:ph sz="quarter" idx="2"/>
          </p:nvPr>
        </p:nvPicPr>
        <p:blipFill>
          <a:blip r:embed="rId4"/>
          <a:srcRect/>
          <a:stretch>
            <a:fillRect/>
          </a:stretch>
        </p:blipFill>
        <p:spPr>
          <a:xfrm>
            <a:off x="4716463" y="2081213"/>
            <a:ext cx="2836862" cy="1960562"/>
          </a:xfrm>
        </p:spPr>
      </p:pic>
      <p:pic>
        <p:nvPicPr>
          <p:cNvPr id="69643" name="Picture 11" descr="J0344886"/>
          <p:cNvPicPr>
            <a:picLocks noGrp="1" noChangeAspect="1" noChangeArrowheads="1"/>
          </p:cNvPicPr>
          <p:nvPr>
            <p:ph sz="quarter" idx="3"/>
          </p:nvPr>
        </p:nvPicPr>
        <p:blipFill>
          <a:blip r:embed="rId5"/>
          <a:srcRect/>
          <a:stretch>
            <a:fillRect/>
          </a:stretch>
        </p:blipFill>
        <p:spPr>
          <a:xfrm>
            <a:off x="1547813" y="3933825"/>
            <a:ext cx="2474912" cy="2617788"/>
          </a:xfrm>
        </p:spPr>
      </p:pic>
      <p:pic>
        <p:nvPicPr>
          <p:cNvPr id="69644" name="Picture 12" descr="J0344879"/>
          <p:cNvPicPr>
            <a:picLocks noGrp="1" noChangeAspect="1" noChangeArrowheads="1"/>
          </p:cNvPicPr>
          <p:nvPr>
            <p:ph sz="quarter" idx="4"/>
          </p:nvPr>
        </p:nvPicPr>
        <p:blipFill>
          <a:blip r:embed="rId6"/>
          <a:srcRect/>
          <a:stretch>
            <a:fillRect/>
          </a:stretch>
        </p:blipFill>
        <p:spPr>
          <a:xfrm>
            <a:off x="4932363" y="4076700"/>
            <a:ext cx="1812925" cy="2554288"/>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ru-RU" sz="2400">
                <a:latin typeface="Comic Sans MS" pitchFamily="66" charset="0"/>
              </a:rPr>
              <a:t>Сохранению и укреплению здоровья человека способствуют высокая </a:t>
            </a:r>
            <a:r>
              <a:rPr lang="ru-RU" sz="2400" b="1">
                <a:latin typeface="Comic Sans MS" pitchFamily="66" charset="0"/>
              </a:rPr>
              <a:t>двигательная</a:t>
            </a:r>
            <a:r>
              <a:rPr lang="ru-RU" sz="2400">
                <a:latin typeface="Comic Sans MS" pitchFamily="66" charset="0"/>
              </a:rPr>
              <a:t> активность и достаточная физическая нагрузка.</a:t>
            </a:r>
          </a:p>
        </p:txBody>
      </p:sp>
      <p:sp>
        <p:nvSpPr>
          <p:cNvPr id="70660" name="Rectangle 4"/>
          <p:cNvSpPr>
            <a:spLocks noGrp="1" noChangeArrowheads="1"/>
          </p:cNvSpPr>
          <p:nvPr>
            <p:ph type="body" sz="half" idx="1"/>
          </p:nvPr>
        </p:nvSpPr>
        <p:spPr/>
        <p:txBody>
          <a:bodyPr/>
          <a:lstStyle/>
          <a:p>
            <a:pPr>
              <a:lnSpc>
                <a:spcPct val="90000"/>
              </a:lnSpc>
              <a:buFont typeface="Wingdings" pitchFamily="2" charset="2"/>
              <a:buNone/>
            </a:pPr>
            <a:r>
              <a:rPr lang="ru-RU" sz="2000">
                <a:latin typeface="Comic Sans MS" pitchFamily="66" charset="0"/>
              </a:rPr>
              <a:t>Неправда, что выхода нет</a:t>
            </a:r>
          </a:p>
          <a:p>
            <a:pPr>
              <a:lnSpc>
                <a:spcPct val="90000"/>
              </a:lnSpc>
              <a:buFont typeface="Wingdings" pitchFamily="2" charset="2"/>
              <a:buNone/>
            </a:pPr>
            <a:r>
              <a:rPr lang="ru-RU" sz="2000">
                <a:latin typeface="Comic Sans MS" pitchFamily="66" charset="0"/>
              </a:rPr>
              <a:t>Из разного рода несчастий:</a:t>
            </a:r>
          </a:p>
          <a:p>
            <a:pPr>
              <a:lnSpc>
                <a:spcPct val="90000"/>
              </a:lnSpc>
              <a:buFont typeface="Wingdings" pitchFamily="2" charset="2"/>
              <a:buNone/>
            </a:pPr>
            <a:r>
              <a:rPr lang="ru-RU" sz="2000">
                <a:latin typeface="Comic Sans MS" pitchFamily="66" charset="0"/>
              </a:rPr>
              <a:t>Сердечно-сосудистых бед</a:t>
            </a:r>
          </a:p>
          <a:p>
            <a:pPr>
              <a:lnSpc>
                <a:spcPct val="90000"/>
              </a:lnSpc>
              <a:buFont typeface="Wingdings" pitchFamily="2" charset="2"/>
              <a:buNone/>
            </a:pPr>
            <a:r>
              <a:rPr lang="ru-RU" sz="2000">
                <a:latin typeface="Comic Sans MS" pitchFamily="66" charset="0"/>
              </a:rPr>
              <a:t>И радикулитных напастей.</a:t>
            </a:r>
          </a:p>
          <a:p>
            <a:pPr>
              <a:lnSpc>
                <a:spcPct val="90000"/>
              </a:lnSpc>
              <a:buFont typeface="Wingdings" pitchFamily="2" charset="2"/>
              <a:buNone/>
            </a:pPr>
            <a:r>
              <a:rPr lang="ru-RU" sz="2000">
                <a:latin typeface="Comic Sans MS" pitchFamily="66" charset="0"/>
              </a:rPr>
              <a:t>Спасенье от натиска их</a:t>
            </a:r>
          </a:p>
          <a:p>
            <a:pPr>
              <a:lnSpc>
                <a:spcPct val="90000"/>
              </a:lnSpc>
              <a:buFont typeface="Wingdings" pitchFamily="2" charset="2"/>
              <a:buNone/>
            </a:pPr>
            <a:r>
              <a:rPr lang="ru-RU" sz="2000">
                <a:latin typeface="Comic Sans MS" pitchFamily="66" charset="0"/>
              </a:rPr>
              <a:t>В простом и проверенном средстве:</a:t>
            </a:r>
          </a:p>
          <a:p>
            <a:pPr>
              <a:lnSpc>
                <a:spcPct val="90000"/>
              </a:lnSpc>
              <a:buFont typeface="Wingdings" pitchFamily="2" charset="2"/>
              <a:buNone/>
            </a:pPr>
            <a:r>
              <a:rPr lang="ru-RU" sz="2000">
                <a:latin typeface="Comic Sans MS" pitchFamily="66" charset="0"/>
              </a:rPr>
              <a:t>Бегом – на своих на двоих</a:t>
            </a:r>
          </a:p>
          <a:p>
            <a:pPr>
              <a:lnSpc>
                <a:spcPct val="90000"/>
              </a:lnSpc>
              <a:buFont typeface="Wingdings" pitchFamily="2" charset="2"/>
              <a:buNone/>
            </a:pPr>
            <a:r>
              <a:rPr lang="ru-RU" sz="2000">
                <a:latin typeface="Comic Sans MS" pitchFamily="66" charset="0"/>
              </a:rPr>
              <a:t>С веселым азартом, как в детстве.</a:t>
            </a:r>
          </a:p>
          <a:p>
            <a:pPr>
              <a:lnSpc>
                <a:spcPct val="90000"/>
              </a:lnSpc>
              <a:buFont typeface="Wingdings" pitchFamily="2" charset="2"/>
              <a:buNone/>
            </a:pPr>
            <a:r>
              <a:rPr lang="ru-RU" sz="2000">
                <a:latin typeface="Comic Sans MS" pitchFamily="66" charset="0"/>
              </a:rPr>
              <a:t>Бегом – если холод и мрак,</a:t>
            </a:r>
          </a:p>
          <a:p>
            <a:pPr>
              <a:lnSpc>
                <a:spcPct val="90000"/>
              </a:lnSpc>
              <a:buFont typeface="Wingdings" pitchFamily="2" charset="2"/>
              <a:buNone/>
            </a:pPr>
            <a:r>
              <a:rPr lang="ru-RU" sz="2000">
                <a:latin typeface="Comic Sans MS" pitchFamily="66" charset="0"/>
              </a:rPr>
              <a:t> Бегом – если грязь под ногами,</a:t>
            </a:r>
          </a:p>
          <a:p>
            <a:pPr>
              <a:lnSpc>
                <a:spcPct val="90000"/>
              </a:lnSpc>
              <a:buFont typeface="Wingdings" pitchFamily="2" charset="2"/>
              <a:buNone/>
            </a:pPr>
            <a:endParaRPr lang="ru-RU" sz="1800">
              <a:latin typeface="Comic Sans MS" pitchFamily="66" charset="0"/>
            </a:endParaRPr>
          </a:p>
          <a:p>
            <a:pPr>
              <a:lnSpc>
                <a:spcPct val="90000"/>
              </a:lnSpc>
              <a:buFont typeface="Wingdings" pitchFamily="2" charset="2"/>
              <a:buNone/>
            </a:pPr>
            <a:endParaRPr lang="ru-RU" sz="1800">
              <a:latin typeface="Comic Sans MS" pitchFamily="66" charset="0"/>
            </a:endParaRPr>
          </a:p>
        </p:txBody>
      </p:sp>
      <p:sp>
        <p:nvSpPr>
          <p:cNvPr id="70661" name="Rectangle 5"/>
          <p:cNvSpPr>
            <a:spLocks noGrp="1" noChangeArrowheads="1"/>
          </p:cNvSpPr>
          <p:nvPr>
            <p:ph type="body" sz="half" idx="2"/>
          </p:nvPr>
        </p:nvSpPr>
        <p:spPr/>
        <p:txBody>
          <a:bodyPr/>
          <a:lstStyle/>
          <a:p>
            <a:pPr>
              <a:lnSpc>
                <a:spcPct val="90000"/>
              </a:lnSpc>
              <a:buFont typeface="Wingdings" pitchFamily="2" charset="2"/>
              <a:buNone/>
            </a:pPr>
            <a:r>
              <a:rPr lang="ru-RU" sz="1800">
                <a:latin typeface="Comic Sans MS" pitchFamily="66" charset="0"/>
              </a:rPr>
              <a:t>Бегом – если свора собак</a:t>
            </a:r>
          </a:p>
          <a:p>
            <a:pPr>
              <a:lnSpc>
                <a:spcPct val="90000"/>
              </a:lnSpc>
              <a:buFont typeface="Wingdings" pitchFamily="2" charset="2"/>
              <a:buNone/>
            </a:pPr>
            <a:r>
              <a:rPr lang="ru-RU" sz="1800">
                <a:latin typeface="Comic Sans MS" pitchFamily="66" charset="0"/>
              </a:rPr>
              <a:t>Пройдет полдистанции с вами, </a:t>
            </a:r>
          </a:p>
          <a:p>
            <a:pPr>
              <a:lnSpc>
                <a:spcPct val="90000"/>
              </a:lnSpc>
              <a:buFont typeface="Wingdings" pitchFamily="2" charset="2"/>
              <a:buNone/>
            </a:pPr>
            <a:r>
              <a:rPr lang="ru-RU" sz="1800">
                <a:latin typeface="Comic Sans MS" pitchFamily="66" charset="0"/>
              </a:rPr>
              <a:t>Бегом – да не вспыхнет ни в ком</a:t>
            </a:r>
          </a:p>
          <a:p>
            <a:pPr>
              <a:lnSpc>
                <a:spcPct val="90000"/>
              </a:lnSpc>
              <a:buFont typeface="Wingdings" pitchFamily="2" charset="2"/>
              <a:buNone/>
            </a:pPr>
            <a:r>
              <a:rPr lang="ru-RU" sz="1800">
                <a:latin typeface="Comic Sans MS" pitchFamily="66" charset="0"/>
              </a:rPr>
              <a:t>Трусливая фраза: «Ну, хватит!»</a:t>
            </a:r>
          </a:p>
          <a:p>
            <a:pPr>
              <a:lnSpc>
                <a:spcPct val="90000"/>
              </a:lnSpc>
              <a:buFont typeface="Wingdings" pitchFamily="2" charset="2"/>
              <a:buNone/>
            </a:pPr>
            <a:endParaRPr lang="ru-RU" sz="1800">
              <a:latin typeface="Comic Sans MS" pitchFamily="66" charset="0"/>
            </a:endParaRPr>
          </a:p>
          <a:p>
            <a:pPr>
              <a:lnSpc>
                <a:spcPct val="90000"/>
              </a:lnSpc>
              <a:buFont typeface="Wingdings" pitchFamily="2" charset="2"/>
              <a:buNone/>
            </a:pPr>
            <a:r>
              <a:rPr lang="ru-RU" sz="2000">
                <a:latin typeface="Comic Sans MS" pitchFamily="66" charset="0"/>
              </a:rPr>
              <a:t>Бегом – вопреки ей – бегом, </a:t>
            </a:r>
          </a:p>
          <a:p>
            <a:pPr>
              <a:lnSpc>
                <a:spcPct val="90000"/>
              </a:lnSpc>
              <a:buFont typeface="Wingdings" pitchFamily="2" charset="2"/>
              <a:buNone/>
            </a:pPr>
            <a:r>
              <a:rPr lang="ru-RU" sz="2000">
                <a:latin typeface="Comic Sans MS" pitchFamily="66" charset="0"/>
              </a:rPr>
              <a:t>Покуда восторг не охватит. </a:t>
            </a:r>
          </a:p>
          <a:p>
            <a:pPr>
              <a:lnSpc>
                <a:spcPct val="90000"/>
              </a:lnSpc>
              <a:buFont typeface="Wingdings" pitchFamily="2" charset="2"/>
              <a:buNone/>
            </a:pPr>
            <a:r>
              <a:rPr lang="ru-RU" sz="2000">
                <a:latin typeface="Comic Sans MS" pitchFamily="66" charset="0"/>
              </a:rPr>
              <a:t>Восторг от того, что сейчас</a:t>
            </a:r>
          </a:p>
          <a:p>
            <a:pPr>
              <a:lnSpc>
                <a:spcPct val="90000"/>
              </a:lnSpc>
              <a:buFont typeface="Wingdings" pitchFamily="2" charset="2"/>
              <a:buNone/>
            </a:pPr>
            <a:r>
              <a:rPr lang="ru-RU" sz="2000">
                <a:latin typeface="Comic Sans MS" pitchFamily="66" charset="0"/>
              </a:rPr>
              <a:t>В порядке и мышцы, и нервы.</a:t>
            </a:r>
          </a:p>
          <a:p>
            <a:pPr>
              <a:lnSpc>
                <a:spcPct val="90000"/>
              </a:lnSpc>
              <a:buFont typeface="Wingdings" pitchFamily="2" charset="2"/>
              <a:buNone/>
            </a:pPr>
            <a:r>
              <a:rPr lang="ru-RU" sz="2000">
                <a:latin typeface="Comic Sans MS" pitchFamily="66" charset="0"/>
              </a:rPr>
              <a:t>Восторг от сознанья, что в  вас</a:t>
            </a:r>
          </a:p>
          <a:p>
            <a:pPr>
              <a:lnSpc>
                <a:spcPct val="90000"/>
              </a:lnSpc>
              <a:buFont typeface="Wingdings" pitchFamily="2" charset="2"/>
              <a:buNone/>
            </a:pPr>
            <a:r>
              <a:rPr lang="ru-RU" sz="2000">
                <a:latin typeface="Comic Sans MS" pitchFamily="66" charset="0"/>
              </a:rPr>
              <a:t>Открылись большие резервы.</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Соревнование">
  <a:themeElements>
    <a:clrScheme name="Соревнование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Соревнование">
      <a:majorFont>
        <a:latin typeface="Arial"/>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оревнование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Соревнование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Соревнование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Соревнование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Соревнование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Соревнование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Соревнование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Соревнование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Competition</Template>
  <TotalTime>434</TotalTime>
  <Words>1497</Words>
  <Application>Microsoft PowerPoint</Application>
  <PresentationFormat>Экран (4:3)</PresentationFormat>
  <Paragraphs>134</Paragraphs>
  <Slides>20</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Соревнование</vt:lpstr>
      <vt:lpstr>Здоровый образ жизни</vt:lpstr>
      <vt:lpstr>Сегодня мы проводим классный час из цикла «Здоровый образ жизни» он пройдет в форме дискуссии. Вашему вниманию будет предоставлено несколько сообщений по теме. Будьте внимательны!   Итак, начинаем…</vt:lpstr>
      <vt:lpstr>Важнейшим элементом здорового образа жизни является рациональное питание «Если бы люди ели только тогда, когда они очень голодны, и если бы питались простой чистой и здоровой пищей, то они и не знали бы болезней и им легче было бы управлять своей душой и телом», - так говорил Л.Н. Толстой</vt:lpstr>
      <vt:lpstr>Принципы рационального питания</vt:lpstr>
      <vt:lpstr>Отучаться насыщаться пищей до предела. </vt:lpstr>
      <vt:lpstr>Пищу надо есть с вниманием и удовольствием, не спеша прожевывать и почувствовать вкус. </vt:lpstr>
      <vt:lpstr>Подсознательно оказывают благотворное влияние на пищеварение  оформление блюд, сервировка стола. </vt:lpstr>
      <vt:lpstr>Употреблять в пищу сырые растительные продукты.   </vt:lpstr>
      <vt:lpstr>Сохранению и укреплению здоровья человека способствуют высокая двигательная активность и достаточная физическая нагрузка.</vt:lpstr>
      <vt:lpstr>В последнее время мы часто слышим слово – гиподинамия. Это недостаточная, пониженная двигательная активность.</vt:lpstr>
      <vt:lpstr>Закаливание – одна из форм укрепления здоровья человека.</vt:lpstr>
      <vt:lpstr>Способов закаливания много </vt:lpstr>
      <vt:lpstr>Много радости приносит купание. Через нервные окончания, которые расположены в коже, водные процедуры оказывают влияние на весь организм человека.</vt:lpstr>
      <vt:lpstr>Эмоциональная сфера человека  может резко колебаться в течение суток, часов и даже минут, в зависимости от самых разных поводов.</vt:lpstr>
      <vt:lpstr>Хороший человек прежде всего видит в людях хорошее, а плохой -  только плохое</vt:lpstr>
      <vt:lpstr>Немалую роль в сохранении здоровья играет борьба с вредными привычками: курением и алкоголем</vt:lpstr>
      <vt:lpstr>Употребление алкоголя – это тоже вредная привычка организма. Недаром говорят: «Потянешься за водкой – будет жизнь короткой»</vt:lpstr>
      <vt:lpstr>Итак, подведем итог нашего разговора, решив  маленький кроссворд.</vt:lpstr>
      <vt:lpstr>По вертикали мы получаем еще одно название вредной привычки. О ней мы поговорим в другой раз.</vt:lpstr>
      <vt:lpstr>Здоровый  образ  жизни</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Здоровый образ жизни</dc:title>
  <dc:creator>2</dc:creator>
  <cp:lastModifiedBy>1</cp:lastModifiedBy>
  <cp:revision>15</cp:revision>
  <dcterms:created xsi:type="dcterms:W3CDTF">2007-10-13T10:56:35Z</dcterms:created>
  <dcterms:modified xsi:type="dcterms:W3CDTF">2015-12-08T08:24:39Z</dcterms:modified>
</cp:coreProperties>
</file>