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5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5" r:id="rId10"/>
    <p:sldId id="266" r:id="rId11"/>
    <p:sldId id="269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306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0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090C5-B791-4523-9779-B99C6F872F3B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C655D-6314-44FE-B86C-DF730600C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03BEEF-B8F0-4C41-A164-4EB69DAC7A6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2FC354-1CAA-4BB6-A0CC-960B35132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3BEEF-B8F0-4C41-A164-4EB69DAC7A6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FC354-1CAA-4BB6-A0CC-960B35132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3BEEF-B8F0-4C41-A164-4EB69DAC7A6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FC354-1CAA-4BB6-A0CC-960B35132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3BEEF-B8F0-4C41-A164-4EB69DAC7A6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FC354-1CAA-4BB6-A0CC-960B35132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3BEEF-B8F0-4C41-A164-4EB69DAC7A6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FC354-1CAA-4BB6-A0CC-960B35132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3BEEF-B8F0-4C41-A164-4EB69DAC7A6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FC354-1CAA-4BB6-A0CC-960B35132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3BEEF-B8F0-4C41-A164-4EB69DAC7A6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FC354-1CAA-4BB6-A0CC-960B35132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3BEEF-B8F0-4C41-A164-4EB69DAC7A6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FC354-1CAA-4BB6-A0CC-960B35132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3BEEF-B8F0-4C41-A164-4EB69DAC7A6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FC354-1CAA-4BB6-A0CC-960B35132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03BEEF-B8F0-4C41-A164-4EB69DAC7A6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FC354-1CAA-4BB6-A0CC-960B35132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03BEEF-B8F0-4C41-A164-4EB69DAC7A6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2FC354-1CAA-4BB6-A0CC-960B35132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03BEEF-B8F0-4C41-A164-4EB69DAC7A66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2FC354-1CAA-4BB6-A0CC-960B35132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7.xml"/><Relationship Id="rId3" Type="http://schemas.openxmlformats.org/officeDocument/2006/relationships/slide" Target="slide8.xml"/><Relationship Id="rId21" Type="http://schemas.openxmlformats.org/officeDocument/2006/relationships/slide" Target="slide26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6.xml"/><Relationship Id="rId25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slide" Target="slide24.xml"/><Relationship Id="rId24" Type="http://schemas.openxmlformats.org/officeDocument/2006/relationships/slide" Target="slide17.xml"/><Relationship Id="rId5" Type="http://schemas.openxmlformats.org/officeDocument/2006/relationships/slide" Target="slide18.xml"/><Relationship Id="rId15" Type="http://schemas.openxmlformats.org/officeDocument/2006/relationships/slide" Target="slide20.xml"/><Relationship Id="rId23" Type="http://schemas.openxmlformats.org/officeDocument/2006/relationships/slide" Target="slide12.xml"/><Relationship Id="rId10" Type="http://schemas.openxmlformats.org/officeDocument/2006/relationships/slide" Target="slide19.xml"/><Relationship Id="rId19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slide" Target="slide14.xml"/><Relationship Id="rId14" Type="http://schemas.openxmlformats.org/officeDocument/2006/relationships/slide" Target="slide15.xml"/><Relationship Id="rId22" Type="http://schemas.openxmlformats.org/officeDocument/2006/relationships/slide" Target="slide7.xml"/><Relationship Id="rId27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37.xml"/><Relationship Id="rId18" Type="http://schemas.openxmlformats.org/officeDocument/2006/relationships/slide" Target="slide38.xml"/><Relationship Id="rId26" Type="http://schemas.openxmlformats.org/officeDocument/2006/relationships/slide" Target="slide54.xml"/><Relationship Id="rId3" Type="http://schemas.openxmlformats.org/officeDocument/2006/relationships/slide" Target="slide35.xml"/><Relationship Id="rId21" Type="http://schemas.openxmlformats.org/officeDocument/2006/relationships/slide" Target="slide53.xml"/><Relationship Id="rId7" Type="http://schemas.openxmlformats.org/officeDocument/2006/relationships/slide" Target="slide31.xml"/><Relationship Id="rId12" Type="http://schemas.openxmlformats.org/officeDocument/2006/relationships/slide" Target="slide32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2" Type="http://schemas.openxmlformats.org/officeDocument/2006/relationships/slide" Target="slide30.xml"/><Relationship Id="rId16" Type="http://schemas.openxmlformats.org/officeDocument/2006/relationships/slide" Target="slide52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0.xml"/><Relationship Id="rId11" Type="http://schemas.openxmlformats.org/officeDocument/2006/relationships/slide" Target="slide51.xml"/><Relationship Id="rId24" Type="http://schemas.openxmlformats.org/officeDocument/2006/relationships/slide" Target="slide44.xml"/><Relationship Id="rId5" Type="http://schemas.openxmlformats.org/officeDocument/2006/relationships/slide" Target="slide45.xml"/><Relationship Id="rId15" Type="http://schemas.openxmlformats.org/officeDocument/2006/relationships/slide" Target="slide47.xml"/><Relationship Id="rId23" Type="http://schemas.openxmlformats.org/officeDocument/2006/relationships/slide" Target="slide39.xml"/><Relationship Id="rId10" Type="http://schemas.openxmlformats.org/officeDocument/2006/relationships/slide" Target="slide46.xml"/><Relationship Id="rId19" Type="http://schemas.openxmlformats.org/officeDocument/2006/relationships/slide" Target="slide43.xml"/><Relationship Id="rId4" Type="http://schemas.openxmlformats.org/officeDocument/2006/relationships/slide" Target="slide40.xml"/><Relationship Id="rId9" Type="http://schemas.openxmlformats.org/officeDocument/2006/relationships/slide" Target="slide41.xml"/><Relationship Id="rId14" Type="http://schemas.openxmlformats.org/officeDocument/2006/relationships/slide" Target="slide42.xml"/><Relationship Id="rId22" Type="http://schemas.openxmlformats.org/officeDocument/2006/relationships/slide" Target="slide34.xml"/><Relationship Id="rId27" Type="http://schemas.openxmlformats.org/officeDocument/2006/relationships/slide" Target="slide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15716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Своя игра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8358246" cy="64294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«Человек и его здоровье»</a:t>
            </a:r>
            <a:endParaRPr lang="ru-RU" sz="4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492896"/>
            <a:ext cx="2518840" cy="3132885"/>
          </a:xfrm>
          <a:prstGeom prst="rect">
            <a:avLst/>
          </a:prstGeom>
          <a:noFill/>
        </p:spPr>
      </p:pic>
      <p:pic>
        <p:nvPicPr>
          <p:cNvPr id="1027" name="Picture 3" descr="C:\Users\Admin\Desktop\95421400_3925073_ar129506505615143-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3617979" cy="2713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0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«Физическая культура»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42844" y="2000240"/>
            <a:ext cx="864399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Такое сопровождение зарядки улучшает настроение, облегчает выполнение упражнений.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5949280"/>
            <a:ext cx="5581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Музыкальное сопровождение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395536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Admin\Desktop\Мальчик-в-наушниках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35292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0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«Физическая культура»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2844" y="1556792"/>
            <a:ext cx="90011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называются длительные физические упражнения, требующие большого количества кислорода?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5143512"/>
            <a:ext cx="2012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Аэробные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85786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Admin\Desktop\clip_image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89040"/>
            <a:ext cx="2978646" cy="324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0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«Физическая культура»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20" y="2143116"/>
            <a:ext cx="864399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физические упражнения называются анаэробными?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4929198"/>
            <a:ext cx="6429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Выполняемые короткими резкими движениями, такие упражнения увеличивают физическую силу.</a:t>
            </a:r>
            <a:endParaRPr lang="ru-RU" sz="32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571472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85728"/>
            <a:ext cx="5575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«Питание»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3528" y="1124744"/>
            <a:ext cx="82867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каких единицах измеряется энергетическая ценность пищи?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5733256"/>
            <a:ext cx="1766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Калория.</a:t>
            </a: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642910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Admin\Desktop\323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820891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142852"/>
            <a:ext cx="5517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«Питание»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2844" y="1214422"/>
            <a:ext cx="85725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баллов.               «Кот в мешке».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«Здоровье».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Способность организма противостоять действию повреждающих факторов, защитная реакция организма.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5500702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Иммунитет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500034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Users\Admin\Desktop\immunite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124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85728"/>
            <a:ext cx="5517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«Питание»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42844" y="836712"/>
            <a:ext cx="90011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Более половины энергетических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потребностей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организма покрывается за счет этих веществ, содержащихся в пище.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21715" y="6093296"/>
            <a:ext cx="2022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Углеводы.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1142976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C:\Users\Admin\Desktop\426_285_b46ee7a2e30eda333dc3654d90a2f7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56992"/>
            <a:ext cx="4680520" cy="3131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142852"/>
            <a:ext cx="5517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«Питание»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44" y="1428736"/>
            <a:ext cx="878687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40 баллов.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Назовите основные принципы рационального питания.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4929198"/>
            <a:ext cx="600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Регулярность, дробность и разнообразие питания.</a:t>
            </a:r>
            <a:endParaRPr lang="ru-RU" sz="3200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571472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C:\Users\Admin\Desktop\10104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14290"/>
            <a:ext cx="5517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«Питание»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357298"/>
            <a:ext cx="88583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50 баллов.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Именно эти фрукты входят в десятку наиболее полезных для человека продуктов.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4643446"/>
            <a:ext cx="40805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Абрикосы и персики, </a:t>
            </a:r>
          </a:p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а также цитрусовые.</a:t>
            </a:r>
            <a:endParaRPr lang="ru-RU" sz="32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500034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C:\Users\Admin\Desktop\490-02-s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2272074" cy="1800200"/>
          </a:xfrm>
          <a:prstGeom prst="rect">
            <a:avLst/>
          </a:prstGeom>
          <a:noFill/>
        </p:spPr>
      </p:pic>
      <p:pic>
        <p:nvPicPr>
          <p:cNvPr id="15363" name="Picture 3" descr="C:\Users\Admin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068960"/>
            <a:ext cx="276225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42852"/>
            <a:ext cx="8129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«Красивая осанка»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428736"/>
            <a:ext cx="87154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баллов.                «Своя игра».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какого возраста начинается формирование осанки?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5143512"/>
            <a:ext cx="5666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первых дней жизни ребенка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857224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C:\Users\Admin\Desktop\db73bc0cdf7bf2e8a045abd84cf3c84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6672"/>
            <a:ext cx="1990725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42852"/>
            <a:ext cx="81297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«Красивая осанка»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1357298"/>
            <a:ext cx="84296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баллов.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еще способствует укреплению стопы, кроме ходьбы на цыпочках и катания стопами круглых предметов?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5214950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Ходьба босиком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928662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C:\Users\Admin\Desktop\photo_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21088"/>
            <a:ext cx="3048000" cy="2033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357165"/>
          <a:ext cx="8143930" cy="570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786"/>
                <a:gridCol w="1628786"/>
                <a:gridCol w="1628786"/>
                <a:gridCol w="1628786"/>
                <a:gridCol w="1628786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Личная гигиена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кая</a:t>
                      </a: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культура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Питание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Красивая осанка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Здоровые зубы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79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3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4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5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6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79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7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8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9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0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1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79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2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3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4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5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6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79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7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8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9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0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1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79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2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3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4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5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6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Стрелка вправо 4">
            <a:hlinkClick r:id="rId27" action="ppaction://hlinksldjump"/>
          </p:cNvPr>
          <p:cNvSpPr/>
          <p:nvPr/>
        </p:nvSpPr>
        <p:spPr>
          <a:xfrm>
            <a:off x="7572396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81297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«Красивая осанка»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44" y="1357298"/>
            <a:ext cx="86439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баллов.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Спать на боку в такой позе не рекомендуется.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5589240"/>
            <a:ext cx="2894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Свернувшись калачиком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1071538" y="5715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C:\Users\Admin\Desktop\0bddf78b238c0b70cfef2219101f76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96952"/>
            <a:ext cx="2736304" cy="3729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14290"/>
            <a:ext cx="81297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«Красивая осанка»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1500174"/>
            <a:ext cx="778674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 баллов.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Какой должна быть спинка стула для детей?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5000636"/>
            <a:ext cx="39629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Жесткой, прямой </a:t>
            </a:r>
          </a:p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вогнутой формы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500034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C:\Users\Admin\Desktop\Styl_Kantor_Galaxy_Prestige_adopted_frame1.BCF92D896B674F179DA07477E5FD76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2491806" cy="2491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85728"/>
            <a:ext cx="81297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«Красивая осанка»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285860"/>
            <a:ext cx="87868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баллов.                «Вопрос-аукцион».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определить высоту сиденья стульчика для ребенка?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492919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Высота сиденья должна равняться длине голени.</a:t>
            </a:r>
            <a:endParaRPr lang="ru-RU" sz="32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428596" y="56435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42852"/>
            <a:ext cx="7248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«Здоровые зубы»</a:t>
            </a:r>
            <a:endParaRPr lang="ru-RU" sz="54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357298"/>
            <a:ext cx="87868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10 баллов.               «Вопрос-аукцион».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Каким по продолжительности должно быть время чистки зубов?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5143512"/>
            <a:ext cx="2250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2-3 минуты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928662" y="53578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C:\Users\Admin\Desktop\small_information_items_2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21088"/>
            <a:ext cx="2830438" cy="2301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14290"/>
            <a:ext cx="7248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«Здоровые зубы»</a:t>
            </a:r>
            <a:endParaRPr lang="ru-RU" sz="54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714488"/>
            <a:ext cx="864396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Каков срок службы зубной щетки?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5072074"/>
            <a:ext cx="2163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1-3 месяца.</a:t>
            </a:r>
            <a:endParaRPr lang="ru-RU" sz="32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85786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C:\Users\Admin\Desktop\Выбор-зубной-щет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980728"/>
            <a:ext cx="463296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7248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«Здоровые зубы»</a:t>
            </a:r>
            <a:endParaRPr lang="ru-RU" sz="54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1571612"/>
            <a:ext cx="87868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количество зубной пасты надо наносить на щетку?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5429264"/>
            <a:ext cx="2352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горошину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14348" y="53578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14290"/>
            <a:ext cx="7248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«Здоровые зубы»</a:t>
            </a:r>
            <a:endParaRPr lang="ru-RU" sz="54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907704" y="1556792"/>
            <a:ext cx="6375050" cy="315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нашей стране от этого заболевания страдает почти 100% населения.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4288" y="6273225"/>
            <a:ext cx="1539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Кариес.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395536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C:\Users\Admin\Desktop\Karies-lechenie-stomatologiya-Ivanteev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8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357166"/>
            <a:ext cx="7248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«Здоровые зубы»</a:t>
            </a:r>
            <a:endParaRPr lang="ru-RU" sz="54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44" y="1182515"/>
            <a:ext cx="835824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50 баллов.                  «Счастливый случай».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Тайм-аут.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Показать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ряд упражнений для расслабления спины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000100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7363682" cy="1323439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Красный раунд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0" y="142851"/>
          <a:ext cx="8572560" cy="61436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4512"/>
                <a:gridCol w="1714512"/>
                <a:gridCol w="1714512"/>
                <a:gridCol w="1714512"/>
                <a:gridCol w="1714512"/>
              </a:tblGrid>
              <a:tr h="1143009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Брось сигарету!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Берегите сердце!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Алкоголь -яд!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Наркотик -«белая смерть»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 человека и общество</a:t>
                      </a:r>
                      <a:endParaRPr lang="ru-RU" sz="2000" dirty="0"/>
                    </a:p>
                  </a:txBody>
                  <a:tcPr/>
                </a:tc>
              </a:tr>
              <a:tr h="104586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3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4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5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6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/>
                </a:tc>
              </a:tr>
              <a:tr h="104586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7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8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9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0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1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/>
                </a:tc>
              </a:tr>
              <a:tr h="104586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2" action="ppaction://hlinksldjump"/>
                        </a:rPr>
                        <a:t>60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3" action="ppaction://hlinksldjump"/>
                        </a:rPr>
                        <a:t>60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4" action="ppaction://hlinksldjump"/>
                        </a:rPr>
                        <a:t>60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5" action="ppaction://hlinksldjump"/>
                        </a:rPr>
                        <a:t>60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6" action="ppaction://hlinksldjump"/>
                        </a:rPr>
                        <a:t>60</a:t>
                      </a:r>
                      <a:endParaRPr lang="ru-RU" sz="4000" dirty="0"/>
                    </a:p>
                  </a:txBody>
                  <a:tcPr/>
                </a:tc>
              </a:tr>
              <a:tr h="104586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7" action="ppaction://hlinksldjump"/>
                        </a:rPr>
                        <a:t>80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8" action="ppaction://hlinksldjump"/>
                        </a:rPr>
                        <a:t>80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19" action="ppaction://hlinksldjump"/>
                        </a:rPr>
                        <a:t>80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0" action="ppaction://hlinksldjump"/>
                        </a:rPr>
                        <a:t>80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1" action="ppaction://hlinksldjump"/>
                        </a:rPr>
                        <a:t>80</a:t>
                      </a:r>
                      <a:endParaRPr lang="ru-RU" sz="4000" dirty="0"/>
                    </a:p>
                  </a:txBody>
                  <a:tcPr/>
                </a:tc>
              </a:tr>
              <a:tr h="81720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2" action="ppaction://hlinksldjump"/>
                        </a:rPr>
                        <a:t>100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3" action="ppaction://hlinksldjump"/>
                        </a:rPr>
                        <a:t>100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4" action="ppaction://hlinksldjump"/>
                        </a:rPr>
                        <a:t>100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5" action="ppaction://hlinksldjump"/>
                        </a:rPr>
                        <a:t>100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hlinkClick r:id="rId26" action="ppaction://hlinksldjump"/>
                        </a:rPr>
                        <a:t>100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трелка вправо 2">
            <a:hlinkClick r:id="rId27" action="ppaction://hlinksldjump"/>
          </p:cNvPr>
          <p:cNvSpPr/>
          <p:nvPr/>
        </p:nvSpPr>
        <p:spPr>
          <a:xfrm>
            <a:off x="7500958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000108"/>
            <a:ext cx="8032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«Личная гигиена».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071678"/>
            <a:ext cx="2004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10 баллов.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967335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Это необходимо принимать перед сном ежедневно, а в жаркую погоду - утром и вечером.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5517232"/>
            <a:ext cx="108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Душ.</a:t>
            </a:r>
          </a:p>
        </p:txBody>
      </p:sp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>
            <a:off x="500034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Admin\Desktop\sound-sh-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365104"/>
            <a:ext cx="1866874" cy="2291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14290"/>
            <a:ext cx="7955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«Брось сигарету!». </a:t>
            </a: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357158" y="1357298"/>
            <a:ext cx="82153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попадании в больших количествах в организм человека этого содержащегося в табаке яда начинаются судороги.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5357826"/>
            <a:ext cx="1799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Никотин.</a:t>
            </a:r>
            <a:endParaRPr lang="ru-RU" sz="32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571472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7955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«Брось сигарету!». 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85720" y="1428736"/>
            <a:ext cx="79295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курильщику труднее, чем некурящему, выучить стихотворение?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4714884"/>
            <a:ext cx="36283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курильщиков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ухудшается память.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857224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7955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«Брось сигарету!». 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14282" y="1643050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 баллов.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происходит с зубами человека под воздействием клейких смол, образующихся при курении?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5286388"/>
            <a:ext cx="2742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Зубы желтеют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571472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7955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«Брось сигарету!». 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214282" y="1643050"/>
            <a:ext cx="87154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 баллов.                «Своя игра».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курении часть гемоглобина крови соединяется с этим ядовитым газом.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его.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5429264"/>
            <a:ext cx="2428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Угарный газ.</a:t>
            </a:r>
            <a:endParaRPr lang="ru-RU" sz="32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14348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7955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«Брось сигарету!». 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85720" y="1500174"/>
            <a:ext cx="764383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100 баллов.           «Вопрос-аукцион».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Что такое «пассивное курение»?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500570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Пребывание в накуренном помещении не менее вредно, чем само курение.</a:t>
            </a:r>
            <a:endParaRPr lang="ru-RU" sz="32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857224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52"/>
            <a:ext cx="76565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«Берегите сердце»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14282" y="1357298"/>
            <a:ext cx="86439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баллов.                   «Своя игра».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две вредные привычки негативно сказываются на работе сердца.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4929198"/>
            <a:ext cx="4437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Курение и</a:t>
            </a:r>
          </a:p>
          <a:p>
            <a:pPr algn="ctr"/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употребление алкоголя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928662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7656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«Берегите сердце»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4282" y="1357298"/>
            <a:ext cx="84296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 баллов.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Какую пользу для сердца приносят физические упражнения?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5072074"/>
            <a:ext cx="5798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Укрепляется сердечная мышца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14348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656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«Берегите сердце»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14282" y="1357298"/>
            <a:ext cx="77152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Какую первую помощь надо оказать при венозном кровотечении?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4786322"/>
            <a:ext cx="5313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Наложить давящую повязку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928662" y="56435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656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«Берегите сердце»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85720" y="1643050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80 баллов.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После какого действия наблюдается сужение кровеносных сосудов на 30 минут?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8806" y="5143512"/>
            <a:ext cx="6795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После каждой выкуренной сигареты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14348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656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«Берегите сердце»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1285860"/>
            <a:ext cx="88582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100 баллов.              «Кот в мешке».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ea typeface="Times New Roman" pitchFamily="18" charset="0"/>
              </a:rPr>
              <a:t> </a:t>
            </a:r>
            <a:r>
              <a:rPr lang="ru-RU" sz="3200" dirty="0" smtClean="0">
                <a:ea typeface="Times New Roman" pitchFamily="18" charset="0"/>
              </a:rPr>
              <a:t>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Тема «Гигиена воздуха».         100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Какой должна быть интенсивность воздухообмена в жилых помещениях?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56" y="5500702"/>
            <a:ext cx="628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Необходима полная смена всего воздуха 1-1,5 раза в час.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928662" y="5715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80323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«Личная гигиена».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3116"/>
            <a:ext cx="2107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баллов.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143248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часто рекомендуется мыть голову?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4857760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мере загрязнения, но не реже, чем раз в десять дней.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500034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Admin\Desktop\18-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56903"/>
            <a:ext cx="2448272" cy="1936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036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«Алкоголь – яд»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14282" y="1428736"/>
            <a:ext cx="82153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баллов.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Какие заболевания желудка возникают при злоупотреблении алкоголем?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0760" y="4714884"/>
            <a:ext cx="27601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Гас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трит, язва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 рак желудка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071538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036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«Алкоголь – яд»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42844" y="1214422"/>
            <a:ext cx="87154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40 баллов.           «Кот в мешке».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         Тема «Микроспория».       80 баллов.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Эти животные являются распространителями грибка, вызывающего заразное кожное заболевание - микроспорию.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5500702"/>
            <a:ext cx="3118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Собаки и кошки.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928662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036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«Алкоголь – яд»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60 баллов.            «Вопрос-аукцион».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Какой вред наносит своему будущему ребенку употребляющая алкоголь беременная женщина?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4303455"/>
            <a:ext cx="55721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Алкоголь может привести к появлению физических уродств и вызвать нарушение психики ребенка.</a:t>
            </a:r>
            <a:endParaRPr lang="ru-RU" sz="32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57224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7036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«Алкоголь – яд»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1214422"/>
            <a:ext cx="90011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80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Какое воздействие на зрение подростков оказывает алкоголь?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643446"/>
            <a:ext cx="6215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Тяжелое поражение зрительных нервов, ведущее к потере зрения.</a:t>
            </a:r>
            <a:endParaRPr lang="ru-RU" sz="32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642910" y="5715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42852"/>
            <a:ext cx="7036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«Алкоголь – яд»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28596" y="1214422"/>
            <a:ext cx="835821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100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Эти клетки являются самыми чувствительными к вредному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воздействию алкоголя.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4857760"/>
            <a:ext cx="32526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Нервные клетки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головного мозга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571472" y="55721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4800" y="0"/>
            <a:ext cx="914590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</a:t>
            </a:r>
          </a:p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«Наркотик – «белая смерть»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4282" y="1785926"/>
            <a:ext cx="878687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20 баллов.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Использование наркоманами нестерильных шприцев способствует распространению этого неизлечимого заболевания.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5857892"/>
            <a:ext cx="1435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СПИД.</a:t>
            </a:r>
            <a:endParaRPr lang="ru-RU" sz="32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571472" y="51435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1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</a:t>
            </a:r>
          </a:p>
          <a:p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«Наркотик– «белая смерть»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42844" y="1785926"/>
            <a:ext cx="90011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40 баллов.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Какое воздействие оказывают наркотики на здоровье?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4357694"/>
            <a:ext cx="58578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Нарушение деятельности всех органов и систем человеческого организма, деградация личности.</a:t>
            </a:r>
            <a:endParaRPr lang="ru-RU" sz="32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85786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</a:t>
            </a:r>
          </a:p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«Наркотик– «белая смерть»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00034" y="2000240"/>
            <a:ext cx="864396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60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Каковы социальные последствия наркомании?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4857760"/>
            <a:ext cx="36275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Разрушение семьи, </a:t>
            </a:r>
          </a:p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рост преступности.</a:t>
            </a:r>
            <a:endParaRPr lang="ru-RU" sz="32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000100" y="5715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</a:t>
            </a:r>
          </a:p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«Наркотик – «белая смерть»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1785926"/>
            <a:ext cx="878687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80 баллов.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Почему опасно даже разовое употребление наркотиков?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4786322"/>
            <a:ext cx="56435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Возникает сильная психологическая зависимость и потребность организма в наркотиках.</a:t>
            </a:r>
            <a:endParaRPr lang="ru-RU" sz="32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14348" y="53578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</a:t>
            </a:r>
          </a:p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«Наркотик – «белая смерть»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42844" y="1643050"/>
            <a:ext cx="81439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100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Как влияет употребление наркотиков на потомство?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4180344"/>
            <a:ext cx="63579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У родителей-наркоманов дети рождаются с различными умственными и физическими отклонениями, а впоследствии отстают в умственном и физическом развитии от своих сверстников.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14348" y="56435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80323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«Личная гигиена».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000240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баллов.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967334"/>
            <a:ext cx="5007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предупреждения болезней зубов рекомендуется использовать зубные пасты, содержащие этот элемент.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5143512"/>
            <a:ext cx="1195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Фтор.</a:t>
            </a:r>
            <a:endParaRPr lang="ru-RU" sz="3200" dirty="0"/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857224" y="5715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Admin\Desktop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2697088" cy="3674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«Здоровье человека и общество».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1785926"/>
            <a:ext cx="850109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20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Продолжите древнее изречение: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«В здоровом теле…».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5143512"/>
            <a:ext cx="2650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здоровый дух</a:t>
            </a:r>
            <a:endParaRPr lang="ru-RU" sz="32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57224" y="55721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«Здоровье человека и общество».</a:t>
            </a:r>
            <a:endParaRPr lang="ru-RU" sz="5400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71472" y="2071678"/>
            <a:ext cx="8572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40 баллов.                  «Счастливый случай».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1214414" y="51435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«Здоровье человека и общество».</a:t>
            </a:r>
            <a:endParaRPr lang="ru-RU" sz="5400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20" y="1928802"/>
            <a:ext cx="87154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60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Медики утверждают, что будущее именно за такой медициной.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5500702"/>
            <a:ext cx="3645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Профилактической.</a:t>
            </a:r>
            <a:endParaRPr lang="ru-RU" sz="32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14348" y="55007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«Здоровье человека и общество».</a:t>
            </a:r>
            <a:endParaRPr lang="ru-RU" sz="5400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1928802"/>
            <a:ext cx="90011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80 баллов.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 настоящее время в этой науке идет особенно быстрое накопление первичных знаний.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9454" y="5429264"/>
            <a:ext cx="1929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Биология.</a:t>
            </a: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642910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«Здоровье человека и общество».</a:t>
            </a:r>
            <a:endParaRPr lang="ru-RU" sz="5400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42844" y="2000240"/>
            <a:ext cx="90011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100 баллов.                            «Своя игра».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Эта наука возникла в связи с полетами человека в космос.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5286388"/>
            <a:ext cx="4722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Космическая физиология.</a:t>
            </a:r>
            <a:endParaRPr lang="ru-RU" sz="32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571472" y="5715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285728"/>
            <a:ext cx="4180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Своя игра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1714488"/>
            <a:ext cx="87868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  Вопрос.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Эта наука изучает методы психологической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саморегуляции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5000636"/>
            <a:ext cx="2741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Психогигиена.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85728"/>
            <a:ext cx="8141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ru-RU" sz="5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Подведение итогов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3071810"/>
            <a:ext cx="569739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ru-RU" sz="5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Награждение</a:t>
            </a:r>
          </a:p>
          <a:p>
            <a:pPr algn="ctr"/>
            <a:r>
              <a:rPr kumimoji="0" lang="ru-RU" sz="5400" b="1" i="0" u="none" strike="noStrike" cap="all" spc="0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победителей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80323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«Личная гигиена».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2357430"/>
            <a:ext cx="90011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средство может действительно служить профилактикой кариеса, однако чрезмерное его употребление приводит к перенапряжению слюнных желез, желез желудка и кишечника.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5429264"/>
            <a:ext cx="4131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Жевательная резинка.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00174"/>
            <a:ext cx="2107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 баллов.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1428736"/>
            <a:ext cx="2530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«Своя игра». </a:t>
            </a:r>
            <a:endParaRPr lang="ru-RU" sz="3200" dirty="0"/>
          </a:p>
        </p:txBody>
      </p:sp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>
            <a:off x="500034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Admin\Desktop\shutterstock_133321220_1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4" cy="5006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0323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«Личная гигиена».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428736"/>
            <a:ext cx="86439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50 баллов.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Как иначе называется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флосс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, используемый для чистки зубов?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5733256"/>
            <a:ext cx="2477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Зубная нить.</a:t>
            </a:r>
            <a:endParaRPr lang="ru-RU" sz="3200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1142976" y="5715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Admin\Desktop\n1_c49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8862514" cy="5231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0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«Физическая культура»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2285992"/>
            <a:ext cx="82868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баллов.           «Кот в мешке».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«Загадки».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Намочи его водой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потри его рукой.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начнет гулять по шее,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Сразу ты похорошеешь.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6072206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Мыло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571472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Admin\Desktop\Красное-и-желтое-мыло-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44824"/>
            <a:ext cx="5193172" cy="3902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«Физическая культура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9512" y="1556792"/>
            <a:ext cx="878684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баллов.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называется состояние полного физического благополучия.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4929198"/>
            <a:ext cx="1870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Здоровье.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500034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Admin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645024"/>
            <a:ext cx="2447216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250</TotalTime>
  <Words>1399</Words>
  <Application>Microsoft Office PowerPoint</Application>
  <PresentationFormat>Экран (4:3)</PresentationFormat>
  <Paragraphs>376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Открытая</vt:lpstr>
      <vt:lpstr>Своя игра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UserXP</dc:creator>
  <cp:lastModifiedBy>Admin</cp:lastModifiedBy>
  <cp:revision>33</cp:revision>
  <dcterms:created xsi:type="dcterms:W3CDTF">2010-11-16T16:08:31Z</dcterms:created>
  <dcterms:modified xsi:type="dcterms:W3CDTF">2017-02-15T17:59:00Z</dcterms:modified>
</cp:coreProperties>
</file>