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1" autoAdjust="0"/>
  </p:normalViewPr>
  <p:slideViewPr>
    <p:cSldViewPr>
      <p:cViewPr varScale="1">
        <p:scale>
          <a:sx n="103" d="100"/>
          <a:sy n="103" d="100"/>
        </p:scale>
        <p:origin x="-1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F80B3C-EE8B-4323-90BF-50B0E6C872AA}" type="datetimeFigureOut">
              <a:rPr lang="ru-RU" smtClean="0"/>
              <a:t>05.04.2017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F80B3C-EE8B-4323-90BF-50B0E6C872AA}" type="datetimeFigureOut">
              <a:rPr lang="ru-RU" smtClean="0"/>
              <a:t>05.04.2017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F80B3C-EE8B-4323-90BF-50B0E6C872AA}" type="datetimeFigureOut">
              <a:rPr lang="ru-RU" smtClean="0"/>
              <a:t>05.04.2017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F80B3C-EE8B-4323-90BF-50B0E6C872AA}" type="datetimeFigureOut">
              <a:rPr lang="ru-RU" smtClean="0"/>
              <a:t>05.04.2017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F80B3C-EE8B-4323-90BF-50B0E6C872AA}" type="datetimeFigureOut">
              <a:rPr lang="ru-RU" smtClean="0"/>
              <a:t>05.04.2017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F80B3C-EE8B-4323-90BF-50B0E6C872AA}" type="datetimeFigureOut">
              <a:rPr lang="ru-RU" smtClean="0"/>
              <a:t>05.04.2017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612E17-C48D-4D97-94E8-D657EC507282}"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80B3C-EE8B-4323-90BF-50B0E6C872AA}" type="datetimeFigureOut">
              <a:rPr lang="ru-RU" smtClean="0"/>
              <a:t>05.04.2017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12E17-C48D-4D97-94E8-D657EC50728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infourok.ru/" TargetMode="External"/><Relationship Id="rId2" Type="http://schemas.openxmlformats.org/officeDocument/2006/relationships/hyperlink" Target="http://dokladiki.ru/" TargetMode="External"/><Relationship Id="rId1" Type="http://schemas.openxmlformats.org/officeDocument/2006/relationships/slideLayout" Target="../slideLayouts/slideLayout2.xml"/><Relationship Id="rId4" Type="http://schemas.openxmlformats.org/officeDocument/2006/relationships/hyperlink" Target="http://work-place.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Машина Времени - Макаревич Андрей - Люблю я макароны (minus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80312" y="44624"/>
            <a:ext cx="609600" cy="609600"/>
          </a:xfrm>
          <a:prstGeom prst="rect">
            <a:avLst/>
          </a:prstGeom>
        </p:spPr>
      </p:pic>
      <p:sp>
        <p:nvSpPr>
          <p:cNvPr id="2" name="Заголовок 1"/>
          <p:cNvSpPr>
            <a:spLocks noGrp="1"/>
          </p:cNvSpPr>
          <p:nvPr>
            <p:ph type="ctrTitle"/>
          </p:nvPr>
        </p:nvSpPr>
        <p:spPr>
          <a:xfrm>
            <a:off x="4860032" y="3789040"/>
            <a:ext cx="4176464" cy="302433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ru-RU" altLang="ru-RU" sz="2000" b="1" kern="0" dirty="0">
                <a:solidFill>
                  <a:srgbClr val="000000"/>
                </a:solidFill>
                <a:latin typeface="+mj-lt"/>
              </a:rPr>
              <a:t>МОУ СОШ №40</a:t>
            </a:r>
            <a:br>
              <a:rPr lang="ru-RU" altLang="ru-RU" sz="2000" b="1" kern="0" dirty="0">
                <a:solidFill>
                  <a:srgbClr val="000000"/>
                </a:solidFill>
                <a:latin typeface="+mj-lt"/>
              </a:rPr>
            </a:br>
            <a:r>
              <a:rPr lang="ru-RU" altLang="ru-RU" sz="2000" b="1" kern="0" dirty="0" smtClean="0">
                <a:solidFill>
                  <a:srgbClr val="000000"/>
                </a:solidFill>
                <a:latin typeface="+mj-lt"/>
              </a:rPr>
              <a:t>«</a:t>
            </a:r>
            <a:r>
              <a:rPr lang="ru-RU" altLang="ru-RU" sz="2000" b="1" kern="0" dirty="0">
                <a:solidFill>
                  <a:srgbClr val="000000"/>
                </a:solidFill>
                <a:latin typeface="+mj-lt"/>
              </a:rPr>
              <a:t>П</a:t>
            </a:r>
            <a:r>
              <a:rPr lang="ru-RU" altLang="ru-RU" sz="2000" b="1" kern="0" dirty="0" smtClean="0">
                <a:solidFill>
                  <a:srgbClr val="000000"/>
                </a:solidFill>
                <a:latin typeface="+mj-lt"/>
              </a:rPr>
              <a:t>ОВАР» коллективная работа</a:t>
            </a:r>
            <a:r>
              <a:rPr lang="ru-RU" altLang="ru-RU" sz="2000" b="1" kern="0" dirty="0">
                <a:solidFill>
                  <a:srgbClr val="000000"/>
                </a:solidFill>
                <a:latin typeface="+mj-lt"/>
              </a:rPr>
              <a:t/>
            </a:r>
            <a:br>
              <a:rPr lang="ru-RU" altLang="ru-RU" sz="2000" b="1" kern="0" dirty="0">
                <a:solidFill>
                  <a:srgbClr val="000000"/>
                </a:solidFill>
                <a:latin typeface="+mj-lt"/>
              </a:rPr>
            </a:br>
            <a:r>
              <a:rPr lang="ru-RU" altLang="ru-RU" sz="2000" b="1" kern="0" dirty="0" smtClean="0">
                <a:solidFill>
                  <a:srgbClr val="000000"/>
                </a:solidFill>
                <a:latin typeface="+mj-lt"/>
              </a:rPr>
              <a:t>Выполнили: </a:t>
            </a:r>
            <a:br>
              <a:rPr lang="ru-RU" altLang="ru-RU" sz="2000" b="1" kern="0" dirty="0" smtClean="0">
                <a:solidFill>
                  <a:srgbClr val="000000"/>
                </a:solidFill>
                <a:latin typeface="+mj-lt"/>
              </a:rPr>
            </a:br>
            <a:r>
              <a:rPr lang="ru-RU" altLang="ru-RU" sz="2000" b="1" kern="0" dirty="0" err="1" smtClean="0">
                <a:solidFill>
                  <a:srgbClr val="000000"/>
                </a:solidFill>
                <a:latin typeface="+mj-lt"/>
              </a:rPr>
              <a:t>Халяпин</a:t>
            </a:r>
            <a:r>
              <a:rPr lang="ru-RU" altLang="ru-RU" sz="2000" b="1" kern="0" dirty="0" smtClean="0">
                <a:solidFill>
                  <a:srgbClr val="000000"/>
                </a:solidFill>
                <a:latin typeface="+mj-lt"/>
              </a:rPr>
              <a:t> Илья </a:t>
            </a:r>
            <a:r>
              <a:rPr lang="ru-RU" altLang="ru-RU" sz="2000" b="1" kern="0" dirty="0">
                <a:solidFill>
                  <a:srgbClr val="000000"/>
                </a:solidFill>
                <a:latin typeface="+mj-lt"/>
              </a:rPr>
              <a:t/>
            </a:r>
            <a:br>
              <a:rPr lang="ru-RU" altLang="ru-RU" sz="2000" b="1" kern="0" dirty="0">
                <a:solidFill>
                  <a:srgbClr val="000000"/>
                </a:solidFill>
                <a:latin typeface="+mj-lt"/>
              </a:rPr>
            </a:br>
            <a:r>
              <a:rPr lang="ru-RU" altLang="ru-RU" sz="2000" b="1" kern="0" dirty="0" smtClean="0">
                <a:solidFill>
                  <a:srgbClr val="000000"/>
                </a:solidFill>
                <a:latin typeface="+mj-lt"/>
              </a:rPr>
              <a:t>ученик 3 В </a:t>
            </a:r>
            <a:r>
              <a:rPr lang="ru-RU" altLang="ru-RU" sz="2000" b="1" kern="0" dirty="0">
                <a:solidFill>
                  <a:srgbClr val="000000"/>
                </a:solidFill>
                <a:latin typeface="+mj-lt"/>
              </a:rPr>
              <a:t>класса </a:t>
            </a:r>
            <a:r>
              <a:rPr lang="ru-RU" altLang="ru-RU" sz="2000" b="1" kern="0" dirty="0" smtClean="0">
                <a:solidFill>
                  <a:srgbClr val="000000"/>
                </a:solidFill>
                <a:latin typeface="+mj-lt"/>
              </a:rPr>
              <a:t/>
            </a:r>
            <a:br>
              <a:rPr lang="ru-RU" altLang="ru-RU" sz="2000" b="1" kern="0" dirty="0" smtClean="0">
                <a:solidFill>
                  <a:srgbClr val="000000"/>
                </a:solidFill>
                <a:latin typeface="+mj-lt"/>
              </a:rPr>
            </a:br>
            <a:r>
              <a:rPr lang="ru-RU" altLang="ru-RU" sz="2000" b="1" kern="0" dirty="0" err="1" smtClean="0">
                <a:solidFill>
                  <a:srgbClr val="000000"/>
                </a:solidFill>
                <a:latin typeface="+mj-lt"/>
              </a:rPr>
              <a:t>Халяпин</a:t>
            </a:r>
            <a:r>
              <a:rPr lang="ru-RU" altLang="ru-RU" sz="2000" b="1" kern="0" dirty="0" smtClean="0">
                <a:solidFill>
                  <a:srgbClr val="000000"/>
                </a:solidFill>
                <a:latin typeface="+mj-lt"/>
              </a:rPr>
              <a:t> Алексей</a:t>
            </a:r>
            <a:br>
              <a:rPr lang="ru-RU" altLang="ru-RU" sz="2000" b="1" kern="0" dirty="0" smtClean="0">
                <a:solidFill>
                  <a:srgbClr val="000000"/>
                </a:solidFill>
                <a:latin typeface="+mj-lt"/>
              </a:rPr>
            </a:br>
            <a:r>
              <a:rPr lang="ru-RU" altLang="ru-RU" sz="2000" b="1" kern="0" dirty="0">
                <a:solidFill>
                  <a:srgbClr val="000000"/>
                </a:solidFill>
                <a:latin typeface="+mj-lt"/>
              </a:rPr>
              <a:t>ученик </a:t>
            </a:r>
            <a:r>
              <a:rPr lang="ru-RU" altLang="ru-RU" sz="2000" b="1" kern="0" dirty="0" smtClean="0">
                <a:solidFill>
                  <a:srgbClr val="000000"/>
                </a:solidFill>
                <a:latin typeface="+mj-lt"/>
              </a:rPr>
              <a:t>1 А класса</a:t>
            </a:r>
            <a:r>
              <a:rPr lang="ru-RU" altLang="ru-RU" sz="2000" b="1" kern="0" dirty="0">
                <a:solidFill>
                  <a:srgbClr val="000000"/>
                </a:solidFill>
                <a:latin typeface="+mj-lt"/>
              </a:rPr>
              <a:t/>
            </a:r>
            <a:br>
              <a:rPr lang="ru-RU" altLang="ru-RU" sz="2000" b="1" kern="0" dirty="0">
                <a:solidFill>
                  <a:srgbClr val="000000"/>
                </a:solidFill>
                <a:latin typeface="+mj-lt"/>
              </a:rPr>
            </a:br>
            <a:r>
              <a:rPr lang="ru-RU" altLang="ru-RU" sz="2000" b="1" kern="0" dirty="0">
                <a:solidFill>
                  <a:srgbClr val="000000"/>
                </a:solidFill>
                <a:latin typeface="+mj-lt"/>
              </a:rPr>
              <a:t>Руководитель: </a:t>
            </a:r>
            <a:r>
              <a:rPr lang="ru-RU" altLang="ru-RU" sz="2000" b="1" kern="0" dirty="0" smtClean="0">
                <a:solidFill>
                  <a:srgbClr val="000000"/>
                </a:solidFill>
                <a:latin typeface="+mj-lt"/>
              </a:rPr>
              <a:t/>
            </a:r>
            <a:br>
              <a:rPr lang="ru-RU" altLang="ru-RU" sz="2000" b="1" kern="0" dirty="0" smtClean="0">
                <a:solidFill>
                  <a:srgbClr val="000000"/>
                </a:solidFill>
                <a:latin typeface="+mj-lt"/>
              </a:rPr>
            </a:br>
            <a:r>
              <a:rPr lang="ru-RU" altLang="ru-RU" sz="2000" b="1" kern="0" dirty="0" err="1" smtClean="0">
                <a:solidFill>
                  <a:srgbClr val="000000"/>
                </a:solidFill>
                <a:latin typeface="+mj-lt"/>
              </a:rPr>
              <a:t>Халяпина</a:t>
            </a:r>
            <a:r>
              <a:rPr lang="ru-RU" altLang="ru-RU" sz="2000" b="1" kern="0" dirty="0" smtClean="0">
                <a:solidFill>
                  <a:srgbClr val="000000"/>
                </a:solidFill>
                <a:latin typeface="+mj-lt"/>
              </a:rPr>
              <a:t> Светлана Игоревна</a:t>
            </a:r>
            <a:br>
              <a:rPr lang="ru-RU" altLang="ru-RU" sz="2000" b="1" kern="0" dirty="0" smtClean="0">
                <a:solidFill>
                  <a:srgbClr val="000000"/>
                </a:solidFill>
                <a:latin typeface="+mj-lt"/>
              </a:rPr>
            </a:br>
            <a:r>
              <a:rPr lang="ru-RU" altLang="ru-RU" sz="2000" b="1" kern="0" dirty="0" smtClean="0">
                <a:solidFill>
                  <a:srgbClr val="000000"/>
                </a:solidFill>
                <a:latin typeface="+mj-lt"/>
              </a:rPr>
              <a:t> </a:t>
            </a:r>
            <a:r>
              <a:rPr lang="ru-RU" altLang="ru-RU" sz="2000" b="1" kern="0" dirty="0">
                <a:solidFill>
                  <a:srgbClr val="000000"/>
                </a:solidFill>
                <a:latin typeface="+mj-lt"/>
              </a:rPr>
              <a:t>учитель </a:t>
            </a:r>
            <a:r>
              <a:rPr lang="ru-RU" altLang="ru-RU" sz="2000" b="1" kern="0" dirty="0" smtClean="0">
                <a:solidFill>
                  <a:srgbClr val="000000"/>
                </a:solidFill>
                <a:latin typeface="+mj-lt"/>
              </a:rPr>
              <a:t>русского языка и литературы</a:t>
            </a:r>
            <a:endParaRPr lang="ru-RU" sz="2000" dirty="0">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33" r="8333"/>
          <a:stretch>
            <a:fillRect/>
          </a:stretch>
        </p:blipFill>
        <p:spPr>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Текст 3"/>
          <p:cNvSpPr>
            <a:spLocks noGrp="1"/>
          </p:cNvSpPr>
          <p:nvPr>
            <p:ph type="body" sz="half" idx="2"/>
          </p:nvPr>
        </p:nvSpPr>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ru-RU" dirty="0"/>
              <a:t>Освоение практики приготовления пищи начинается еще в учебном заведении. По его окончанию, начинающий специалист должен обладать навыками, которых достаточно для получения места работы на должности помощника повара.</a:t>
            </a:r>
          </a:p>
        </p:txBody>
      </p:sp>
    </p:spTree>
    <p:extLst>
      <p:ext uri="{BB962C8B-B14F-4D97-AF65-F5344CB8AC3E}">
        <p14:creationId xmlns:p14="http://schemas.microsoft.com/office/powerpoint/2010/main" val="300683908"/>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660" r="5660"/>
          <a:stretch>
            <a:fillRect/>
          </a:stretch>
        </p:blipFill>
        <p:spPr>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r>
              <a:rPr lang="ru-RU" dirty="0"/>
              <a:t>Следующий шаг – должность повара на кухне, высшее звено профессии – шеф-повар. Постоянно растущее количество ресторанов лишь повышает спрос на квалифицированных специалистов, так что в востребованности нет никакого сомнения.</a:t>
            </a:r>
          </a:p>
        </p:txBody>
      </p:sp>
    </p:spTree>
    <p:extLst>
      <p:ext uri="{BB962C8B-B14F-4D97-AF65-F5344CB8AC3E}">
        <p14:creationId xmlns:p14="http://schemas.microsoft.com/office/powerpoint/2010/main" val="1037796271"/>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smtClean="0"/>
              <a:t>Источники</a:t>
            </a:r>
            <a:endParaRPr lang="ru-RU" dirty="0"/>
          </a:p>
        </p:txBody>
      </p:sp>
      <p:sp>
        <p:nvSpPr>
          <p:cNvPr id="6" name="Объект 5"/>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a:buFont typeface="Wingdings" panose="05000000000000000000" pitchFamily="2" charset="2"/>
              <a:buChar char="Ø"/>
            </a:pPr>
            <a:r>
              <a:rPr lang="en-US" dirty="0">
                <a:hlinkClick r:id="rId2"/>
              </a:rPr>
              <a:t>http://</a:t>
            </a:r>
            <a:r>
              <a:rPr lang="en-US" dirty="0" smtClean="0">
                <a:hlinkClick r:id="rId2"/>
              </a:rPr>
              <a:t>dokladiki.ru</a:t>
            </a:r>
            <a:endParaRPr lang="ru-RU" dirty="0" smtClean="0"/>
          </a:p>
          <a:p>
            <a:pPr>
              <a:buFont typeface="Wingdings" panose="05000000000000000000" pitchFamily="2" charset="2"/>
              <a:buChar char="Ø"/>
            </a:pPr>
            <a:r>
              <a:rPr lang="en-US" dirty="0">
                <a:hlinkClick r:id="rId3"/>
              </a:rPr>
              <a:t>http://infourok.ru</a:t>
            </a:r>
            <a:endParaRPr lang="ru-RU" dirty="0"/>
          </a:p>
          <a:p>
            <a:pPr>
              <a:buFont typeface="Wingdings" panose="05000000000000000000" pitchFamily="2" charset="2"/>
              <a:buChar char="Ø"/>
            </a:pPr>
            <a:r>
              <a:rPr lang="en-US" dirty="0">
                <a:hlinkClick r:id="rId4"/>
              </a:rPr>
              <a:t>http://work-place.net</a:t>
            </a:r>
            <a:endParaRPr lang="ru-RU" dirty="0"/>
          </a:p>
          <a:p>
            <a:pPr>
              <a:buFont typeface="Wingdings" panose="05000000000000000000" pitchFamily="2" charset="2"/>
              <a:buChar char="Ø"/>
            </a:pPr>
            <a:endParaRPr lang="ru-RU" dirty="0" smtClean="0"/>
          </a:p>
          <a:p>
            <a:pPr marL="0" indent="0">
              <a:buNone/>
            </a:pPr>
            <a:endParaRPr lang="ru-RU" dirty="0"/>
          </a:p>
        </p:txBody>
      </p:sp>
    </p:spTree>
    <p:extLst>
      <p:ext uri="{BB962C8B-B14F-4D97-AF65-F5344CB8AC3E}">
        <p14:creationId xmlns:p14="http://schemas.microsoft.com/office/powerpoint/2010/main" val="3956545063"/>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171" b="171"/>
          <a:stretch>
            <a:fillRect/>
          </a:stretch>
        </p:blipFill>
        <p:spPr>
          <a:xfrm>
            <a:off x="3059832" y="548680"/>
            <a:ext cx="5846440" cy="4752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08772288"/>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dirty="0" smtClean="0"/>
              <a:t>   Актуальность выбора профессии</a:t>
            </a:r>
            <a:endParaRPr lang="ru-RU" dirty="0"/>
          </a:p>
        </p:txBody>
      </p:sp>
      <p:sp>
        <p:nvSpPr>
          <p:cNvPr id="3" name="Содержимое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marL="0" indent="0" algn="just">
              <a:buNone/>
            </a:pPr>
            <a:r>
              <a:rPr lang="ru-RU" dirty="0" smtClean="0"/>
              <a:t>      Эволюция </a:t>
            </a:r>
            <a:r>
              <a:rPr lang="ru-RU" dirty="0"/>
              <a:t>неразрывно связана с приобретением навыков и способностей человека. Приготовление пищи – это одна из первых и ключевых способностей, которые позволили ступить нашим предкам на следующую ступень развития. Ведь правильно приготовленная пища не только очень вкусна, но и безопасна для здоровья.</a:t>
            </a:r>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a:t>Что делает </a:t>
            </a:r>
            <a:r>
              <a:rPr lang="ru-RU" dirty="0" smtClean="0"/>
              <a:t>повар?</a:t>
            </a:r>
            <a:endParaRPr lang="ru-RU" dirty="0"/>
          </a:p>
        </p:txBody>
      </p:sp>
      <p:sp>
        <p:nvSpPr>
          <p:cNvPr id="3" name="Содержимое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fontScale="92500" lnSpcReduction="20000"/>
          </a:bodyPr>
          <a:lstStyle/>
          <a:p>
            <a:pPr marL="0" indent="0" algn="just">
              <a:buNone/>
            </a:pPr>
            <a:r>
              <a:rPr lang="ru-RU" dirty="0"/>
              <a:t>Что делает и чем занимается повар? Сегодня данная профессия одна из самых востребованных. Многие из нас могут вкусно приготовить, но повар делает из продуктов произведение искусства. Что бы блюдо стало кулинарным шедевром, не достаточно придерживаться рецепта и правильной пропорции ингредиентов. Здесь нужен колоссальный опыт в кулинарии, познания в различных сферах, творческий склад ума для подготовки презентации блюда, талант и вдохновение.</a:t>
            </a:r>
          </a:p>
        </p:txBody>
      </p:sp>
    </p:spTree>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smtClean="0"/>
              <a:t>Требования</a:t>
            </a:r>
            <a:endParaRPr lang="ru-RU" dirty="0"/>
          </a:p>
        </p:txBody>
      </p:sp>
      <p:sp>
        <p:nvSpPr>
          <p:cNvPr id="3" name="Объект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pPr algn="just">
              <a:buFont typeface="Wingdings" panose="05000000000000000000" pitchFamily="2" charset="2"/>
              <a:buChar char="Ø"/>
            </a:pPr>
            <a:r>
              <a:rPr lang="ru-RU" dirty="0"/>
              <a:t>Совсем не обязательно знать наизусть рецепты всех блюд на свете, но быстрая ориентация в свойствах продуктов, их энергетической ценности и совместимости обязательна. </a:t>
            </a:r>
            <a:endParaRPr lang="ru-RU" dirty="0" smtClean="0"/>
          </a:p>
          <a:p>
            <a:pPr algn="just">
              <a:buFont typeface="Wingdings" panose="05000000000000000000" pitchFamily="2" charset="2"/>
              <a:buChar char="Ø"/>
            </a:pPr>
            <a:r>
              <a:rPr lang="ru-RU" dirty="0"/>
              <a:t>Не лишним станет хорошо развитое чувство времени и возможность определять необходимый объем ингредиента «на глаз».</a:t>
            </a:r>
          </a:p>
          <a:p>
            <a:pPr algn="just">
              <a:buFont typeface="Wingdings" panose="05000000000000000000" pitchFamily="2" charset="2"/>
              <a:buChar char="Ø"/>
            </a:pPr>
            <a:r>
              <a:rPr lang="ru-RU" dirty="0"/>
              <a:t>Ключевая особенность в профессии – вкусовое восприятие пищи. Необходимо развивать творческое начало для украшения и презентации изысканных блюд. </a:t>
            </a:r>
          </a:p>
          <a:p>
            <a:pPr algn="just">
              <a:buFont typeface="Wingdings" panose="05000000000000000000" pitchFamily="2" charset="2"/>
              <a:buChar char="Ø"/>
            </a:pPr>
            <a:endParaRPr lang="ru-RU" dirty="0"/>
          </a:p>
        </p:txBody>
      </p:sp>
    </p:spTree>
    <p:extLst>
      <p:ext uri="{BB962C8B-B14F-4D97-AF65-F5344CB8AC3E}">
        <p14:creationId xmlns:p14="http://schemas.microsoft.com/office/powerpoint/2010/main" val="989031857"/>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smtClean="0"/>
              <a:t>Обязанности </a:t>
            </a:r>
            <a:r>
              <a:rPr lang="ru-RU" dirty="0"/>
              <a:t>специалиста </a:t>
            </a:r>
          </a:p>
        </p:txBody>
      </p:sp>
      <p:sp>
        <p:nvSpPr>
          <p:cNvPr id="5" name="Объект 4"/>
          <p:cNvSpPr>
            <a:spLocks noGrp="1"/>
          </p:cNvSpPr>
          <p:nvPr>
            <p:ph sz="half" idx="1"/>
          </p:nvPr>
        </p:nvSpPr>
        <p:spPr/>
        <p:style>
          <a:lnRef idx="1">
            <a:schemeClr val="accent2"/>
          </a:lnRef>
          <a:fillRef idx="3">
            <a:schemeClr val="accent2"/>
          </a:fillRef>
          <a:effectRef idx="2">
            <a:schemeClr val="accent2"/>
          </a:effectRef>
          <a:fontRef idx="minor">
            <a:schemeClr val="lt1"/>
          </a:fontRef>
        </p:style>
        <p:txBody>
          <a:bodyPr>
            <a:normAutofit fontScale="25000" lnSpcReduction="20000"/>
          </a:bodyPr>
          <a:lstStyle/>
          <a:p>
            <a:pPr algn="just">
              <a:lnSpc>
                <a:spcPct val="170000"/>
              </a:lnSpc>
              <a:buFont typeface="Wingdings" panose="05000000000000000000" pitchFamily="2" charset="2"/>
              <a:buChar char="Ø"/>
            </a:pPr>
            <a:r>
              <a:rPr lang="ru-RU" sz="4300" dirty="0" smtClean="0"/>
              <a:t>прием продуктов, их дальнейшая обработка;</a:t>
            </a:r>
          </a:p>
          <a:p>
            <a:pPr algn="just">
              <a:lnSpc>
                <a:spcPct val="170000"/>
              </a:lnSpc>
              <a:buFont typeface="Wingdings" panose="05000000000000000000" pitchFamily="2" charset="2"/>
              <a:buChar char="Ø"/>
            </a:pPr>
            <a:r>
              <a:rPr lang="ru-RU" sz="4300" dirty="0"/>
              <a:t>умелое использование кухонной техники</a:t>
            </a:r>
            <a:r>
              <a:rPr lang="ru-RU" sz="4300" dirty="0" smtClean="0"/>
              <a:t>;</a:t>
            </a:r>
          </a:p>
          <a:p>
            <a:pPr algn="just">
              <a:lnSpc>
                <a:spcPct val="170000"/>
              </a:lnSpc>
              <a:buFont typeface="Wingdings" panose="05000000000000000000" pitchFamily="2" charset="2"/>
              <a:buChar char="Ø"/>
            </a:pPr>
            <a:r>
              <a:rPr lang="ru-RU" sz="4300" dirty="0" smtClean="0"/>
              <a:t>хранение </a:t>
            </a:r>
            <a:r>
              <a:rPr lang="ru-RU" sz="4300" dirty="0"/>
              <a:t>продуктов в соответствии с санитарно-гигиеническими нормами</a:t>
            </a:r>
            <a:r>
              <a:rPr lang="ru-RU" sz="4300" dirty="0" smtClean="0"/>
              <a:t>.</a:t>
            </a:r>
          </a:p>
          <a:p>
            <a:pPr algn="just">
              <a:lnSpc>
                <a:spcPct val="170000"/>
              </a:lnSpc>
              <a:buFont typeface="Wingdings" panose="05000000000000000000" pitchFamily="2" charset="2"/>
              <a:buChar char="Ø"/>
            </a:pPr>
            <a:r>
              <a:rPr lang="ru-RU" sz="4300" dirty="0"/>
              <a:t>Что бы устроиться на работу в столовую или кафе, достаточно специального образования, которое можно получить в техникуме. Для работы в элитном ресторане этого не достаточно, необходимо постоянно повышать квалификацию на профессиональных курсах и тренингах</a:t>
            </a:r>
            <a:r>
              <a:rPr lang="ru-RU" sz="4300" dirty="0" smtClean="0"/>
              <a:t>.</a:t>
            </a:r>
          </a:p>
          <a:p>
            <a:pPr algn="just">
              <a:lnSpc>
                <a:spcPct val="170000"/>
              </a:lnSpc>
              <a:buFont typeface="Wingdings" panose="05000000000000000000" pitchFamily="2" charset="2"/>
              <a:buChar char="Ø"/>
            </a:pPr>
            <a:r>
              <a:rPr lang="ru-RU" sz="4300" dirty="0"/>
              <a:t>Аккуратность и опрятность – неотъемлемые спутники данной профессии. Если в ресторане клиент увидит в своей тарелке посторонний предмет, это очернит не только репутацию повара, но и ударит по имиджу заведения. Медлительные люди будут постоянно сталкиваться с рядом проблем: пока готовиться одно блюдо, второе может подгореть, перестоять или потерять первоначальные вкусовые качества.</a:t>
            </a:r>
          </a:p>
          <a:p>
            <a:pPr algn="just">
              <a:lnSpc>
                <a:spcPct val="170000"/>
              </a:lnSpc>
              <a:buFont typeface="Wingdings" panose="05000000000000000000" pitchFamily="2" charset="2"/>
              <a:buChar char="Ø"/>
            </a:pPr>
            <a:endParaRPr lang="ru-RU" sz="4300" dirty="0"/>
          </a:p>
          <a:p>
            <a:pPr>
              <a:buFont typeface="Wingdings" panose="05000000000000000000" pitchFamily="2" charset="2"/>
              <a:buChar char="Ø"/>
            </a:pPr>
            <a:endParaRPr lang="ru-RU" sz="4300" dirty="0"/>
          </a:p>
          <a:p>
            <a:pPr>
              <a:buFont typeface="Wingdings" panose="05000000000000000000" pitchFamily="2" charset="2"/>
              <a:buChar char="Ø"/>
            </a:pPr>
            <a:endParaRPr lang="ru-RU" dirty="0" smtClean="0"/>
          </a:p>
          <a:p>
            <a:pPr marL="0" indent="0">
              <a:buNone/>
            </a:pPr>
            <a:endParaRPr lang="ru-RU" dirty="0"/>
          </a:p>
          <a:p>
            <a:pPr marL="0" indent="0">
              <a:buNone/>
            </a:pPr>
            <a:endParaRPr lang="ru-RU" dirty="0" smtClean="0"/>
          </a:p>
          <a:p>
            <a:pPr marL="0" indent="0">
              <a:buNone/>
            </a:pPr>
            <a:r>
              <a:rPr lang="ru-RU" dirty="0"/>
              <a:t>	</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8" y="1484784"/>
            <a:ext cx="4038600" cy="41764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3792888"/>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a:t>	Зарплата повара</a:t>
            </a:r>
          </a:p>
        </p:txBody>
      </p:sp>
      <p:sp>
        <p:nvSpPr>
          <p:cNvPr id="3" name="Объект 2"/>
          <p:cNvSpPr>
            <a:spLocks noGrp="1"/>
          </p:cNvSpPr>
          <p:nvPr>
            <p:ph sz="half" idx="1"/>
          </p:nvPr>
        </p:nvSpPr>
        <p:spPr>
          <a:xfrm>
            <a:off x="323528" y="1556792"/>
            <a:ext cx="4244280" cy="4525963"/>
          </a:xfrm>
        </p:spPr>
        <p:style>
          <a:lnRef idx="1">
            <a:schemeClr val="accent2"/>
          </a:lnRef>
          <a:fillRef idx="3">
            <a:schemeClr val="accent2"/>
          </a:fillRef>
          <a:effectRef idx="2">
            <a:schemeClr val="accent2"/>
          </a:effectRef>
          <a:fontRef idx="minor">
            <a:schemeClr val="lt1"/>
          </a:fontRef>
        </p:style>
        <p:txBody>
          <a:bodyPr>
            <a:normAutofit/>
          </a:bodyPr>
          <a:lstStyle/>
          <a:p>
            <a:pPr marL="0" indent="0">
              <a:buNone/>
            </a:pPr>
            <a:r>
              <a:rPr lang="ru-RU" sz="3200" dirty="0" smtClean="0"/>
              <a:t>Оплата </a:t>
            </a:r>
            <a:r>
              <a:rPr lang="ru-RU" sz="3200" dirty="0"/>
              <a:t>труда, безусловно, зависит от опыта, профессиональных навыков и таланта. Наиболее популярны рестораны европейской и японской кухни.</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772816"/>
            <a:ext cx="3960440" cy="42484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7654833"/>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188640"/>
            <a:ext cx="3008313" cy="116205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ru-RU" sz="3600" dirty="0" smtClean="0"/>
              <a:t>Достоинства</a:t>
            </a:r>
            <a:endParaRPr lang="ru-RU" sz="3600"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2040" y="332656"/>
            <a:ext cx="3970784" cy="36004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Текст 5"/>
          <p:cNvSpPr>
            <a:spLocks noGrp="1"/>
          </p:cNvSpPr>
          <p:nvPr>
            <p:ph type="body" sz="half" idx="2"/>
          </p:nvPr>
        </p:nvSpPr>
        <p:spPr>
          <a:xfrm>
            <a:off x="971600" y="1916832"/>
            <a:ext cx="3008313" cy="3888432"/>
          </a:xfrm>
        </p:spPr>
        <p:style>
          <a:lnRef idx="1">
            <a:schemeClr val="accent2"/>
          </a:lnRef>
          <a:fillRef idx="3">
            <a:schemeClr val="accent2"/>
          </a:fillRef>
          <a:effectRef idx="2">
            <a:schemeClr val="accent2"/>
          </a:effectRef>
          <a:fontRef idx="minor">
            <a:schemeClr val="lt1"/>
          </a:fontRef>
        </p:style>
        <p:txBody>
          <a:bodyPr>
            <a:normAutofit lnSpcReduction="10000"/>
          </a:bodyPr>
          <a:lstStyle/>
          <a:p>
            <a:pPr marL="285750" indent="-285750">
              <a:buFont typeface="Wingdings" panose="05000000000000000000" pitchFamily="2" charset="2"/>
              <a:buChar char="Ø"/>
            </a:pPr>
            <a:r>
              <a:rPr lang="ru-RU" sz="2000" dirty="0"/>
              <a:t>творческая профессия</a:t>
            </a:r>
            <a:r>
              <a:rPr lang="ru-RU" sz="2000" dirty="0" smtClean="0"/>
              <a:t>;</a:t>
            </a:r>
          </a:p>
          <a:p>
            <a:pPr marL="285750" indent="-285750">
              <a:buFont typeface="Wingdings" panose="05000000000000000000" pitchFamily="2" charset="2"/>
              <a:buChar char="Ø"/>
            </a:pPr>
            <a:r>
              <a:rPr lang="ru-RU" sz="2000" dirty="0"/>
              <a:t>востребованность на рынке туда</a:t>
            </a:r>
            <a:r>
              <a:rPr lang="ru-RU" sz="2000" dirty="0" smtClean="0"/>
              <a:t>;</a:t>
            </a:r>
          </a:p>
          <a:p>
            <a:pPr marL="285750" indent="-285750">
              <a:buFont typeface="Wingdings" panose="05000000000000000000" pitchFamily="2" charset="2"/>
              <a:buChar char="Ø"/>
            </a:pPr>
            <a:r>
              <a:rPr lang="ru-RU" sz="2000" dirty="0"/>
              <a:t>достойная зарплата</a:t>
            </a:r>
            <a:r>
              <a:rPr lang="ru-RU" sz="2000" dirty="0" smtClean="0"/>
              <a:t>;</a:t>
            </a:r>
          </a:p>
          <a:p>
            <a:pPr marL="285750" indent="-285750">
              <a:buFont typeface="Wingdings" panose="05000000000000000000" pitchFamily="2" charset="2"/>
              <a:buChar char="Ø"/>
            </a:pPr>
            <a:r>
              <a:rPr lang="ru-RU" sz="2000" dirty="0"/>
              <a:t>полученными навыками можно воспользоваться в быту, удивив друзей, родственников или вторую половинку изысканным блюдом</a:t>
            </a:r>
          </a:p>
          <a:p>
            <a:pPr marL="285750" indent="-285750">
              <a:buFont typeface="Wingdings" panose="05000000000000000000" pitchFamily="2" charset="2"/>
              <a:buChar char="Ø"/>
            </a:pPr>
            <a:endParaRPr lang="ru-RU" dirty="0"/>
          </a:p>
          <a:p>
            <a:r>
              <a:rPr lang="ru-RU" dirty="0"/>
              <a:t>	</a:t>
            </a:r>
          </a:p>
        </p:txBody>
      </p:sp>
    </p:spTree>
    <p:extLst>
      <p:ext uri="{BB962C8B-B14F-4D97-AF65-F5344CB8AC3E}">
        <p14:creationId xmlns:p14="http://schemas.microsoft.com/office/powerpoint/2010/main" val="259022117"/>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ru-RU" dirty="0" smtClean="0"/>
              <a:t>Недостатки</a:t>
            </a:r>
            <a:endParaRPr lang="ru-RU" dirty="0"/>
          </a:p>
        </p:txBody>
      </p:sp>
      <p:sp>
        <p:nvSpPr>
          <p:cNvPr id="4" name="Текст 3"/>
          <p:cNvSpPr>
            <a:spLocks noGrp="1"/>
          </p:cNvSpPr>
          <p:nvPr>
            <p:ph sz="half" idx="1"/>
          </p:nvPr>
        </p:nvSpPr>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algn="just">
              <a:lnSpc>
                <a:spcPct val="120000"/>
              </a:lnSpc>
              <a:buFont typeface="Wingdings" panose="05000000000000000000" pitchFamily="2" charset="2"/>
              <a:buChar char="Ø"/>
            </a:pPr>
            <a:r>
              <a:rPr lang="ru-RU" sz="3600" dirty="0" smtClean="0"/>
              <a:t>целый </a:t>
            </a:r>
            <a:r>
              <a:rPr lang="ru-RU" sz="3600" dirty="0"/>
              <a:t>день проходит на ногах, довольно сложна в физическом плане работа</a:t>
            </a:r>
            <a:r>
              <a:rPr lang="ru-RU" sz="3600" dirty="0" smtClean="0"/>
              <a:t>;</a:t>
            </a:r>
          </a:p>
          <a:p>
            <a:pPr algn="just">
              <a:lnSpc>
                <a:spcPct val="120000"/>
              </a:lnSpc>
              <a:buFont typeface="Wingdings" panose="05000000000000000000" pitchFamily="2" charset="2"/>
              <a:buChar char="Ø"/>
            </a:pPr>
            <a:r>
              <a:rPr lang="ru-RU" sz="3600" dirty="0"/>
              <a:t>ежедневно возникают опасные ситуации (порезы, ожоги);</a:t>
            </a:r>
          </a:p>
          <a:p>
            <a:pPr algn="just">
              <a:lnSpc>
                <a:spcPct val="120000"/>
              </a:lnSpc>
              <a:buFont typeface="Wingdings" panose="05000000000000000000" pitchFamily="2" charset="2"/>
              <a:buChar char="Ø"/>
            </a:pPr>
            <a:r>
              <a:rPr lang="ru-RU" sz="3600" dirty="0"/>
              <a:t>рабочий день в крупном заведении проходит практически без пауз. Придется постоянно следить за готовностью нескольких блюд одновременно.</a:t>
            </a:r>
          </a:p>
          <a:p>
            <a:pPr>
              <a:buFont typeface="Wingdings" panose="05000000000000000000" pitchFamily="2" charset="2"/>
              <a:buChar char="Ø"/>
            </a:pPr>
            <a:endParaRPr lang="ru-RU" dirty="0"/>
          </a:p>
          <a:p>
            <a:pPr>
              <a:buFont typeface="Wingdings" panose="05000000000000000000" pitchFamily="2" charset="2"/>
              <a:buChar char="Ø"/>
            </a:pPr>
            <a:endParaRPr lang="ru-RU" dirty="0" smtClean="0"/>
          </a:p>
          <a:p>
            <a:pPr>
              <a:buFont typeface="Wingdings" panose="05000000000000000000" pitchFamily="2" charset="2"/>
              <a:buChar char="Ø"/>
            </a:pPr>
            <a:endParaRPr lang="ru-RU" dirty="0"/>
          </a:p>
          <a:p>
            <a:pPr marL="0" indent="0">
              <a:buNone/>
            </a:pPr>
            <a:r>
              <a:rPr lang="ru-RU" dirty="0"/>
              <a:t>	</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628800"/>
            <a:ext cx="3639969"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965456946"/>
      </p:ext>
    </p:extLst>
  </p:cSld>
  <p:clrMapOvr>
    <a:masterClrMapping/>
  </p:clrMapOvr>
  <mc:AlternateContent xmlns:mc="http://schemas.openxmlformats.org/markup-compatibility/2006">
    <mc:Choice xmlns:p14="http://schemas.microsoft.com/office/powerpoint/2010/main" Requires="p14">
      <p:transition spd="slow" p14:dur="3750" advTm="3000">
        <p:wipe/>
      </p:transition>
    </mc:Choice>
    <mc:Fallback>
      <p:transition spd="slow" advTm="3000">
        <p:wip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478</Words>
  <Application>Microsoft Office PowerPoint</Application>
  <PresentationFormat>Экран (4:3)</PresentationFormat>
  <Paragraphs>44</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МОУ СОШ №40 «ПОВАР» коллективная работа Выполнили:  Халяпин Илья  ученик 3 В класса  Халяпин Алексей ученик 1 А класса Руководитель:  Халяпина Светлана Игоревна  учитель русского языка и литературы</vt:lpstr>
      <vt:lpstr>Презентация PowerPoint</vt:lpstr>
      <vt:lpstr>   Актуальность выбора профессии</vt:lpstr>
      <vt:lpstr>Что делает повар?</vt:lpstr>
      <vt:lpstr>Требования</vt:lpstr>
      <vt:lpstr>Обязанности специалиста </vt:lpstr>
      <vt:lpstr> Зарплата повара</vt:lpstr>
      <vt:lpstr>Достоинства</vt:lpstr>
      <vt:lpstr>Недостатки</vt:lpstr>
      <vt:lpstr>Презентация PowerPoint</vt:lpstr>
      <vt:lpstr>Презентация PowerPoint</vt:lpstr>
      <vt:lpstr>Источники</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sicil_000</dc:creator>
  <cp:lastModifiedBy>ОГЭ-ИНФОРМАТИКА</cp:lastModifiedBy>
  <cp:revision>10</cp:revision>
  <dcterms:created xsi:type="dcterms:W3CDTF">2015-09-18T16:26:18Z</dcterms:created>
  <dcterms:modified xsi:type="dcterms:W3CDTF">2017-04-05T07:41:31Z</dcterms:modified>
</cp:coreProperties>
</file>