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59" r:id="rId5"/>
    <p:sldId id="264" r:id="rId6"/>
    <p:sldId id="265" r:id="rId7"/>
    <p:sldId id="269" r:id="rId8"/>
    <p:sldId id="266" r:id="rId9"/>
    <p:sldId id="267" r:id="rId10"/>
    <p:sldId id="268" r:id="rId11"/>
    <p:sldId id="270" r:id="rId12"/>
    <p:sldId id="274" r:id="rId13"/>
    <p:sldId id="275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1C09A7"/>
    <a:srgbClr val="660066"/>
    <a:srgbClr val="006600"/>
    <a:srgbClr val="009BD2"/>
    <a:srgbClr val="7DDDFF"/>
    <a:srgbClr val="C1E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32482-F6E3-47CE-80E8-010EF7BB2508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835F0-192B-4DA9-A561-0CC466A491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046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35F0-192B-4DA9-A561-0CC466A4911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330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35F0-192B-4DA9-A561-0CC466A4911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093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35F0-192B-4DA9-A561-0CC466A49111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795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AE2-D071-4F96-BE83-E467346A17FF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2092-6CD5-436B-B64C-0B243FA15D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AE2-D071-4F96-BE83-E467346A17FF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2092-6CD5-436B-B64C-0B243FA15D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AE2-D071-4F96-BE83-E467346A17FF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2092-6CD5-436B-B64C-0B243FA15D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AE2-D071-4F96-BE83-E467346A17FF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2092-6CD5-436B-B64C-0B243FA15D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AE2-D071-4F96-BE83-E467346A17FF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2092-6CD5-436B-B64C-0B243FA15D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AE2-D071-4F96-BE83-E467346A17FF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2092-6CD5-436B-B64C-0B243FA15D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AE2-D071-4F96-BE83-E467346A17FF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2092-6CD5-436B-B64C-0B243FA15D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AE2-D071-4F96-BE83-E467346A17FF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2092-6CD5-436B-B64C-0B243FA15D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AE2-D071-4F96-BE83-E467346A17FF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2092-6CD5-436B-B64C-0B243FA15D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AE2-D071-4F96-BE83-E467346A17FF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2092-6CD5-436B-B64C-0B243FA15D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AE2-D071-4F96-BE83-E467346A17FF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2092-6CD5-436B-B64C-0B243FA15D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38AE2-D071-4F96-BE83-E467346A17FF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E2092-6CD5-436B-B64C-0B243FA15D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A%D0%BB%D1%8F%D1%82%D0%B2%D0%B0_%D0%93%D0%B8%D0%BF%D0%BF%D0%BE%D0%BA%D1%80%D0%B0%D1%82%D0%B0" TargetMode="External"/><Relationship Id="rId5" Type="http://schemas.openxmlformats.org/officeDocument/2006/relationships/hyperlink" Target="https://ru.wikipedia.org/wiki/%D0%92%D0%B8%D0%B7%D0%B0%D0%BD%D1%82%D0%B8%D1%8F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4896544" cy="237626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5 «Б» класса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Лебедева Мария.</a:t>
            </a: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r"/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Хармёнкина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Валентиновна,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истории.</a:t>
            </a:r>
          </a:p>
          <a:p>
            <a:pPr algn="r"/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4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№ 4 г. Твери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36912"/>
            <a:ext cx="79855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cap="all" spc="0" dirty="0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Врач – лучшая профессия!</a:t>
            </a:r>
            <a:endParaRPr lang="ru-RU" sz="4000" b="1" cap="all" spc="0" dirty="0">
              <a:ln/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845" y="1484784"/>
            <a:ext cx="86987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«Калейдоскоп профессий – </a:t>
            </a:r>
            <a:r>
              <a:rPr lang="en-US" sz="4000" b="1" dirty="0" smtClean="0">
                <a:ln w="1143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4000" b="1" dirty="0" smtClean="0">
                <a:ln w="1143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век»</a:t>
            </a:r>
            <a:endParaRPr lang="ru-RU" sz="4000" b="1" cap="none" spc="0" dirty="0">
              <a:ln w="11430">
                <a:solidFill>
                  <a:srgbClr val="000099"/>
                </a:solidFill>
              </a:ln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1C09A7"/>
                </a:solidFill>
                <a:latin typeface="Times New Roman" pitchFamily="18" charset="0"/>
                <a:cs typeface="Times New Roman" pitchFamily="18" charset="0"/>
              </a:rPr>
              <a:t>Специализация врачей:</a:t>
            </a:r>
            <a:endParaRPr lang="ru-RU" b="1" i="1" dirty="0">
              <a:solidFill>
                <a:srgbClr val="1C0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7296" y="3889243"/>
            <a:ext cx="3150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врач-специалист, получивший подготовку по вопросам охраны здоровья ребенка, диагностики, профилактики и лечения детских болезней.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6004" y="1417639"/>
            <a:ext cx="28958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 –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врач-специалист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получивший подготовку по вопросам диагностики, лечения и профилактики болезней внутренних органов.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1544613"/>
            <a:ext cx="23917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Отоларинголог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специалист, врач который занимается лечением болезней уха, носа,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горла.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786190"/>
            <a:ext cx="2760013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95" y="1544614"/>
            <a:ext cx="2756485" cy="206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23" y="3240562"/>
            <a:ext cx="2748007" cy="151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36532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2180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профессии </a:t>
            </a:r>
            <a:r>
              <a:rPr lang="ru-RU" b="1" i="1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врача:</a:t>
            </a:r>
            <a:endParaRPr lang="ru-RU" b="1" i="1" dirty="0">
              <a:solidFill>
                <a:srgbClr val="1C0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628800"/>
            <a:ext cx="44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339752" y="1417638"/>
            <a:ext cx="4464496" cy="1486111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</a:t>
            </a:r>
          </a:p>
          <a:p>
            <a:pPr algn="ctr"/>
            <a:r>
              <a:rPr lang="ru-RU" sz="2000" b="1" i="1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</a:t>
            </a:r>
            <a:r>
              <a:rPr lang="ru-RU" sz="2000" b="1" i="1" dirty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</a:t>
            </a:r>
            <a:endParaRPr lang="ru-RU" sz="2000" b="1" i="1" dirty="0" smtClean="0">
              <a:solidFill>
                <a:srgbClr val="1C09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sz="2000" b="1" i="1" dirty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такими </a:t>
            </a:r>
            <a:r>
              <a:rPr lang="ru-RU" sz="2000" b="1" i="1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преимуществами, как</a:t>
            </a:r>
            <a:endParaRPr lang="ru-RU" sz="2000" b="1" i="1" dirty="0">
              <a:solidFill>
                <a:srgbClr val="1C09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78801" y="3902124"/>
            <a:ext cx="2232248" cy="1368152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446748" y="3789040"/>
            <a:ext cx="2232248" cy="129614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 и уважение 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182748" y="3861048"/>
            <a:ext cx="2504052" cy="1368152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в принятии решения</a:t>
            </a:r>
            <a:endParaRPr lang="ru-RU" sz="2000" i="1" dirty="0">
              <a:solidFill>
                <a:srgbClr val="1C09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067944" y="5685688"/>
            <a:ext cx="4464496" cy="1008112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собственной значимости основанное на реальных действиях и поступках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339752" y="2903749"/>
            <a:ext cx="864096" cy="885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2"/>
            <a:endCxn id="11" idx="0"/>
          </p:cNvCxnSpPr>
          <p:nvPr/>
        </p:nvCxnSpPr>
        <p:spPr>
          <a:xfrm flipH="1">
            <a:off x="4562872" y="2903749"/>
            <a:ext cx="9128" cy="885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156176" y="2903749"/>
            <a:ext cx="72008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811349" y="2906994"/>
            <a:ext cx="144016" cy="2757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Блок-схема: процесс 36"/>
          <p:cNvSpPr/>
          <p:nvPr/>
        </p:nvSpPr>
        <p:spPr>
          <a:xfrm>
            <a:off x="179512" y="5687514"/>
            <a:ext cx="3600399" cy="1010343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вариантов специализации</a:t>
            </a:r>
            <a:endParaRPr lang="ru-RU" i="1" dirty="0">
              <a:solidFill>
                <a:srgbClr val="1C09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3059832" y="2924944"/>
            <a:ext cx="288032" cy="2760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16498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1C09A7"/>
                </a:solidFill>
                <a:latin typeface="Times New Roman" pitchFamily="18" charset="0"/>
                <a:cs typeface="Times New Roman" pitchFamily="18" charset="0"/>
              </a:rPr>
              <a:t>Интересные факты о врачах:</a:t>
            </a:r>
            <a:endParaRPr lang="ru-RU" b="1" i="1" dirty="0">
              <a:solidFill>
                <a:srgbClr val="1C0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1285861"/>
            <a:ext cx="81439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Отец медицины» Гиппократ считал, что источники всех болезней кроются в жире человека, поэтому назначал всем своим пациентам лечебное голодание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Швейцарский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врач Жак </a:t>
            </a:r>
            <a:r>
              <a:rPr lang="ru-RU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Понто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1933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году создал противозмеиную сыворотку.</a:t>
            </a:r>
          </a:p>
          <a:p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XIX веке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многие роженицы умирали от родильной горячки. Австрийский врач Игнатий </a:t>
            </a:r>
            <a:r>
              <a:rPr lang="ru-RU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Земмельвайс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предложил акушерам, принимающим роды, совершать простое действие,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обычное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мытье рук! Смертность от родильной горячки тут же снизилась с 30 до 2%. </a:t>
            </a:r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разработки новых диагностических приемов немецкий хирург Вернер </a:t>
            </a:r>
            <a:r>
              <a:rPr lang="ru-RU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Форсман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1929 году через вену ввел катетер в полость своего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сердца, без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наркоза и в полном сознании. За это в 1956 году он получил Нобелевскую премию.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6532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Врачи 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будущего: как изменится медицина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i="1" dirty="0">
              <a:solidFill>
                <a:srgbClr val="1C0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1285861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84296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Генетики-консультанты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основной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фронт их работ сейчас — выявление генетических аномалий у будущих родителей и оценка риска их передачи. Однако с увеличением базы знаний о генетических предпосылках заболеваний и с развитием методов лечения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популярность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профессии будет активно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расти. </a:t>
            </a:r>
          </a:p>
          <a:p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Врач-гериатр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пожилому пациенту как можно дольше сохранить высокое качество жизни и способность самостоятельно себя обслуживать. Популярность этой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специальности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также набирает обороты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Хирурги-робототехники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технические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системы, созданные для роботизированный хирургии, позволяют проводить стандартные операции с меньшим уровнем травматизма, а также выполнять революционные вмешательства, которые без них были бы в принципе невозможны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дистанционной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работы вырастет: </a:t>
            </a:r>
            <a:r>
              <a:rPr lang="ru-RU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онлайн-консультации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для пациентов, медицинские консилиумы с удаленным участием, отслеживание состояния больных с помощью </a:t>
            </a:r>
            <a:r>
              <a:rPr lang="ru-RU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треккинговых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систем.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6532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1628800"/>
            <a:ext cx="44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b="1" i="1" dirty="0">
              <a:solidFill>
                <a:srgbClr val="1C09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628801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i="1" dirty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– это не профессия, а образ жизни.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i="1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</a:t>
            </a:r>
            <a:r>
              <a:rPr lang="ru-RU" sz="2800" i="1" dirty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 </a:t>
            </a:r>
            <a:r>
              <a:rPr lang="ru-RU" sz="2800" i="1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одной из самых важных для человечества.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i="1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профессия подходит тем, кто искренне хочет помогать людям.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i="1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врача очень сложная, но интересная. Она приносит пользу как пациенту, так и самому медику. Ведь очень приятно ощущать свою значимость и необходимость.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i="1" dirty="0">
              <a:solidFill>
                <a:srgbClr val="1C09A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833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692150"/>
            <a:ext cx="6408738" cy="4465638"/>
          </a:xfrm>
        </p:spPr>
        <p:txBody>
          <a:bodyPr>
            <a:noAutofit/>
          </a:bodyPr>
          <a:lstStyle/>
          <a:p>
            <a:r>
              <a:rPr lang="ru-RU" sz="8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88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800" i="1" dirty="0"/>
          </a:p>
        </p:txBody>
      </p:sp>
    </p:spTree>
    <p:extLst>
      <p:ext uri="{BB962C8B-B14F-4D97-AF65-F5344CB8AC3E}">
        <p14:creationId xmlns="" xmlns:p14="http://schemas.microsoft.com/office/powerpoint/2010/main" val="979651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DDD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5643602"/>
          </a:xfrm>
        </p:spPr>
        <p:txBody>
          <a:bodyPr>
            <a:normAutofit/>
          </a:bodyPr>
          <a:lstStyle/>
          <a:p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1C09A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1C09A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Профессия врача 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1C09A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это подвиг, она требует самоотвержения, чистоты души и чистоты помыслов. </a:t>
            </a:r>
            <a:b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1C09A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1C09A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быть ясным умственно, чистым нравственно и опрятным физически».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1C09A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1C09A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1C09A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b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1C09A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dirty="0">
                <a:solidFill>
                  <a:srgbClr val="1C09A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1C09A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1C09A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1C09A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1C09A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П. Чехов</a:t>
            </a:r>
            <a:endParaRPr lang="ru-RU" sz="3600" dirty="0">
              <a:solidFill>
                <a:srgbClr val="1C09A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1628800"/>
            <a:ext cx="44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321023"/>
            <a:ext cx="79746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800" dirty="0">
              <a:latin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20688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4800" i="1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4800" i="1" dirty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профессии врача, о требованиях, предъявляемых к человеку данной </a:t>
            </a:r>
            <a:r>
              <a:rPr lang="ru-RU" sz="4800" i="1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</a:t>
            </a:r>
            <a:endParaRPr lang="ru-RU" sz="4800" i="1" dirty="0">
              <a:solidFill>
                <a:srgbClr val="1C09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314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1C09A7"/>
                </a:solidFill>
                <a:latin typeface="Times New Roman" pitchFamily="18" charset="0"/>
                <a:cs typeface="Times New Roman" pitchFamily="18" charset="0"/>
              </a:rPr>
              <a:t>История профессии</a:t>
            </a:r>
            <a:endParaRPr lang="ru-RU" b="1" i="1" dirty="0">
              <a:solidFill>
                <a:srgbClr val="1C0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90598"/>
            <a:ext cx="52149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Профессия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«ВРАЧ»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имеет многолетнюю историю. </a:t>
            </a:r>
            <a:endParaRPr lang="ru-RU" i="1" dirty="0"/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«ВРАЧ»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от древнеславянского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«ВРАТИ»,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«болтать; шептать; заговаривать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далёкой древности существовали различные целители недугов.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Их арсенал в основном состоял из лекарственных трав, настоек, из плодов и корений растений, которые обладали способностью заживлять раны и излечивать инфекции.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древности врачевание часто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связано не с наукой,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 суевериями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религиозными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ритуалами.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http://medicalplanet.su/perelomi_i_travmi/Img/626.jpg"/>
          <p:cNvPicPr>
            <a:picLocks noChangeAspect="1" noChangeArrowheads="1"/>
          </p:cNvPicPr>
          <p:nvPr/>
        </p:nvPicPr>
        <p:blipFill>
          <a:blip r:embed="rId3" cstate="print"/>
          <a:srcRect l="27384" r="1115" b="16223"/>
          <a:stretch>
            <a:fillRect/>
          </a:stretch>
        </p:blipFill>
        <p:spPr bwMode="auto">
          <a:xfrm>
            <a:off x="5500694" y="1142984"/>
            <a:ext cx="335758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newsprom.ru/i/n/651/220651/220651_b75b6acce2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842457"/>
            <a:ext cx="3782205" cy="264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1C09A7"/>
                </a:solidFill>
                <a:latin typeface="Times New Roman" pitchFamily="18" charset="0"/>
                <a:cs typeface="Times New Roman" pitchFamily="18" charset="0"/>
              </a:rPr>
              <a:t>История профессии</a:t>
            </a:r>
            <a:endParaRPr lang="ru-RU" b="1" i="1" dirty="0">
              <a:solidFill>
                <a:srgbClr val="1C0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2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Picture 2" descr="http://content.medsovet.info/files2/content_module/articles/4000/3106/image/53ccbc6a896583ee405db9970b4fed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5002" y="1268512"/>
            <a:ext cx="329699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959630"/>
            <a:ext cx="60640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Самым известным древним целителем в IV ст. до н.э отличавшимся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приверженностью к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науке, был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Гиппократ.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Его знания помогали лечить людей, спасли многие жизни, способствовали развитию медицины. Он вошел в историю как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«отец медицины».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Все врачи дают клятву Гиппократа.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84" y="3554274"/>
            <a:ext cx="1846785" cy="26083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975647" y="2348874"/>
            <a:ext cx="1863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Византия"/>
              </a:rPr>
              <a:t>Византийская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рукопись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Клятва Гиппократа"/>
              </a:rPr>
              <a:t>клятвы Гиппократа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форме креста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286435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8000" y="1608380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1324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217943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4080" y="2277083"/>
            <a:ext cx="3312368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 которыми  должен обладать врач</a:t>
            </a:r>
            <a:endParaRPr lang="ru-RU" sz="2400" b="1" i="1" dirty="0">
              <a:solidFill>
                <a:srgbClr val="1C09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0048" y="1484783"/>
            <a:ext cx="2360288" cy="16210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мастерство</a:t>
            </a:r>
            <a:endParaRPr lang="ru-RU" dirty="0">
              <a:solidFill>
                <a:srgbClr val="1C09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31840" y="122458"/>
            <a:ext cx="2520280" cy="144915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Терпение</a:t>
            </a:r>
            <a:endParaRPr lang="ru-RU" dirty="0">
              <a:solidFill>
                <a:srgbClr val="1C09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00192" y="1484783"/>
            <a:ext cx="2520280" cy="16210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Сопереживание</a:t>
            </a:r>
            <a:endParaRPr lang="ru-RU" dirty="0">
              <a:solidFill>
                <a:srgbClr val="1C09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00048" y="3743612"/>
            <a:ext cx="2431184" cy="17736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dirty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знания</a:t>
            </a:r>
            <a:endParaRPr lang="ru-RU" dirty="0">
              <a:solidFill>
                <a:srgbClr val="1C09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52728" y="3743612"/>
            <a:ext cx="2526008" cy="17736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Милосердие</a:t>
            </a:r>
            <a:endParaRPr lang="ru-RU" dirty="0">
              <a:solidFill>
                <a:srgbClr val="1C09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131840" y="4437112"/>
            <a:ext cx="2520280" cy="15841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C0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040809" y="3931680"/>
            <a:ext cx="70234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rot="1948442">
            <a:off x="6009774" y="3644258"/>
            <a:ext cx="771552" cy="215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 rot="19685406">
            <a:off x="5940152" y="2132856"/>
            <a:ext cx="360040" cy="159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 rot="12671641">
            <a:off x="2553342" y="2153581"/>
            <a:ext cx="360040" cy="159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 rot="3238031">
            <a:off x="2382829" y="3439953"/>
            <a:ext cx="257465" cy="697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 rot="10800000">
            <a:off x="4270950" y="1617449"/>
            <a:ext cx="288032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36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1C09A7"/>
                </a:solidFill>
                <a:latin typeface="Times New Roman" pitchFamily="18" charset="0"/>
                <a:cs typeface="Times New Roman" pitchFamily="18" charset="0"/>
              </a:rPr>
              <a:t>Специализация врачей:</a:t>
            </a:r>
            <a:endParaRPr lang="ru-RU" b="1" i="1" dirty="0">
              <a:solidFill>
                <a:srgbClr val="1C0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628800"/>
            <a:ext cx="4446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медицине на сегодняшний день существует сотни медицинских специальностей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той или иной системы организма лечит отдельный врач (лор, уролог, кардиолог). Стоит отметить, что от правильного выбора врача зависит длительность и успех лечения.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5494">
            <a:off x="6541722" y="2720640"/>
            <a:ext cx="230744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7288">
            <a:off x="166679" y="1446416"/>
            <a:ext cx="2127629" cy="1418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5" y="3336960"/>
            <a:ext cx="2065176" cy="137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10" y="1042084"/>
            <a:ext cx="1961777" cy="1306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45" y="4647741"/>
            <a:ext cx="2069034" cy="148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45120"/>
            <a:ext cx="2489074" cy="1656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045120"/>
            <a:ext cx="2180516" cy="144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15373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1C09A7"/>
                </a:solidFill>
                <a:latin typeface="Times New Roman" pitchFamily="18" charset="0"/>
                <a:cs typeface="Times New Roman" pitchFamily="18" charset="0"/>
              </a:rPr>
              <a:t>Специализация врачей:</a:t>
            </a:r>
            <a:endParaRPr lang="ru-RU" b="1" i="1" dirty="0">
              <a:solidFill>
                <a:srgbClr val="1C0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2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199" y="3226476"/>
            <a:ext cx="19382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врач, занимающийся заболеваниями, требующих хирургических (оперативных) методов лечения.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1" y="1417638"/>
            <a:ext cx="2448651" cy="164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992016" y="1308069"/>
            <a:ext cx="30201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врач-специалист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получивший подготовку по диагностике, лечению и профилактике болезней и повреждений зубов, челюстей и других органов полости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рта.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18" y="3735424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335688" y="4146259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занимается проблемами сердца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сосудов.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97302"/>
            <a:ext cx="2535186" cy="2028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75631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1C09A7"/>
                </a:solidFill>
                <a:latin typeface="Times New Roman" pitchFamily="18" charset="0"/>
                <a:cs typeface="Times New Roman" pitchFamily="18" charset="0"/>
              </a:rPr>
              <a:t>Специализация врачей:</a:t>
            </a:r>
            <a:endParaRPr lang="ru-RU" b="1" i="1" dirty="0">
              <a:solidFill>
                <a:srgbClr val="1C0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17639"/>
            <a:ext cx="3100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является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высококвалифицированным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специалистом в диагностике и лечении нервной системы.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Окулист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врач, занимающийся диагностикой и лечением заболеваний глаз и вспомогательных органов - век, слезных желез.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4365104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–врач специалист, получивший подготовку по вопросам применения рентгеновского излучения для диагностики болезней человека.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1221547"/>
            <a:ext cx="2296887" cy="153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0" y="2828836"/>
            <a:ext cx="2083988" cy="1387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365104"/>
            <a:ext cx="2118883" cy="1589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00980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623</Words>
  <Application>Microsoft Office PowerPoint</Application>
  <PresentationFormat>Экран (4:3)</PresentationFormat>
  <Paragraphs>88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«Профессия врача — это подвиг, она требует самоотвержения, чистоты души и чистоты помыслов.  Надо быть ясным умственно, чистым нравственно и опрятным физически».                                                                                    А. П. Чехов</vt:lpstr>
      <vt:lpstr>Слайд 3</vt:lpstr>
      <vt:lpstr>История профессии</vt:lpstr>
      <vt:lpstr>История профессии</vt:lpstr>
      <vt:lpstr>Слайд 6</vt:lpstr>
      <vt:lpstr>Специализация врачей:</vt:lpstr>
      <vt:lpstr>Специализация врачей:</vt:lpstr>
      <vt:lpstr>Специализация врачей:</vt:lpstr>
      <vt:lpstr>Специализация врачей:</vt:lpstr>
      <vt:lpstr>Преимущества профессии врача:</vt:lpstr>
      <vt:lpstr>Интересные факты о врачах:</vt:lpstr>
      <vt:lpstr> Врачи будущего: как изменится медицина  </vt:lpstr>
      <vt:lpstr>Вывод:</vt:lpstr>
      <vt:lpstr>Спасибо за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Врач – лучшая профессия!</dc:title>
  <dc:creator>Тест</dc:creator>
  <cp:lastModifiedBy>Тест</cp:lastModifiedBy>
  <cp:revision>35</cp:revision>
  <dcterms:created xsi:type="dcterms:W3CDTF">2017-04-04T11:02:22Z</dcterms:created>
  <dcterms:modified xsi:type="dcterms:W3CDTF">2017-04-05T08:21:50Z</dcterms:modified>
</cp:coreProperties>
</file>