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58" r:id="rId5"/>
    <p:sldId id="273" r:id="rId6"/>
    <p:sldId id="274" r:id="rId7"/>
    <p:sldId id="275" r:id="rId8"/>
    <p:sldId id="261" r:id="rId9"/>
    <p:sldId id="271" r:id="rId10"/>
    <p:sldId id="272" r:id="rId11"/>
    <p:sldId id="262" r:id="rId12"/>
    <p:sldId id="260" r:id="rId13"/>
    <p:sldId id="270" r:id="rId14"/>
    <p:sldId id="276" r:id="rId15"/>
    <p:sldId id="269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422-6B61-46FF-BAF3-29CA0AD94A9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3B6E881-D4B4-473F-AB6D-08122D4AB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422-6B61-46FF-BAF3-29CA0AD94A9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E881-D4B4-473F-AB6D-08122D4AB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422-6B61-46FF-BAF3-29CA0AD94A9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E881-D4B4-473F-AB6D-08122D4AB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422-6B61-46FF-BAF3-29CA0AD94A9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E881-D4B4-473F-AB6D-08122D4AB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422-6B61-46FF-BAF3-29CA0AD94A9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3B6E881-D4B4-473F-AB6D-08122D4AB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422-6B61-46FF-BAF3-29CA0AD94A9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E881-D4B4-473F-AB6D-08122D4AB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422-6B61-46FF-BAF3-29CA0AD94A9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E881-D4B4-473F-AB6D-08122D4AB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422-6B61-46FF-BAF3-29CA0AD94A9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E881-D4B4-473F-AB6D-08122D4AB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422-6B61-46FF-BAF3-29CA0AD94A9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E881-D4B4-473F-AB6D-08122D4AB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422-6B61-46FF-BAF3-29CA0AD94A9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E881-D4B4-473F-AB6D-08122D4AB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422-6B61-46FF-BAF3-29CA0AD94A9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3B6E881-D4B4-473F-AB6D-08122D4AB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D45422-6B61-46FF-BAF3-29CA0AD94A9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3B6E881-D4B4-473F-AB6D-08122D4AB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kj.ru/archive/articles/1758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214686"/>
            <a:ext cx="6400800" cy="2871806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Работа </a:t>
            </a:r>
            <a:r>
              <a:rPr lang="ru-RU" dirty="0" err="1" smtClean="0">
                <a:solidFill>
                  <a:schemeClr val="tx1"/>
                </a:solidFill>
              </a:rPr>
              <a:t>Муртазалиевой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Ханпери</a:t>
            </a:r>
            <a:r>
              <a:rPr lang="ru-RU" dirty="0" smtClean="0">
                <a:solidFill>
                  <a:schemeClr val="tx1"/>
                </a:solidFill>
              </a:rPr>
              <a:t> 7б класс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СОШ № 31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 Богданова Светлана Владимировна – учитель физики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Броуновское движение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16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Выводы о броуновском движении: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5300674" cy="4495800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90000"/>
              </a:lnSpc>
            </a:pPr>
            <a:r>
              <a:rPr lang="ru-RU" sz="2400" b="1" dirty="0" smtClean="0"/>
              <a:t>По </a:t>
            </a:r>
            <a:r>
              <a:rPr lang="ru-RU" sz="2400" b="1" dirty="0" smtClean="0"/>
              <a:t>траектории частицы </a:t>
            </a:r>
            <a:r>
              <a:rPr lang="ru-RU" sz="2400" b="1" dirty="0" smtClean="0"/>
              <a:t>можно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b="1" dirty="0" smtClean="0"/>
              <a:t>с</a:t>
            </a:r>
            <a:r>
              <a:rPr lang="ru-RU" sz="2400" b="1" dirty="0" smtClean="0"/>
              <a:t>удить  об </a:t>
            </a:r>
            <a:r>
              <a:rPr lang="ru-RU" sz="2400" b="1" dirty="0" smtClean="0"/>
              <a:t>интенсивности </a:t>
            </a:r>
            <a:r>
              <a:rPr lang="ru-RU" sz="2400" b="1" dirty="0" smtClean="0"/>
              <a:t>движения,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b="1" dirty="0" smtClean="0"/>
              <a:t>чем меньше </a:t>
            </a:r>
            <a:r>
              <a:rPr lang="ru-RU" sz="2400" b="1" dirty="0" smtClean="0"/>
              <a:t>масса частицы, тем </a:t>
            </a:r>
            <a:endParaRPr lang="ru-RU" sz="2400" b="1" dirty="0" smtClean="0"/>
          </a:p>
          <a:p>
            <a:pPr marL="609600" indent="-609600">
              <a:lnSpc>
                <a:spcPct val="90000"/>
              </a:lnSpc>
            </a:pPr>
            <a:r>
              <a:rPr lang="ru-RU" sz="2400" b="1" dirty="0" smtClean="0"/>
              <a:t>интенсивней </a:t>
            </a:r>
            <a:r>
              <a:rPr lang="ru-RU" sz="2400" b="1" dirty="0" smtClean="0"/>
              <a:t>становится движение</a:t>
            </a:r>
            <a:r>
              <a:rPr lang="ru-RU" sz="2400" b="1" dirty="0" smtClean="0"/>
              <a:t>.</a:t>
            </a:r>
          </a:p>
          <a:p>
            <a:pPr marL="609600" indent="-609600">
              <a:lnSpc>
                <a:spcPct val="90000"/>
              </a:lnSpc>
            </a:pPr>
            <a:endParaRPr lang="ru-RU" sz="2400" b="1" dirty="0" smtClean="0"/>
          </a:p>
          <a:p>
            <a:pPr marL="609600" indent="-609600">
              <a:lnSpc>
                <a:spcPct val="90000"/>
              </a:lnSpc>
            </a:pPr>
            <a:r>
              <a:rPr lang="ru-RU" sz="2400" b="1" dirty="0" smtClean="0"/>
              <a:t>Интенсивность броуновского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b="1" dirty="0" smtClean="0"/>
              <a:t>д</a:t>
            </a:r>
            <a:r>
              <a:rPr lang="ru-RU" sz="2400" b="1" dirty="0" smtClean="0"/>
              <a:t>вижения  прямо </a:t>
            </a:r>
            <a:r>
              <a:rPr lang="ru-RU" sz="2400" b="1" dirty="0" smtClean="0"/>
              <a:t>зависит </a:t>
            </a:r>
            <a:r>
              <a:rPr lang="ru-RU" sz="2400" b="1" dirty="0" smtClean="0"/>
              <a:t>от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b="1" dirty="0" smtClean="0"/>
              <a:t>температуры.</a:t>
            </a:r>
          </a:p>
          <a:p>
            <a:pPr marL="609600" indent="-609600">
              <a:lnSpc>
                <a:spcPct val="90000"/>
              </a:lnSpc>
            </a:pPr>
            <a:endParaRPr lang="ru-RU" sz="2400" b="1" dirty="0" smtClean="0"/>
          </a:p>
          <a:p>
            <a:pPr marL="609600" indent="-609600">
              <a:lnSpc>
                <a:spcPct val="90000"/>
              </a:lnSpc>
            </a:pPr>
            <a:r>
              <a:rPr lang="ru-RU" sz="2400" b="1" dirty="0" smtClean="0"/>
              <a:t>Броуновское движение никогда не </a:t>
            </a:r>
            <a:endParaRPr lang="ru-RU" sz="2400" b="1" dirty="0" smtClean="0"/>
          </a:p>
          <a:p>
            <a:pPr marL="609600" indent="-609600">
              <a:lnSpc>
                <a:spcPct val="90000"/>
              </a:lnSpc>
            </a:pPr>
            <a:r>
              <a:rPr lang="ru-RU" sz="2400" b="1" dirty="0" smtClean="0"/>
              <a:t>прекращается</a:t>
            </a:r>
            <a:r>
              <a:rPr lang="ru-RU" sz="2400" b="1" dirty="0" smtClean="0"/>
              <a:t>.</a:t>
            </a:r>
          </a:p>
          <a:p>
            <a:endParaRPr lang="ru-RU" dirty="0"/>
          </a:p>
        </p:txBody>
      </p:sp>
      <p:pic>
        <p:nvPicPr>
          <p:cNvPr id="5" name="Picture 6" descr="08c-i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500175"/>
            <a:ext cx="17145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79695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</a:rPr>
              <a:t>Альберт Эйнштейн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000108"/>
            <a:ext cx="3819274" cy="54532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/>
              <a:t>В 1905 </a:t>
            </a:r>
            <a:r>
              <a:rPr lang="ru-RU" sz="4000" dirty="0" smtClean="0"/>
              <a:t>году</a:t>
            </a:r>
          </a:p>
          <a:p>
            <a:pPr algn="ctr">
              <a:buNone/>
            </a:pPr>
            <a:r>
              <a:rPr lang="ru-RU" sz="4000" dirty="0" smtClean="0"/>
              <a:t>с</a:t>
            </a:r>
            <a:r>
              <a:rPr lang="ru-RU" sz="4000" dirty="0" smtClean="0"/>
              <a:t>оздал</a:t>
            </a:r>
          </a:p>
          <a:p>
            <a:pPr algn="ctr">
              <a:buNone/>
            </a:pPr>
            <a:r>
              <a:rPr lang="ru-RU" sz="4000" dirty="0" smtClean="0"/>
              <a:t>первую </a:t>
            </a:r>
            <a:r>
              <a:rPr lang="ru-RU" sz="4000" dirty="0"/>
              <a:t>количественную теорию броуновского </a:t>
            </a:r>
            <a:r>
              <a:rPr lang="ru-RU" sz="4000" dirty="0" smtClean="0"/>
              <a:t>движения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1500174"/>
            <a:ext cx="4644008" cy="3816424"/>
          </a:xfrm>
        </p:spPr>
      </p:pic>
    </p:spTree>
    <p:extLst>
      <p:ext uri="{BB962C8B-B14F-4D97-AF65-F5344CB8AC3E}">
        <p14:creationId xmlns:p14="http://schemas.microsoft.com/office/powerpoint/2010/main" xmlns="" val="249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</a:rPr>
              <a:t>Рисунок из книги Жана </a:t>
            </a:r>
            <a:r>
              <a:rPr lang="ru-RU" b="1" dirty="0" err="1" smtClean="0">
                <a:solidFill>
                  <a:schemeClr val="tx1"/>
                </a:solidFill>
                <a:latin typeface="+mn-lt"/>
              </a:rPr>
              <a:t>Перрена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374904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Д</a:t>
            </a:r>
            <a:r>
              <a:rPr lang="ru-RU" dirty="0" smtClean="0"/>
              <a:t>вижение </a:t>
            </a:r>
            <a:r>
              <a:rPr lang="ru-RU" dirty="0"/>
              <a:t>трёх </a:t>
            </a:r>
            <a:r>
              <a:rPr lang="ru-RU" dirty="0" smtClean="0"/>
              <a:t>частиц </a:t>
            </a:r>
            <a:r>
              <a:rPr lang="ru-RU" dirty="0"/>
              <a:t>радиусом 0,53 </a:t>
            </a:r>
            <a:r>
              <a:rPr lang="ru-RU" dirty="0" smtClean="0"/>
              <a:t>микрометров, </a:t>
            </a:r>
            <a:r>
              <a:rPr lang="ru-RU" dirty="0"/>
              <a:t>наблюдавшееся под микроскопом.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dirty="0" smtClean="0"/>
              <a:t>Последовательные </a:t>
            </a:r>
            <a:r>
              <a:rPr lang="ru-RU" dirty="0"/>
              <a:t>положения частицы отмечены через каждые 30 </a:t>
            </a:r>
            <a:r>
              <a:rPr lang="ru-RU" dirty="0" smtClean="0"/>
              <a:t>секунд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772815"/>
            <a:ext cx="5184576" cy="4007537"/>
          </a:xfrm>
        </p:spPr>
      </p:pic>
    </p:spTree>
    <p:extLst>
      <p:ext uri="{BB962C8B-B14F-4D97-AF65-F5344CB8AC3E}">
        <p14:creationId xmlns:p14="http://schemas.microsoft.com/office/powerpoint/2010/main" xmlns="" val="39355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Остановить броуновское движение?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1643050"/>
            <a:ext cx="3714776" cy="4495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Физики из </a:t>
            </a:r>
            <a:r>
              <a:rPr lang="ru-RU" sz="3200" dirty="0" err="1" smtClean="0"/>
              <a:t>Стэнфордского</a:t>
            </a:r>
            <a:r>
              <a:rPr lang="ru-RU" sz="3200" dirty="0" smtClean="0"/>
              <a:t> университета (США) сумели остановить броуновское движение микроскопических частиц. </a:t>
            </a:r>
            <a:endParaRPr lang="ru-RU" sz="3200" dirty="0"/>
          </a:p>
        </p:txBody>
      </p:sp>
      <p:pic>
        <p:nvPicPr>
          <p:cNvPr id="5" name="Содержимое 4" descr="наука и жизнь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14942" y="1714488"/>
            <a:ext cx="3000396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0043"/>
            <a:ext cx="7772400" cy="92869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Значение для науки: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8100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Броуновское движение ограничивает точность измерительных приборов.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Законами </a:t>
            </a:r>
            <a:r>
              <a:rPr lang="ru-RU" sz="2800" b="1" dirty="0" smtClean="0">
                <a:solidFill>
                  <a:schemeClr val="tx1"/>
                </a:solidFill>
              </a:rPr>
              <a:t>броуновского движения</a:t>
            </a:r>
            <a:r>
              <a:rPr lang="ru-RU" sz="2800" dirty="0" smtClean="0">
                <a:solidFill>
                  <a:schemeClr val="tx1"/>
                </a:solidFill>
              </a:rPr>
              <a:t> определяется случайное движение электронов, вызывающее шумы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в электрических цепях.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Источники: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2809888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solidFill>
                  <a:schemeClr val="tx1"/>
                </a:solidFill>
                <a:hlinkClick r:id="rId2"/>
              </a:rPr>
              <a:t>https://www.nkj.ru/archive/articles/1758/</a:t>
            </a:r>
            <a:r>
              <a:rPr lang="ru-RU" sz="2600" dirty="0" smtClean="0">
                <a:solidFill>
                  <a:schemeClr val="tx1"/>
                </a:solidFill>
              </a:rPr>
              <a:t> (Наука и жизнь, </a:t>
            </a:r>
            <a:r>
              <a:rPr lang="ru-RU" sz="2600" dirty="0" smtClean="0">
                <a:solidFill>
                  <a:schemeClr val="tx1"/>
                </a:solidFill>
              </a:rPr>
              <a:t>УПРАВЛЯЕМОЕ </a:t>
            </a:r>
            <a:r>
              <a:rPr lang="ru-RU" sz="2600" dirty="0" smtClean="0">
                <a:solidFill>
                  <a:schemeClr val="tx1"/>
                </a:solidFill>
              </a:rPr>
              <a:t>БРОУНОВСКОЕ ДВИЖЕНИЕ</a:t>
            </a:r>
            <a:r>
              <a:rPr lang="ru-RU" sz="2600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Броуновское движение - </a:t>
            </a:r>
            <a:r>
              <a:rPr lang="ru-RU" sz="2600" dirty="0" err="1" smtClean="0">
                <a:solidFill>
                  <a:schemeClr val="tx1"/>
                </a:solidFill>
              </a:rPr>
              <a:t>ru.wikisource.org</a:t>
            </a:r>
            <a:r>
              <a:rPr lang="ru-RU" sz="2600" dirty="0" smtClean="0">
                <a:solidFill>
                  <a:schemeClr val="tx1"/>
                </a:solidFill>
              </a:rPr>
              <a:t>/</a:t>
            </a:r>
            <a:r>
              <a:rPr lang="ru-RU" sz="2600" dirty="0" err="1" smtClean="0">
                <a:solidFill>
                  <a:schemeClr val="tx1"/>
                </a:solidFill>
              </a:rPr>
              <a:t>wiki</a:t>
            </a:r>
            <a:r>
              <a:rPr lang="ru-RU" sz="2600" dirty="0" smtClean="0">
                <a:solidFill>
                  <a:schemeClr val="tx1"/>
                </a:solidFill>
              </a:rPr>
              <a:t>/ЭСБЕ/</a:t>
            </a:r>
            <a:r>
              <a:rPr lang="ru-RU" sz="2600" dirty="0" err="1" smtClean="0">
                <a:solidFill>
                  <a:schemeClr val="tx1"/>
                </a:solidFill>
              </a:rPr>
              <a:t>Броуновское_движение</a:t>
            </a:r>
            <a:r>
              <a:rPr lang="ru-RU" sz="2600" dirty="0" smtClean="0">
                <a:solidFill>
                  <a:schemeClr val="tx1"/>
                </a:solidFill>
              </a:rPr>
              <a:t> // Энциклопедический словарь Брокгауза и </a:t>
            </a:r>
            <a:r>
              <a:rPr lang="ru-RU" sz="2600" dirty="0" err="1" smtClean="0">
                <a:solidFill>
                  <a:schemeClr val="tx1"/>
                </a:solidFill>
              </a:rPr>
              <a:t>Ефрона</a:t>
            </a:r>
            <a:r>
              <a:rPr lang="ru-RU" sz="2600" dirty="0" smtClean="0">
                <a:solidFill>
                  <a:schemeClr val="tx1"/>
                </a:solidFill>
              </a:rPr>
              <a:t>: В 86 томах (82 т. и 4 доп.). — СПб., 1890—1907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Cambria" pitchFamily="18" charset="0"/>
              </a:rPr>
              <a:t>https://</a:t>
            </a:r>
            <a:r>
              <a:rPr lang="en-US" sz="3000" dirty="0" smtClean="0">
                <a:solidFill>
                  <a:schemeClr val="tx1"/>
                </a:solidFill>
                <a:latin typeface="Cambria" pitchFamily="18" charset="0"/>
              </a:rPr>
              <a:t>ru.wikipedia.org/wiki</a:t>
            </a:r>
            <a:endParaRPr lang="ru-RU" sz="30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3000" dirty="0" smtClean="0">
                <a:solidFill>
                  <a:schemeClr val="tx1"/>
                </a:solidFill>
                <a:latin typeface="Cambria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871806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Работа </a:t>
            </a:r>
            <a:r>
              <a:rPr lang="ru-RU" dirty="0" err="1" smtClean="0">
                <a:solidFill>
                  <a:schemeClr val="tx1"/>
                </a:solidFill>
              </a:rPr>
              <a:t>Муртазалиевой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Ханпери</a:t>
            </a:r>
            <a:r>
              <a:rPr lang="ru-RU" dirty="0" smtClean="0">
                <a:solidFill>
                  <a:schemeClr val="tx1"/>
                </a:solidFill>
              </a:rPr>
              <a:t> 7б класс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СОШ № 31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 Богданова Светлана Владимировна – учитель физики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Броуновское движение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16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</a:rPr>
              <a:t>Основные задачи работы: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3200" b="1" dirty="0" smtClean="0">
                <a:solidFill>
                  <a:srgbClr val="2A2A1C"/>
                </a:solidFill>
              </a:rPr>
              <a:t>Изучить историю открытия броуновского движения</a:t>
            </a:r>
            <a:r>
              <a:rPr lang="ru-RU" sz="3200" b="1" dirty="0" smtClean="0">
                <a:solidFill>
                  <a:srgbClr val="2A2A1C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3200" b="1" dirty="0" smtClean="0">
              <a:solidFill>
                <a:srgbClr val="2A2A1C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3200" b="1" dirty="0" smtClean="0">
                <a:solidFill>
                  <a:srgbClr val="2A2A1C"/>
                </a:solidFill>
              </a:rPr>
              <a:t>Изучить значение открытия броуновского движения для развития науки</a:t>
            </a:r>
            <a:r>
              <a:rPr lang="ru-RU" sz="3200" b="1" dirty="0" smtClean="0">
                <a:solidFill>
                  <a:srgbClr val="2A2A1C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3200" b="1" dirty="0" smtClean="0">
              <a:solidFill>
                <a:srgbClr val="2A2A1C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3200" b="1" dirty="0" smtClean="0">
                <a:solidFill>
                  <a:srgbClr val="2A2A1C"/>
                </a:solidFill>
              </a:rPr>
              <a:t>Узнать интересные факты о броуновском движении.</a:t>
            </a:r>
            <a:endParaRPr lang="ru-RU" sz="3200" b="1" dirty="0" smtClean="0">
              <a:solidFill>
                <a:srgbClr val="2A2A1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1"/>
                </a:solidFill>
                <a:latin typeface="+mn-lt"/>
              </a:rPr>
              <a:t>Ро́берт</a:t>
            </a:r>
            <a:r>
              <a:rPr lang="ru-RU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+mn-lt"/>
              </a:rPr>
              <a:t>Бро́ун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(1773—1858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374904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  </a:t>
            </a:r>
            <a:r>
              <a:rPr lang="ru-RU" sz="2800" b="1" dirty="0" err="1" smtClean="0"/>
              <a:t>Ро́берт</a:t>
            </a:r>
            <a:r>
              <a:rPr lang="ru-RU" sz="2800" b="1" dirty="0" smtClean="0"/>
              <a:t> Бро</a:t>
            </a:r>
            <a:r>
              <a:rPr lang="ru-RU" sz="2800" b="1" dirty="0" smtClean="0"/>
              <a:t>ун - </a:t>
            </a:r>
            <a:r>
              <a:rPr lang="ru-RU" sz="2800" dirty="0" smtClean="0"/>
              <a:t> </a:t>
            </a:r>
            <a:r>
              <a:rPr lang="ru-RU" sz="2800" dirty="0" smtClean="0"/>
              <a:t>британский </a:t>
            </a:r>
            <a:r>
              <a:rPr lang="ru-RU" sz="2800" dirty="0" smtClean="0"/>
              <a:t> 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ботаник  </a:t>
            </a:r>
            <a:r>
              <a:rPr lang="ru-RU" sz="2800" dirty="0" smtClean="0"/>
              <a:t>конца XVIII — первой </a:t>
            </a:r>
            <a:r>
              <a:rPr lang="ru-RU" sz="2800" dirty="0" smtClean="0"/>
              <a:t>половины </a:t>
            </a:r>
            <a:r>
              <a:rPr lang="ru-RU" sz="2800" dirty="0"/>
              <a:t>XIX века, морфолог и систематик </a:t>
            </a:r>
            <a:r>
              <a:rPr lang="ru-RU" sz="2800" dirty="0" smtClean="0"/>
              <a:t>растений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980728"/>
            <a:ext cx="4680520" cy="5563132"/>
          </a:xfrm>
        </p:spPr>
      </p:pic>
    </p:spTree>
    <p:extLst>
      <p:ext uri="{BB962C8B-B14F-4D97-AF65-F5344CB8AC3E}">
        <p14:creationId xmlns:p14="http://schemas.microsoft.com/office/powerpoint/2010/main" xmlns="" val="38105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</a:rPr>
              <a:t>Броуновское движение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4195896" cy="5149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200" dirty="0" smtClean="0"/>
              <a:t>Цитоплазматические  зёрна  </a:t>
            </a:r>
            <a:r>
              <a:rPr lang="ru-RU" sz="3200" dirty="0" err="1" smtClean="0"/>
              <a:t>североамери-канского</a:t>
            </a:r>
            <a:r>
              <a:rPr lang="ru-RU" sz="3200" dirty="0" smtClean="0"/>
              <a:t> </a:t>
            </a:r>
            <a:r>
              <a:rPr lang="ru-RU" sz="3200" dirty="0" smtClean="0"/>
              <a:t>растения </a:t>
            </a:r>
            <a:r>
              <a:rPr lang="ru-RU" sz="3200" i="1" dirty="0" err="1" smtClean="0"/>
              <a:t>Clarkia</a:t>
            </a:r>
            <a:r>
              <a:rPr lang="ru-RU" sz="3200" i="1" dirty="0" smtClean="0"/>
              <a:t> 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pulchella</a:t>
            </a:r>
            <a:r>
              <a:rPr lang="ru-RU" sz="3200" i="1" dirty="0" smtClean="0"/>
              <a:t>,</a:t>
            </a:r>
            <a:r>
              <a:rPr lang="ru-RU" sz="3200" dirty="0" smtClean="0"/>
              <a:t> </a:t>
            </a:r>
            <a:r>
              <a:rPr lang="ru-RU" sz="3200" dirty="0" smtClean="0"/>
              <a:t>взвешенные в </a:t>
            </a:r>
            <a:r>
              <a:rPr lang="ru-RU" sz="3200" dirty="0" smtClean="0"/>
              <a:t>воде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1111\Desktop\Translational_mo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41147" y="1412776"/>
            <a:ext cx="4572000" cy="40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65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</a:rPr>
              <a:t>Французский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физик 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</a:rPr>
              <a:t>Луи Жорж ГУИ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3228972" cy="4495800"/>
          </a:xfrm>
        </p:spPr>
        <p:txBody>
          <a:bodyPr>
            <a:normAutofit/>
          </a:bodyPr>
          <a:lstStyle/>
          <a:p>
            <a:pPr algn="ctr">
              <a:lnSpc>
                <a:spcPct val="10000"/>
              </a:lnSpc>
              <a:spcBef>
                <a:spcPts val="0"/>
              </a:spcBef>
            </a:pPr>
            <a:r>
              <a:rPr lang="ru-RU" sz="3200" dirty="0" smtClean="0"/>
              <a:t>. </a:t>
            </a:r>
            <a:endParaRPr lang="ru-RU" sz="3200" dirty="0" smtClean="0"/>
          </a:p>
          <a:p>
            <a:pPr algn="ctr"/>
            <a:r>
              <a:rPr lang="ru-RU" sz="3200" dirty="0" smtClean="0"/>
              <a:t> </a:t>
            </a:r>
            <a:r>
              <a:rPr lang="ru-RU" sz="2800" dirty="0" smtClean="0"/>
              <a:t>Пришёл </a:t>
            </a:r>
            <a:r>
              <a:rPr lang="ru-RU" sz="2800" dirty="0" smtClean="0"/>
              <a:t>к выводу, что броуновское движение вызвано влиянием теплового движения молекул</a:t>
            </a:r>
            <a:endParaRPr lang="ru-RU" sz="2800" dirty="0"/>
          </a:p>
        </p:txBody>
      </p:sp>
      <p:pic>
        <p:nvPicPr>
          <p:cNvPr id="8" name="Содержимое 7" descr="гуи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86380" y="1571612"/>
            <a:ext cx="3286148" cy="48700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0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88024"/>
            <a:ext cx="7715304" cy="56698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Броуновское движение никогда не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прекращается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914400" y="1500174"/>
            <a:ext cx="1905000" cy="4595826"/>
          </a:xfrm>
        </p:spPr>
        <p:txBody>
          <a:bodyPr>
            <a:noAutofit/>
          </a:bodyPr>
          <a:lstStyle/>
          <a:p>
            <a:r>
              <a:rPr lang="ru-RU" sz="2600" dirty="0" smtClean="0"/>
              <a:t>В </a:t>
            </a:r>
            <a:r>
              <a:rPr lang="ru-RU" sz="2600" dirty="0" smtClean="0"/>
              <a:t>капле воды, если она не высыхает, движение крупинок можно наблюдать в течение многих </a:t>
            </a:r>
            <a:r>
              <a:rPr lang="ru-RU" sz="2600" dirty="0" smtClean="0"/>
              <a:t>лет</a:t>
            </a:r>
            <a:endParaRPr lang="ru-RU" sz="2600" dirty="0"/>
          </a:p>
        </p:txBody>
      </p:sp>
      <p:pic>
        <p:nvPicPr>
          <p:cNvPr id="8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1643050"/>
            <a:ext cx="5797567" cy="434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        </a:t>
            </a:r>
            <a:r>
              <a:rPr lang="ru-RU" b="1" dirty="0" err="1" smtClean="0">
                <a:solidFill>
                  <a:schemeClr val="tx1"/>
                </a:solidFill>
                <a:latin typeface="+mn-lt"/>
              </a:rPr>
              <a:t>Мариан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+mn-lt"/>
              </a:rPr>
              <a:t>Смолуховский</a:t>
            </a:r>
            <a:r>
              <a:rPr lang="ru-RU" b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374904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Впервые </a:t>
            </a:r>
            <a:r>
              <a:rPr lang="ru-RU" sz="4000" dirty="0" smtClean="0"/>
              <a:t>в</a:t>
            </a:r>
          </a:p>
          <a:p>
            <a:pPr>
              <a:buNone/>
            </a:pPr>
            <a:r>
              <a:rPr lang="ru-RU" sz="4000" dirty="0" smtClean="0"/>
              <a:t>1904 </a:t>
            </a:r>
            <a:r>
              <a:rPr lang="ru-RU" sz="4000" dirty="0"/>
              <a:t>году 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дал строгое</a:t>
            </a:r>
          </a:p>
          <a:p>
            <a:pPr>
              <a:buNone/>
            </a:pPr>
            <a:r>
              <a:rPr lang="ru-RU" sz="4000" dirty="0" smtClean="0"/>
              <a:t>о</a:t>
            </a:r>
            <a:r>
              <a:rPr lang="ru-RU" sz="4000" dirty="0" smtClean="0"/>
              <a:t>бъяснение</a:t>
            </a:r>
          </a:p>
          <a:p>
            <a:pPr>
              <a:buNone/>
            </a:pPr>
            <a:r>
              <a:rPr lang="ru-RU" sz="4000" dirty="0" smtClean="0"/>
              <a:t>броуновского </a:t>
            </a:r>
            <a:r>
              <a:rPr lang="ru-RU" sz="4000" dirty="0"/>
              <a:t>движения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643050"/>
            <a:ext cx="5246019" cy="5000660"/>
          </a:xfrm>
        </p:spPr>
      </p:pic>
    </p:spTree>
    <p:extLst>
      <p:ext uri="{BB962C8B-B14F-4D97-AF65-F5344CB8AC3E}">
        <p14:creationId xmlns:p14="http://schemas.microsoft.com/office/powerpoint/2010/main" xmlns="" val="29384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Выводы о броуновском движении: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5300674" cy="44958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ru-RU" sz="3400" b="1" dirty="0" smtClean="0"/>
              <a:t>Броуновские </a:t>
            </a:r>
            <a:r>
              <a:rPr lang="ru-RU" sz="3400" b="1" dirty="0" smtClean="0"/>
              <a:t>частицы</a:t>
            </a:r>
          </a:p>
          <a:p>
            <a:pPr marL="609600" indent="-609600">
              <a:lnSpc>
                <a:spcPct val="90000"/>
              </a:lnSpc>
            </a:pPr>
            <a:r>
              <a:rPr lang="ru-RU" sz="3400" b="1" dirty="0" smtClean="0"/>
              <a:t>движутся под  влиянием беспорядочных</a:t>
            </a:r>
          </a:p>
          <a:p>
            <a:pPr marL="609600" indent="-609600">
              <a:lnSpc>
                <a:spcPct val="90000"/>
              </a:lnSpc>
            </a:pPr>
            <a:r>
              <a:rPr lang="ru-RU" sz="3400" b="1" dirty="0" smtClean="0"/>
              <a:t>у</a:t>
            </a:r>
            <a:r>
              <a:rPr lang="ru-RU" sz="3400" b="1" dirty="0" smtClean="0"/>
              <a:t>даров  молекул</a:t>
            </a:r>
            <a:r>
              <a:rPr lang="ru-RU" sz="3400" b="1" dirty="0" smtClean="0"/>
              <a:t>.</a:t>
            </a:r>
          </a:p>
          <a:p>
            <a:pPr marL="609600" indent="-609600">
              <a:lnSpc>
                <a:spcPct val="90000"/>
              </a:lnSpc>
            </a:pPr>
            <a:endParaRPr lang="ru-RU" sz="3400" b="1" dirty="0" smtClean="0"/>
          </a:p>
          <a:p>
            <a:pPr marL="609600" indent="-609600">
              <a:lnSpc>
                <a:spcPct val="90000"/>
              </a:lnSpc>
            </a:pPr>
            <a:r>
              <a:rPr lang="ru-RU" sz="3400" b="1" dirty="0" smtClean="0"/>
              <a:t>Броуновское движение</a:t>
            </a:r>
          </a:p>
          <a:p>
            <a:pPr marL="609600" indent="-609600">
              <a:lnSpc>
                <a:spcPct val="90000"/>
              </a:lnSpc>
            </a:pPr>
            <a:r>
              <a:rPr lang="ru-RU" sz="3400" b="1" dirty="0" smtClean="0"/>
              <a:t>является </a:t>
            </a:r>
            <a:r>
              <a:rPr lang="ru-RU" sz="3400" b="1" dirty="0" smtClean="0"/>
              <a:t>хаотичным.</a:t>
            </a:r>
          </a:p>
          <a:p>
            <a:endParaRPr lang="ru-RU" dirty="0"/>
          </a:p>
        </p:txBody>
      </p:sp>
      <p:pic>
        <p:nvPicPr>
          <p:cNvPr id="5" name="Picture 6" descr="08c-i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65181" y="1428737"/>
            <a:ext cx="14287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893</TotalTime>
  <Words>263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Броуновское движение</vt:lpstr>
      <vt:lpstr>Основные задачи работы:</vt:lpstr>
      <vt:lpstr>Ро́берт Бро́ун (1773—1858)</vt:lpstr>
      <vt:lpstr>Броуновское движение</vt:lpstr>
      <vt:lpstr>Французский физик  Луи Жорж ГУИ</vt:lpstr>
      <vt:lpstr>Слайд 6</vt:lpstr>
      <vt:lpstr>Броуновское движение никогда не прекращается</vt:lpstr>
      <vt:lpstr>        Мариан Смолуховский </vt:lpstr>
      <vt:lpstr>Выводы о броуновском движении:</vt:lpstr>
      <vt:lpstr>Выводы о броуновском движении:</vt:lpstr>
      <vt:lpstr>Альберт Эйнштейн </vt:lpstr>
      <vt:lpstr>Рисунок из книги Жана Перрена</vt:lpstr>
      <vt:lpstr>Остановить броуновское движение?</vt:lpstr>
      <vt:lpstr>Значение для науки:</vt:lpstr>
      <vt:lpstr>Источники:</vt:lpstr>
      <vt:lpstr>Броуновское движение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Броуновское движение</dc:title>
  <dc:creator>1111</dc:creator>
  <cp:lastModifiedBy>Ильченко Артем</cp:lastModifiedBy>
  <cp:revision>8</cp:revision>
  <dcterms:created xsi:type="dcterms:W3CDTF">2018-02-14T14:57:17Z</dcterms:created>
  <dcterms:modified xsi:type="dcterms:W3CDTF">2018-02-16T19:55:45Z</dcterms:modified>
</cp:coreProperties>
</file>