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79" r:id="rId2"/>
    <p:sldId id="283" r:id="rId3"/>
    <p:sldId id="286" r:id="rId4"/>
    <p:sldId id="287" r:id="rId5"/>
    <p:sldId id="288" r:id="rId6"/>
    <p:sldId id="291" r:id="rId7"/>
    <p:sldId id="292" r:id="rId8"/>
    <p:sldId id="293" r:id="rId9"/>
    <p:sldId id="294" r:id="rId10"/>
    <p:sldId id="272" r:id="rId11"/>
    <p:sldId id="299" r:id="rId12"/>
    <p:sldId id="301" r:id="rId13"/>
    <p:sldId id="302" r:id="rId14"/>
    <p:sldId id="303" r:id="rId15"/>
    <p:sldId id="304" r:id="rId16"/>
    <p:sldId id="305" r:id="rId17"/>
    <p:sldId id="30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2352-6737-4BEB-ABBD-0542EBE5E6DD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5570-D6C4-4266-A07C-5C5FF7EA9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F192-55D5-4849-982C-206F2D5E5207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780B-5FEF-48F6-B2F3-E1E05DCFC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218C-6873-4AAF-9E1B-B6ABB2F63496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2509-A07E-4427-865F-F93ABF3F8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7302-8AB9-4FE6-ACD6-104AE03CA112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4F5F-2B6E-49B1-A954-D65214FA106B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913D-8D63-4A98-9563-54C067D27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F3BB-B72D-4656-9A11-FE324E10F876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756A-91BF-44D5-8FF3-112A9B79F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F8A2-EF13-4C9F-9ADD-C34626496DE6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AD4D-60DA-45BA-A847-219043F70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8143-53CB-4BBD-B194-2DEB193C80C6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51AD2-6735-4EA4-9E34-3F0E5FB73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3E2E-BF55-4504-B163-C701F4620C80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BDD0-2F2D-490E-9FCB-29AEC2C24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830D-4C90-4C59-9E7D-99C709D3F6AF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3CF3-E982-43D0-8E05-589CE9329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83C9-EEBF-42B2-A304-2EC8887CAAEF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1F16-F51B-4BC6-9518-00060C431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6BEE-B3A9-4AD5-BB7E-215394B8B7F7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E76B-2B5E-4FF8-BBC7-4C4D87C6D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1D8B9-282B-4B81-9B5F-6A8A9934D723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038093-ACCC-49C7-82B5-9E4E2BDFF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9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80" r:id="rId9"/>
    <p:sldLayoutId id="2147483671" r:id="rId10"/>
    <p:sldLayoutId id="2147483670" r:id="rId11"/>
    <p:sldLayoutId id="21474836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image" Target="../media/image30.jpeg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Картинка 8 из 98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Наводнения. </a:t>
            </a:r>
            <a:b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наводнений и их причины.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7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850" y="1125538"/>
            <a:ext cx="856932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1.Затопление и подтопление.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2.Скорость и высота подъема воды.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3.Скорость течения (сила тока), водовороты.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4.Переохлаждение тела в воде.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5.Прекращение доступа кислорода растениям.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6.Проникновение воды и ила в приборы,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механизмы, сооружения, трубопроводы.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404813"/>
            <a:ext cx="77041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Поражающие факторы наводнений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836613"/>
            <a:ext cx="8229600" cy="1066800"/>
          </a:xfrm>
        </p:spPr>
        <p:txBody>
          <a:bodyPr lIns="91440" rIns="91440" bIns="45720" anchor="ctr">
            <a:normAutofit/>
          </a:bodyPr>
          <a:lstStyle/>
          <a:p>
            <a:pPr eaLnBrk="1" hangingPunct="1"/>
            <a:r>
              <a:rPr lang="ru-RU" sz="4600" b="1" i="1" smtClean="0"/>
              <a:t>Что нужно делать при угрозе наводнения?</a:t>
            </a:r>
            <a:endParaRPr lang="ru-RU" sz="4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43100"/>
            <a:ext cx="8229600" cy="432593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500" smtClean="0"/>
              <a:t>Приготовить всё, что может оказаться полезным: </a:t>
            </a:r>
          </a:p>
          <a:p>
            <a:pPr marL="0" indent="0" eaLnBrk="1" hangingPunct="1"/>
            <a:r>
              <a:rPr lang="ru-RU" sz="3500" smtClean="0"/>
              <a:t>плавательные средства;</a:t>
            </a:r>
          </a:p>
          <a:p>
            <a:pPr marL="0" indent="0" eaLnBrk="1" hangingPunct="1"/>
            <a:r>
              <a:rPr lang="ru-RU" sz="3500" smtClean="0"/>
              <a:t>сигнальные средства;</a:t>
            </a:r>
          </a:p>
          <a:p>
            <a:pPr marL="0" indent="0" eaLnBrk="1" hangingPunct="1"/>
            <a:r>
              <a:rPr lang="ru-RU" sz="3500" smtClean="0"/>
              <a:t>верёвки;</a:t>
            </a:r>
          </a:p>
          <a:p>
            <a:pPr marL="0" indent="0" eaLnBrk="1" hangingPunct="1"/>
            <a:r>
              <a:rPr lang="ru-RU" sz="3500" smtClean="0"/>
              <a:t>лестницы; </a:t>
            </a:r>
          </a:p>
          <a:p>
            <a:pPr marL="0" indent="0" eaLnBrk="1" hangingPunct="1"/>
            <a:r>
              <a:rPr lang="ru-RU" sz="3500" smtClean="0"/>
              <a:t>запас еды; </a:t>
            </a:r>
          </a:p>
          <a:p>
            <a:pPr marL="0" indent="0" eaLnBrk="1" hangingPunct="1"/>
            <a:r>
              <a:rPr lang="ru-RU" sz="3500" smtClean="0"/>
              <a:t>тёплые вещи. </a:t>
            </a:r>
          </a:p>
        </p:txBody>
      </p:sp>
      <p:pic>
        <p:nvPicPr>
          <p:cNvPr id="39940" name="Picture 3" descr="C:\Users\Annie Bennie\AppData\Local\Microsoft\Windows\Temporary Internet Files\Content.IE5\8DZGVNFC\MC90035493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275" y="3141663"/>
            <a:ext cx="13144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C:\Users\Annie Bennie\AppData\Local\Microsoft\Windows\Temporary Internet Files\Content.IE5\SUOGNVTE\MC90043159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924175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C:\Users\Annie Bennie\AppData\Local\Microsoft\Windows\Temporary Internet Files\Content.IE5\8DZGVNFC\MC90044179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50" y="2636838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C:\Users\Annie Bennie\AppData\Local\Microsoft\Windows\Temporary Internet Files\Content.IE5\DF03YMDB\MC90035694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789363"/>
            <a:ext cx="11509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 descr="C:\Users\Annie Bennie\AppData\Local\Microsoft\Windows\Temporary Internet Files\Content.IE5\SUOGNVTE\MC90029985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3789363"/>
            <a:ext cx="13684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1" descr="C:\Users\Annie Bennie\AppData\Local\Microsoft\Windows\Temporary Internet Files\Content.IE5\SUOGNVTE\MC900320860[1].wmf"/>
          <p:cNvPicPr>
            <a:picLocks noChangeAspect="1" noChangeArrowheads="1"/>
          </p:cNvPicPr>
          <p:nvPr/>
        </p:nvPicPr>
        <p:blipFill>
          <a:blip r:embed="rId7"/>
          <a:srcRect r="57957"/>
          <a:stretch>
            <a:fillRect/>
          </a:stretch>
        </p:blipFill>
        <p:spPr bwMode="auto">
          <a:xfrm rot="-5400000">
            <a:off x="3255169" y="3953669"/>
            <a:ext cx="61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2" descr="C:\Users\Annie Bennie\AppData\Local\Microsoft\Windows\Temporary Internet Files\Content.IE5\8DZGVNFC\MC900312282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037963">
            <a:off x="3490912" y="4718051"/>
            <a:ext cx="4365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C:\Users\Annie Bennie\AppData\Local\Microsoft\Windows\Temporary Internet Files\Content.IE5\SUOGNVTE\MP900438787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5373216"/>
            <a:ext cx="1181512" cy="79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8" name="Picture 16" descr="C:\Users\Annie Bennie\AppData\Local\Microsoft\Windows\Temporary Internet Files\Content.IE5\SUOGNVTE\MC900232937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6092825"/>
            <a:ext cx="7191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C:\Users\Annie Bennie\AppData\Local\Microsoft\Windows\Temporary Internet Files\Content.IE5\8DZGVNFC\MP900403862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6825" y="4437063"/>
            <a:ext cx="3240088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1223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500" smtClean="0"/>
              <a:t>1) не паниковать, следовать указаниям спасательных служб;</a:t>
            </a:r>
          </a:p>
        </p:txBody>
      </p:sp>
      <p:pic>
        <p:nvPicPr>
          <p:cNvPr id="41987" name="Picture 3" descr="C:\Users\Annie Bennie\AppData\Local\Microsoft\Windows\Temporary Internet Files\Content.IE5\SUOGNVTE\MC9002973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989138"/>
            <a:ext cx="448468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Annie Bennie\AppData\Local\Microsoft\Windows\Temporary Internet Files\Content.IE5\DF03YMDB\MC90024051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2060575"/>
            <a:ext cx="40989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1223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500" smtClean="0"/>
              <a:t>2) подняться как можно выше;</a:t>
            </a:r>
          </a:p>
        </p:txBody>
      </p:sp>
      <p:pic>
        <p:nvPicPr>
          <p:cNvPr id="4" name="Рисунок 3" descr="http://www.ufachildren.ru/images/pravila_bezopasnosti/kak_vesti_sebia_pri_navodnen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00808"/>
            <a:ext cx="504056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2" descr="C:\Users\Annie Bennie\AppData\Local\Microsoft\Windows\Temporary Internet Files\Content.IE5\SUOGNVTE\MC90010497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025650"/>
            <a:ext cx="421163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00213"/>
            <a:ext cx="4475163" cy="41052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500" smtClean="0"/>
              <a:t>3)остаться вблизи того места, где настигла вода, тогда спасателем будет легче обнаружить и оказать помощь;</a:t>
            </a:r>
          </a:p>
        </p:txBody>
      </p:sp>
      <p:pic>
        <p:nvPicPr>
          <p:cNvPr id="44035" name="Picture 3" descr="C:\Users\Annie Bennie\AppData\Local\Microsoft\Windows\Temporary Internet Files\Content.IE5\DF03YMDB\MC90005330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836613"/>
            <a:ext cx="41052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2520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500" smtClean="0"/>
              <a:t>4)не прятаться в замкнутых помещениях;</a:t>
            </a:r>
          </a:p>
        </p:txBody>
      </p:sp>
      <p:pic>
        <p:nvPicPr>
          <p:cNvPr id="45059" name="Picture 4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844675"/>
            <a:ext cx="460851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C:\Users\Annie Bennie\AppData\Local\Microsoft\Windows\Temporary Internet Files\Content.IE5\SUOGNVTE\MC90039141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284663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2520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500" smtClean="0"/>
              <a:t>5)снять тяжёлую и неудобную одежду и разуться;</a:t>
            </a:r>
          </a:p>
        </p:txBody>
      </p:sp>
      <p:pic>
        <p:nvPicPr>
          <p:cNvPr id="46083" name="Picture 2" descr="C:\Users\Annie Bennie\AppData\Local\Microsoft\Windows\Temporary Internet Files\Content.IE5\8DZGVNFC\MC90033538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475" y="2087563"/>
            <a:ext cx="53086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C:\Users\Annie Bennie\AppData\Local\Microsoft\Windows\Temporary Internet Files\Content.IE5\SUOGNVTE\MC9001134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540067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2520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500" smtClean="0"/>
              <a:t>6) прыгать в воду только по команде.</a:t>
            </a:r>
          </a:p>
        </p:txBody>
      </p:sp>
      <p:pic>
        <p:nvPicPr>
          <p:cNvPr id="47107" name="Picture 2" descr="C:\Users\Annie Bennie\AppData\Local\Microsoft\Windows\Temporary Internet Files\Content.IE5\8DZGVNFC\MC90034917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84313"/>
            <a:ext cx="537368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179388" y="332656"/>
            <a:ext cx="8964612" cy="331244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3399"/>
                </a:solidFill>
              </a:rPr>
              <a:t>Наводнение</a:t>
            </a:r>
            <a:r>
              <a:rPr lang="ru-RU" sz="3200" b="1" dirty="0" smtClean="0"/>
              <a:t> </a:t>
            </a:r>
            <a:r>
              <a:rPr lang="ru-RU" sz="3200" dirty="0" smtClean="0">
                <a:solidFill>
                  <a:srgbClr val="000066"/>
                </a:solidFill>
              </a:rPr>
              <a:t>– это затопление водой значительной  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    местности в результате подъема уровня воды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    в реке, озере или море, вызванное обильным 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  притоком воды в период снеготаяния или ливней,  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  ветровых нагонов, при заторах, зажорах,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  прорывах плотин.</a:t>
            </a:r>
          </a:p>
        </p:txBody>
      </p:sp>
      <p:pic>
        <p:nvPicPr>
          <p:cNvPr id="21506" name="Picture 6" descr="Картинка 25 из 98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860800"/>
            <a:ext cx="37560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Картинка 3 из 478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3860800"/>
            <a:ext cx="3849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50825" y="1582738"/>
            <a:ext cx="86423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обильные осадки, дожди;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интенсивное таяние снега;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образование заторов (льдины весной),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зажоров (мелкий снег, лед осенью);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разрушение гидротехнических сооружений;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подземные землетрясения (вызывают  </a:t>
            </a:r>
          </a:p>
          <a:p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    гигантские  волны – цунами);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сильный нагонный ветер на морских  </a:t>
            </a:r>
          </a:p>
          <a:p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    побережьях и устьях рек, впадающих в море.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836613"/>
            <a:ext cx="8207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Причины возникновения наводнений: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2305050" cy="6381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  <a:latin typeface="a_AssuanTitulCmBrk"/>
              </a:rPr>
              <a:t>половодье</a:t>
            </a:r>
          </a:p>
        </p:txBody>
      </p:sp>
      <p:pic>
        <p:nvPicPr>
          <p:cNvPr id="23554" name="Рисунок 3" descr="i?id=2798168&amp;tov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36734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i?id=10921897&amp;tov=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149725"/>
            <a:ext cx="3816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475" y="3573463"/>
            <a:ext cx="22320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atin typeface="a_AssuanTitulCmBrk"/>
              </a:rPr>
              <a:t>паводок</a:t>
            </a:r>
            <a:endParaRPr lang="ru-RU" sz="3200" spc="300" dirty="0">
              <a:latin typeface="a_AssuanTitulCmBrk"/>
            </a:endParaRPr>
          </a:p>
        </p:txBody>
      </p:sp>
      <p:pic>
        <p:nvPicPr>
          <p:cNvPr id="23557" name="Рисунок 4" descr="i?id=8205484&amp;tov=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149725"/>
            <a:ext cx="38877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http://www.sealands.ru/images/public/20110830/vetrovoj_nagon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052513"/>
            <a:ext cx="4016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59338" y="404813"/>
            <a:ext cx="39671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atin typeface="a_AssuanTitulCmBrk"/>
              </a:rPr>
              <a:t>ветровой нагон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916238" y="3357563"/>
            <a:ext cx="3322637" cy="5667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  <a:latin typeface="a_AssuanTitulCmBrk"/>
              </a:rPr>
              <a:t>прорыв плотин</a:t>
            </a:r>
          </a:p>
        </p:txBody>
      </p:sp>
      <p:pic>
        <p:nvPicPr>
          <p:cNvPr id="24578" name="Picture 4" descr="http://cdn.trinixy.ru/pics4/20090529/proryv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4005263"/>
            <a:ext cx="41767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прорыв дамбы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979863"/>
            <a:ext cx="4033838" cy="2633662"/>
          </a:xfrm>
        </p:spPr>
      </p:pic>
      <p:pic>
        <p:nvPicPr>
          <p:cNvPr id="24580" name="Picture 2" descr="http://www.today.kz/i.php?l=ru&amp;i=big/2013/03/20/839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125538"/>
            <a:ext cx="41513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867400" y="404813"/>
            <a:ext cx="17748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atin typeface="a_AssuanTitulCmBrk"/>
              </a:rPr>
              <a:t>Зажор</a:t>
            </a:r>
          </a:p>
        </p:txBody>
      </p:sp>
      <p:pic>
        <p:nvPicPr>
          <p:cNvPr id="24582" name="Picture 2" descr="http://mchs.altai-republic.ru/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96975"/>
            <a:ext cx="4105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03350" y="476250"/>
            <a:ext cx="145573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atin typeface="a_AssuanTitulCmBrk"/>
                <a:cs typeface="Times New Roman" pitchFamily="18" charset="0"/>
              </a:rPr>
              <a:t>Затор</a:t>
            </a:r>
            <a:endParaRPr lang="ru-RU" sz="3200" b="1" spc="300" dirty="0">
              <a:latin typeface="a_AssuanTitulCmBr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 descr="?fid=1681&amp;s=10"/>
          <p:cNvPicPr>
            <a:picLocks noChangeAspect="1" noChangeArrowheads="1"/>
          </p:cNvPicPr>
          <p:nvPr/>
        </p:nvPicPr>
        <p:blipFill>
          <a:blip r:embed="rId2"/>
          <a:srcRect b="15971"/>
          <a:stretch>
            <a:fillRect/>
          </a:stretch>
        </p:blipFill>
        <p:spPr bwMode="auto">
          <a:xfrm>
            <a:off x="900113" y="1844675"/>
            <a:ext cx="7162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наводнений </a:t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масштабу распространения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650" y="836613"/>
            <a:ext cx="3671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(малые) – на равнинных реках, </a:t>
            </a:r>
          </a:p>
          <a:p>
            <a:pPr algn="ctr"/>
            <a:r>
              <a: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раз в 5-10 лет</a:t>
            </a:r>
            <a:endParaRPr lang="ru-RU" sz="2400">
              <a:latin typeface="Constantia" pitchFamily="18" charset="0"/>
            </a:endParaRPr>
          </a:p>
        </p:txBody>
      </p:sp>
      <p:pic>
        <p:nvPicPr>
          <p:cNvPr id="29698" name="Picture 2" descr="http://www.vizd.ru/images/news_icons/1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04813"/>
            <a:ext cx="43418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7900" y="4076700"/>
            <a:ext cx="38877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сопровождаются значительным затоплением территорий и охватывают большие земельные участки речных долин и низин, </a:t>
            </a:r>
          </a:p>
          <a:p>
            <a:r>
              <a: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раз в 20-25 лет</a:t>
            </a:r>
            <a:endParaRPr lang="ru-RU" sz="2400">
              <a:latin typeface="Constantia" pitchFamily="18" charset="0"/>
            </a:endParaRPr>
          </a:p>
        </p:txBody>
      </p:sp>
      <p:pic>
        <p:nvPicPr>
          <p:cNvPr id="29702" name="Picture 6" descr="http://img0.liveinternet.ru/images/attach/c/0/43/500/43500388_1241625894_brazilwate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00438"/>
            <a:ext cx="40100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4652963"/>
            <a:ext cx="3960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Катастрофические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охватывают до нескольких речных систем, </a:t>
            </a:r>
          </a:p>
          <a:p>
            <a:pPr algn="ctr"/>
            <a:r>
              <a: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раз в 100-200 лет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32363" y="692150"/>
            <a:ext cx="32400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Выдающиеся</a:t>
            </a:r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охватывают речные бассейны,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раз в 50-100 лет</a:t>
            </a:r>
            <a:endParaRPr lang="ru-RU" sz="2400">
              <a:latin typeface="Constantia" pitchFamily="18" charset="0"/>
            </a:endParaRPr>
          </a:p>
        </p:txBody>
      </p:sp>
      <p:pic>
        <p:nvPicPr>
          <p:cNvPr id="6" name="Picture 8" descr="http://club.samsud.ru/upload/blogs/a456d114b6a2593d68d35fba94eb31ee.jpg.jpg"/>
          <p:cNvPicPr>
            <a:picLocks noChangeAspect="1" noChangeArrowheads="1"/>
          </p:cNvPicPr>
          <p:nvPr/>
        </p:nvPicPr>
        <p:blipFill>
          <a:blip r:embed="rId2"/>
          <a:srcRect r="664" b="8519"/>
          <a:stretch>
            <a:fillRect/>
          </a:stretch>
        </p:blipFill>
        <p:spPr bwMode="auto">
          <a:xfrm>
            <a:off x="4572000" y="3568700"/>
            <a:ext cx="432117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zagony.ru/admin_new/foto/2010-6-21/1277071106/navodnenija_v_evrope_40_foto_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4259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6048375" cy="7112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  <a:latin typeface="a_AssuanTitulCmBrk"/>
              </a:rPr>
              <a:t>Характеристики наводнений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2684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 затопления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размеры покрытой водой и прилегающей к реке местности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3357563"/>
            <a:ext cx="8893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затопления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– время с момента выхода воды на пойму и до входа реки в русло.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0825" y="4508500"/>
            <a:ext cx="5041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 подъема уровня воды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величина, характеризующая прирост уровня воды и процесса наводнения за определенное время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по отношению к первоначальному уровню</a:t>
            </a:r>
          </a:p>
        </p:txBody>
      </p:sp>
      <p:pic>
        <p:nvPicPr>
          <p:cNvPr id="27650" name="Picture 2" descr="http://www.epochtimes.com.ua/rus/images/stories/01/world/u63_061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981075"/>
            <a:ext cx="38512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portal.etherway.ru/uploads/images/00/00/22/2012/07/10/6cf9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271963"/>
            <a:ext cx="36004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244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Wingdings</vt:lpstr>
      <vt:lpstr>a_AssuanTitulCmBrk</vt:lpstr>
      <vt:lpstr>Times New Roman</vt:lpstr>
      <vt:lpstr>Поток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половодье</vt:lpstr>
      <vt:lpstr>прорыв плотин</vt:lpstr>
      <vt:lpstr>Слайд 6</vt:lpstr>
      <vt:lpstr>Слайд 7</vt:lpstr>
      <vt:lpstr>Слайд 8</vt:lpstr>
      <vt:lpstr>Характеристики наводнений</vt:lpstr>
      <vt:lpstr>Слайд 10</vt:lpstr>
      <vt:lpstr>Что нужно делать при угрозе наводнения?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Золотовская</dc:creator>
  <cp:lastModifiedBy>Piunov</cp:lastModifiedBy>
  <cp:revision>6</cp:revision>
  <dcterms:created xsi:type="dcterms:W3CDTF">2015-11-15T06:25:37Z</dcterms:created>
  <dcterms:modified xsi:type="dcterms:W3CDTF">2018-03-14T09:38:43Z</dcterms:modified>
</cp:coreProperties>
</file>