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18"/>
  </p:notesMasterIdLst>
  <p:sldIdLst>
    <p:sldId id="256" r:id="rId2"/>
    <p:sldId id="317" r:id="rId3"/>
    <p:sldId id="275" r:id="rId4"/>
    <p:sldId id="311" r:id="rId5"/>
    <p:sldId id="316" r:id="rId6"/>
    <p:sldId id="323" r:id="rId7"/>
    <p:sldId id="279" r:id="rId8"/>
    <p:sldId id="318" r:id="rId9"/>
    <p:sldId id="319" r:id="rId10"/>
    <p:sldId id="324" r:id="rId11"/>
    <p:sldId id="321" r:id="rId12"/>
    <p:sldId id="328" r:id="rId13"/>
    <p:sldId id="301" r:id="rId14"/>
    <p:sldId id="325" r:id="rId15"/>
    <p:sldId id="326" r:id="rId16"/>
    <p:sldId id="272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accent2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838BB3-E1E6-46C2-BBCC-EFEB27A824C4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9D5857-2554-44F2-982C-CA98A0DA4B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1E2CF97-B3C3-43EA-A713-CA69BAAB55D0}" type="slidenum">
              <a:rPr lang="ru-RU" smtClean="0">
                <a:latin typeface="Arial" charset="0"/>
              </a:rPr>
              <a:pPr/>
              <a:t>5</a:t>
            </a:fld>
            <a:endParaRPr lang="ru-RU" smtClean="0">
              <a:latin typeface="Arial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27125" y="711200"/>
            <a:ext cx="4605338" cy="34544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68800"/>
            <a:ext cx="5029200" cy="40640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2048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 sz="2400">
                <a:latin typeface="Times New Roman" pitchFamily="18" charset="0"/>
              </a:endParaRPr>
            </a:p>
          </p:txBody>
        </p:sp>
        <p:sp>
          <p:nvSpPr>
            <p:cNvPr id="20484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 sz="2400">
                <a:latin typeface="Times New Roman" pitchFamily="18" charset="0"/>
              </a:endParaRPr>
            </a:p>
          </p:txBody>
        </p:sp>
      </p:grpSp>
      <p:grpSp>
        <p:nvGrpSpPr>
          <p:cNvPr id="20485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20486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487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048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0489" name="Rectangle 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20490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20491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fld id="{952BAA53-BE22-4AF3-A756-8CA80B89E5D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20492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049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8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4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048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48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048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492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05B483-2580-4681-AF0D-9021FD81D14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905518-2917-48B5-A205-B1713461528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fld id="{F47E9528-46FE-4F6F-86F9-02AC4C95191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63DD9-9521-48AB-A40F-9D585D63A9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/>
          </p:cNvSpPr>
          <p:nvPr/>
        </p:nvSpPr>
        <p:spPr bwMode="auto">
          <a:xfrm>
            <a:off x="503238" y="4986338"/>
            <a:ext cx="8183562" cy="1050925"/>
          </a:xfrm>
          <a:prstGeom prst="rect">
            <a:avLst/>
          </a:prstGeom>
        </p:spPr>
        <p:txBody>
          <a:bodyPr anchor="b"/>
          <a:lstStyle/>
          <a:p>
            <a:pPr eaLnBrk="0" hangingPunct="0"/>
            <a:endParaRPr lang="ru-RU" sz="3600" b="1">
              <a:solidFill>
                <a:srgbClr val="FF8D3E"/>
              </a:solidFill>
            </a:endParaRPr>
          </a:p>
        </p:txBody>
      </p:sp>
      <p:sp>
        <p:nvSpPr>
          <p:cNvPr id="97283" name="Rectangle 3"/>
          <p:cNvSpPr>
            <a:spLocks noGrp="1"/>
          </p:cNvSpPr>
          <p:nvPr/>
        </p:nvSpPr>
        <p:spPr bwMode="auto">
          <a:xfrm>
            <a:off x="503238" y="530225"/>
            <a:ext cx="8183562" cy="4187825"/>
          </a:xfrm>
          <a:prstGeom prst="rect">
            <a:avLst/>
          </a:prstGeom>
        </p:spPr>
        <p:txBody>
          <a:bodyPr lIns="182880" tIns="91440"/>
          <a:lstStyle/>
          <a:p>
            <a:pPr marL="265113" indent="-265113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endParaRPr lang="ru-RU" sz="28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A4D0FA-7B04-43B6-B0B7-2B3E30EE017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6A9F3E-652E-41DE-806E-4E9CCDFEF76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6E8507-B41B-4C42-A9CC-886E7B6AA9A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856EE9-3699-4D9D-ADA4-AB0CE5C776B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68FA1B-DF0C-44CB-98CC-EACA0CE422E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29E6EC-E660-4F04-8FF8-D77DDFA948A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FE9F40-9348-4901-82DA-841D47DF0B2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C9CCC5-9C63-4B6F-906B-D66ED0F27D2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9459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9460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461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</p:grpSp>
        <p:grpSp>
          <p:nvGrpSpPr>
            <p:cNvPr id="19462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9463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464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19465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946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946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endParaRPr lang="ru-RU"/>
          </a:p>
        </p:txBody>
      </p:sp>
      <p:sp>
        <p:nvSpPr>
          <p:cNvPr id="1946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946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>
                <a:solidFill>
                  <a:schemeClr val="bg1"/>
                </a:solidFill>
              </a:defRPr>
            </a:lvl1pPr>
          </a:lstStyle>
          <a:p>
            <a:fld id="{207CF538-5D2B-403F-9303-BBF189DFA6C7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946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5" grpId="0"/>
      <p:bldP spid="19466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4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946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46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946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4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946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46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946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4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946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46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946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4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946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46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946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4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946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46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946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Сотрудничество семьи и школы в приобщении подростков</a:t>
            </a:r>
            <a:br>
              <a:rPr lang="ru-RU" sz="2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 здоровому образу жизни</a:t>
            </a:r>
            <a:endParaRPr lang="ru-RU" sz="2400" dirty="0"/>
          </a:p>
        </p:txBody>
      </p:sp>
      <p:sp>
        <p:nvSpPr>
          <p:cNvPr id="2050" name="AutoShape 2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ru-RU" dirty="0" smtClean="0"/>
              <a:t>Критерии здорового образа жизни школьника</a:t>
            </a:r>
            <a:endParaRPr lang="ru-RU" dirty="0"/>
          </a:p>
        </p:txBody>
      </p:sp>
      <p:pic>
        <p:nvPicPr>
          <p:cNvPr id="2052" name="Picture 4" descr="g3__1sX4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72660" y="214290"/>
            <a:ext cx="2051050" cy="2852738"/>
          </a:xfrm>
          <a:prstGeom prst="rect">
            <a:avLst/>
          </a:prstGeom>
          <a:noFill/>
        </p:spPr>
      </p:pic>
      <p:pic>
        <p:nvPicPr>
          <p:cNvPr id="2053" name="Picture 5" descr="гап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38450"/>
            <a:ext cx="4486275" cy="401955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3250" name="Picture 2" descr="C:\Users\Психолог\Downloads\gigiena-kozh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7346" name="Picture 2" descr="C:\Users\Психолог\Downloads\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4514" name="Picture 2" descr="C:\Users\Психолог\Downloads\slide_12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8370" name="Picture 2" descr="C:\Users\Психолог\Downloads\slide_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 descr="C:\Users\Психолог\Downloads\im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9154" name="Picture 2" descr="C:\Users\Психолог\Downloads\img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Приёмы борьбы со стрессом.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Дыхательная гимнастика.Упражнение «Шарик»</a:t>
            </a:r>
          </a:p>
          <a:p>
            <a:r>
              <a:rPr lang="ru-RU"/>
              <a:t>Вода. Контрастный душ.</a:t>
            </a:r>
          </a:p>
          <a:p>
            <a:r>
              <a:rPr lang="ru-RU"/>
              <a:t>Релаксация.</a:t>
            </a:r>
          </a:p>
          <a:p>
            <a:r>
              <a:rPr lang="ru-RU"/>
              <a:t>Арт-терапия.</a:t>
            </a:r>
          </a:p>
          <a:p>
            <a:endParaRPr lang="ru-RU"/>
          </a:p>
        </p:txBody>
      </p:sp>
      <p:pic>
        <p:nvPicPr>
          <p:cNvPr id="39940" name="Picture 4" descr="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2220" y="3571876"/>
            <a:ext cx="3461780" cy="328612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C:\Users\Психолог\Downloads\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ChangeArrowheads="1"/>
          </p:cNvSpPr>
          <p:nvPr/>
        </p:nvSpPr>
        <p:spPr bwMode="auto">
          <a:xfrm>
            <a:off x="228600" y="533400"/>
            <a:ext cx="6781800" cy="624786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28625" algn="ctr" eaLnBrk="0" hangingPunct="0">
              <a:tabLst>
                <a:tab pos="639763" algn="l"/>
              </a:tabLst>
            </a:pPr>
            <a:r>
              <a:rPr lang="ru-RU" sz="2400" b="1" dirty="0">
                <a:solidFill>
                  <a:srgbClr val="C00000"/>
                </a:solidFill>
              </a:rPr>
              <a:t>Критерии здорового образа жизни школьников:</a:t>
            </a:r>
          </a:p>
          <a:p>
            <a:pPr indent="428625" eaLnBrk="0" hangingPunct="0">
              <a:buFontTx/>
              <a:buChar char="•"/>
              <a:tabLst>
                <a:tab pos="639763" algn="l"/>
              </a:tabLst>
            </a:pPr>
            <a:r>
              <a:rPr lang="ru-RU" sz="2200" b="1" dirty="0" smtClean="0">
                <a:solidFill>
                  <a:srgbClr val="002060"/>
                </a:solidFill>
              </a:rPr>
              <a:t>Осознание школьником своего </a:t>
            </a:r>
            <a:r>
              <a:rPr lang="ru-RU" sz="2200" b="1" dirty="0">
                <a:solidFill>
                  <a:srgbClr val="002060"/>
                </a:solidFill>
              </a:rPr>
              <a:t>здоровья как ценности;</a:t>
            </a:r>
            <a:endParaRPr lang="ru-RU" sz="2200" dirty="0">
              <a:solidFill>
                <a:srgbClr val="002060"/>
              </a:solidFill>
            </a:endParaRPr>
          </a:p>
          <a:p>
            <a:pPr indent="428625" eaLnBrk="0" hangingPunct="0">
              <a:buFontTx/>
              <a:buChar char="•"/>
              <a:tabLst>
                <a:tab pos="639763" algn="l"/>
              </a:tabLst>
            </a:pPr>
            <a:r>
              <a:rPr lang="ru-RU" sz="2200" b="1" dirty="0">
                <a:solidFill>
                  <a:srgbClr val="002060"/>
                </a:solidFill>
              </a:rPr>
              <a:t>соблюдение правил личной гигиены;</a:t>
            </a:r>
            <a:endParaRPr lang="ru-RU" sz="2200" dirty="0">
              <a:solidFill>
                <a:srgbClr val="002060"/>
              </a:solidFill>
            </a:endParaRPr>
          </a:p>
          <a:p>
            <a:pPr indent="428625" eaLnBrk="0" hangingPunct="0">
              <a:buFontTx/>
              <a:buChar char="•"/>
              <a:tabLst>
                <a:tab pos="639763" algn="l"/>
              </a:tabLst>
            </a:pPr>
            <a:r>
              <a:rPr lang="ru-RU" sz="2200" b="1" dirty="0">
                <a:solidFill>
                  <a:srgbClr val="002060"/>
                </a:solidFill>
              </a:rPr>
              <a:t>соблюдение правил рационального питания;</a:t>
            </a:r>
            <a:endParaRPr lang="ru-RU" sz="2200" dirty="0">
              <a:solidFill>
                <a:srgbClr val="002060"/>
              </a:solidFill>
            </a:endParaRPr>
          </a:p>
          <a:p>
            <a:pPr indent="428625" eaLnBrk="0" hangingPunct="0">
              <a:buFontTx/>
              <a:buChar char="•"/>
              <a:tabLst>
                <a:tab pos="639763" algn="l"/>
              </a:tabLst>
            </a:pPr>
            <a:r>
              <a:rPr lang="ru-RU" sz="2200" b="1" dirty="0">
                <a:solidFill>
                  <a:srgbClr val="002060"/>
                </a:solidFill>
              </a:rPr>
              <a:t>умение оптимально сочетать работу и отдых;</a:t>
            </a:r>
            <a:endParaRPr lang="ru-RU" sz="2200" dirty="0">
              <a:solidFill>
                <a:srgbClr val="002060"/>
              </a:solidFill>
            </a:endParaRPr>
          </a:p>
          <a:p>
            <a:pPr indent="428625" eaLnBrk="0" hangingPunct="0">
              <a:buFontTx/>
              <a:buChar char="•"/>
              <a:tabLst>
                <a:tab pos="639763" algn="l"/>
              </a:tabLst>
            </a:pPr>
            <a:r>
              <a:rPr lang="ru-RU" sz="2200" b="1" dirty="0">
                <a:solidFill>
                  <a:srgbClr val="002060"/>
                </a:solidFill>
              </a:rPr>
              <a:t>соблюдение режима дня;</a:t>
            </a:r>
            <a:endParaRPr lang="ru-RU" sz="2200" dirty="0">
              <a:solidFill>
                <a:srgbClr val="002060"/>
              </a:solidFill>
            </a:endParaRPr>
          </a:p>
          <a:p>
            <a:pPr indent="428625" eaLnBrk="0" hangingPunct="0">
              <a:buFontTx/>
              <a:buChar char="•"/>
              <a:tabLst>
                <a:tab pos="639763" algn="l"/>
              </a:tabLst>
            </a:pPr>
            <a:r>
              <a:rPr lang="ru-RU" sz="2200" b="1" dirty="0">
                <a:solidFill>
                  <a:srgbClr val="002060"/>
                </a:solidFill>
              </a:rPr>
              <a:t>теоретические знания основ ведения         здорового образа жизни;</a:t>
            </a:r>
            <a:endParaRPr lang="ru-RU" sz="2200" dirty="0">
              <a:solidFill>
                <a:srgbClr val="002060"/>
              </a:solidFill>
            </a:endParaRPr>
          </a:p>
          <a:p>
            <a:pPr indent="428625" eaLnBrk="0" hangingPunct="0">
              <a:buFontTx/>
              <a:buChar char="•"/>
              <a:tabLst>
                <a:tab pos="639763" algn="l"/>
              </a:tabLst>
            </a:pPr>
            <a:r>
              <a:rPr lang="ru-RU" sz="2200" b="1" dirty="0">
                <a:solidFill>
                  <a:srgbClr val="002060"/>
                </a:solidFill>
              </a:rPr>
              <a:t>соблюдение оптимальной двигательной активности;</a:t>
            </a:r>
            <a:endParaRPr lang="ru-RU" sz="2200" dirty="0">
              <a:solidFill>
                <a:srgbClr val="002060"/>
              </a:solidFill>
            </a:endParaRPr>
          </a:p>
          <a:p>
            <a:pPr indent="428625" eaLnBrk="0" hangingPunct="0">
              <a:buFontTx/>
              <a:buChar char="•"/>
              <a:tabLst>
                <a:tab pos="639763" algn="l"/>
              </a:tabLst>
            </a:pPr>
            <a:r>
              <a:rPr lang="ru-RU" sz="2200" b="1" dirty="0">
                <a:solidFill>
                  <a:srgbClr val="002060"/>
                </a:solidFill>
              </a:rPr>
              <a:t>преодоление вредных привычек, традиций, обычаев, то есть целенаправленная деятельность по формированию здорового образа жизни.</a:t>
            </a:r>
            <a:endParaRPr lang="ru-RU" sz="2200" dirty="0">
              <a:solidFill>
                <a:srgbClr val="002060"/>
              </a:solidFill>
            </a:endParaRPr>
          </a:p>
        </p:txBody>
      </p:sp>
      <p:pic>
        <p:nvPicPr>
          <p:cNvPr id="30723" name="Picture 2" descr="C:\Documents and Settings\Администратор\Рабочий стол\КАРТИНКИ 1\CARTOONS\фили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990600"/>
            <a:ext cx="2286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Психолог\Downloads\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200400" y="3276600"/>
            <a:ext cx="2932113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</a:rPr>
              <a:t>Сотрудничество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</a:rPr>
              <a:t>школы и семьи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</a:rPr>
              <a:t>в приобщении школьников к здоровому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</a:rPr>
              <a:t>образу жизни</a:t>
            </a:r>
          </a:p>
          <a:p>
            <a:pPr algn="ctr">
              <a:defRPr/>
            </a:pP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500034" y="2071678"/>
            <a:ext cx="2725737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u="sng" dirty="0">
                <a:solidFill>
                  <a:srgbClr val="C00000"/>
                </a:solidFill>
              </a:rPr>
              <a:t>ШКОЛА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обучение принципам и нормам здорового образа жизни </a:t>
            </a:r>
            <a:endParaRPr lang="ru-RU" sz="19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5943600" y="1905000"/>
            <a:ext cx="27432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u="sng" dirty="0">
                <a:solidFill>
                  <a:srgbClr val="FF0000"/>
                </a:solidFill>
              </a:rPr>
              <a:t>СЕМЬЯ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воспитание и закрепление навыков здорового образа жизни в семье 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 rot="10800000" flipV="1">
            <a:off x="533400" y="5257800"/>
            <a:ext cx="3048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</a:rPr>
              <a:t>Урочная деятельность </a:t>
            </a:r>
            <a:endParaRPr lang="ru-RU" sz="21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6172200" y="5029200"/>
            <a:ext cx="25273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Внеурочная деятельность</a:t>
            </a:r>
          </a:p>
        </p:txBody>
      </p:sp>
      <p:sp>
        <p:nvSpPr>
          <p:cNvPr id="66567" name="Line 11"/>
          <p:cNvSpPr>
            <a:spLocks noChangeShapeType="1"/>
          </p:cNvSpPr>
          <p:nvPr/>
        </p:nvSpPr>
        <p:spPr bwMode="auto">
          <a:xfrm flipH="1" flipV="1">
            <a:off x="2743200" y="2514600"/>
            <a:ext cx="954088" cy="825500"/>
          </a:xfrm>
          <a:prstGeom prst="line">
            <a:avLst/>
          </a:prstGeom>
          <a:noFill/>
          <a:ln w="114300">
            <a:solidFill>
              <a:srgbClr val="FFFF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6568" name="Line 13"/>
          <p:cNvSpPr>
            <a:spLocks noChangeShapeType="1"/>
          </p:cNvSpPr>
          <p:nvPr/>
        </p:nvSpPr>
        <p:spPr bwMode="auto">
          <a:xfrm flipH="1">
            <a:off x="2590800" y="4800600"/>
            <a:ext cx="990600" cy="609600"/>
          </a:xfrm>
          <a:prstGeom prst="line">
            <a:avLst/>
          </a:prstGeom>
          <a:noFill/>
          <a:ln w="114300">
            <a:solidFill>
              <a:srgbClr val="FFFF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6569" name="Line 15"/>
          <p:cNvSpPr>
            <a:spLocks noChangeShapeType="1"/>
          </p:cNvSpPr>
          <p:nvPr/>
        </p:nvSpPr>
        <p:spPr bwMode="auto">
          <a:xfrm>
            <a:off x="5638800" y="4724400"/>
            <a:ext cx="609600" cy="609600"/>
          </a:xfrm>
          <a:prstGeom prst="line">
            <a:avLst/>
          </a:prstGeom>
          <a:noFill/>
          <a:ln w="114300">
            <a:solidFill>
              <a:srgbClr val="FFFF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6570" name="Line 17"/>
          <p:cNvSpPr>
            <a:spLocks noChangeShapeType="1"/>
          </p:cNvSpPr>
          <p:nvPr/>
        </p:nvSpPr>
        <p:spPr bwMode="auto">
          <a:xfrm flipV="1">
            <a:off x="4953000" y="2590800"/>
            <a:ext cx="1295400" cy="698500"/>
          </a:xfrm>
          <a:prstGeom prst="line">
            <a:avLst/>
          </a:prstGeom>
          <a:noFill/>
          <a:ln w="114300">
            <a:solidFill>
              <a:srgbClr val="FFFF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6571" name="Rectangle 1"/>
          <p:cNvSpPr>
            <a:spLocks noChangeArrowheads="1"/>
          </p:cNvSpPr>
          <p:nvPr/>
        </p:nvSpPr>
        <p:spPr bwMode="auto">
          <a:xfrm>
            <a:off x="990600" y="0"/>
            <a:ext cx="7315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Схема взаимодействия школы</a:t>
            </a:r>
          </a:p>
          <a:p>
            <a:pPr algn="ctr" eaLnBrk="0" hangingPunct="0"/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и семьи в приобщении    подростков</a:t>
            </a:r>
          </a:p>
          <a:p>
            <a:pPr algn="ctr" eaLnBrk="0" hangingPunct="0"/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к здоровому образу жизни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42" name="Picture 2" descr="C:\Users\Психолог\Downloads\0003-003-SHkolnye-faktory-riska-snizhajuschie-uroven-zdorovja-shkolnik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ChangeArrowheads="1"/>
          </p:cNvSpPr>
          <p:nvPr/>
        </p:nvSpPr>
        <p:spPr bwMode="auto">
          <a:xfrm>
            <a:off x="304800" y="228600"/>
            <a:ext cx="8382000" cy="37544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22250" algn="ctr" eaLnBrk="0" hangingPunct="0">
              <a:tabLst>
                <a:tab pos="450850" algn="l"/>
              </a:tabLst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Для успешного процесса формирования привычек у подростков выделяют следующие условия:</a:t>
            </a:r>
          </a:p>
          <a:p>
            <a:pPr indent="222250" algn="ctr" eaLnBrk="0" hangingPunct="0">
              <a:buFontTx/>
              <a:buChar char="•"/>
              <a:tabLst>
                <a:tab pos="450850" algn="l"/>
              </a:tabLst>
            </a:pPr>
            <a:r>
              <a:rPr lang="ru-RU" sz="2200" b="1" dirty="0">
                <a:solidFill>
                  <a:srgbClr val="002060"/>
                </a:solidFill>
              </a:rPr>
              <a:t>многократность повторения,</a:t>
            </a:r>
            <a:endParaRPr lang="ru-RU" sz="2200" dirty="0">
              <a:solidFill>
                <a:srgbClr val="002060"/>
              </a:solidFill>
            </a:endParaRPr>
          </a:p>
          <a:p>
            <a:pPr indent="222250" algn="ctr" eaLnBrk="0" hangingPunct="0">
              <a:buFontTx/>
              <a:buChar char="•"/>
              <a:tabLst>
                <a:tab pos="450850" algn="l"/>
              </a:tabLst>
            </a:pPr>
            <a:r>
              <a:rPr lang="ru-RU" sz="2200" b="1" dirty="0">
                <a:solidFill>
                  <a:srgbClr val="002060"/>
                </a:solidFill>
              </a:rPr>
              <a:t>осознанность действий, единство требований педагогов и родителей,</a:t>
            </a:r>
            <a:endParaRPr lang="ru-RU" sz="2200" dirty="0">
              <a:solidFill>
                <a:srgbClr val="002060"/>
              </a:solidFill>
            </a:endParaRPr>
          </a:p>
          <a:p>
            <a:pPr indent="222250" algn="ctr" eaLnBrk="0" hangingPunct="0">
              <a:buFontTx/>
              <a:buChar char="•"/>
              <a:tabLst>
                <a:tab pos="450850" algn="l"/>
              </a:tabLst>
            </a:pPr>
            <a:r>
              <a:rPr lang="ru-RU" sz="2200" b="1" dirty="0">
                <a:solidFill>
                  <a:srgbClr val="002060"/>
                </a:solidFill>
              </a:rPr>
              <a:t>действия на основе подражания,</a:t>
            </a:r>
            <a:endParaRPr lang="ru-RU" sz="2200" dirty="0">
              <a:solidFill>
                <a:srgbClr val="002060"/>
              </a:solidFill>
            </a:endParaRPr>
          </a:p>
          <a:p>
            <a:pPr indent="222250" algn="ctr" eaLnBrk="0" hangingPunct="0">
              <a:buFontTx/>
              <a:buChar char="•"/>
              <a:tabLst>
                <a:tab pos="450850" algn="l"/>
              </a:tabLst>
            </a:pPr>
            <a:r>
              <a:rPr lang="ru-RU" sz="2200" b="1" dirty="0">
                <a:solidFill>
                  <a:srgbClr val="002060"/>
                </a:solidFill>
              </a:rPr>
              <a:t>индивидуальный подход, то есть в каждом случае видеть степень прочности, широты, осознанности привычки,</a:t>
            </a:r>
            <a:endParaRPr lang="ru-RU" sz="2200" dirty="0">
              <a:solidFill>
                <a:srgbClr val="002060"/>
              </a:solidFill>
            </a:endParaRPr>
          </a:p>
          <a:p>
            <a:pPr indent="222250" algn="ctr" eaLnBrk="0" hangingPunct="0">
              <a:buFontTx/>
              <a:buChar char="•"/>
              <a:tabLst>
                <a:tab pos="450850" algn="l"/>
              </a:tabLst>
            </a:pPr>
            <a:r>
              <a:rPr lang="ru-RU" sz="2200" b="1" dirty="0">
                <a:solidFill>
                  <a:srgbClr val="002060"/>
                </a:solidFill>
              </a:rPr>
              <a:t>воспитание положительных и борьба с отрицательными привычками.</a:t>
            </a:r>
            <a:endParaRPr lang="ru-RU" sz="2200" dirty="0">
              <a:solidFill>
                <a:srgbClr val="002060"/>
              </a:solidFill>
            </a:endParaRPr>
          </a:p>
        </p:txBody>
      </p:sp>
      <p:pic>
        <p:nvPicPr>
          <p:cNvPr id="31747" name="Picture 2" descr="C:\Documents and Settings\Администратор\Рабочий стол\КАРТИНКИ 1\CARTOONS\дети-пар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3886200"/>
            <a:ext cx="4114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 descr="C:\Users\Психолог\Downloads\slide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7106" name="Picture 2" descr="C:\Users\Психолог\Downloads\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сулы">
  <a:themeElements>
    <a:clrScheme name="Капсулы 2">
      <a:dk1>
        <a:srgbClr val="000000"/>
      </a:dk1>
      <a:lt1>
        <a:srgbClr val="FFFFFF"/>
      </a:lt1>
      <a:dk2>
        <a:srgbClr val="000000"/>
      </a:dk2>
      <a:lt2>
        <a:srgbClr val="808000"/>
      </a:lt2>
      <a:accent1>
        <a:srgbClr val="FFCC99"/>
      </a:accent1>
      <a:accent2>
        <a:srgbClr val="99CC00"/>
      </a:accent2>
      <a:accent3>
        <a:srgbClr val="FFFFFF"/>
      </a:accent3>
      <a:accent4>
        <a:srgbClr val="000000"/>
      </a:accent4>
      <a:accent5>
        <a:srgbClr val="FFE2CA"/>
      </a:accent5>
      <a:accent6>
        <a:srgbClr val="8AB900"/>
      </a:accent6>
      <a:hlink>
        <a:srgbClr val="336600"/>
      </a:hlink>
      <a:folHlink>
        <a:srgbClr val="FFCC00"/>
      </a:folHlink>
    </a:clrScheme>
    <a:fontScheme name="Капсул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апсулы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524</TotalTime>
  <Words>197</Words>
  <Application>Microsoft Office PowerPoint</Application>
  <PresentationFormat>Экран (4:3)</PresentationFormat>
  <Paragraphs>36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Капсулы</vt:lpstr>
      <vt:lpstr>Критерии здорового образа жизни школьника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Приёмы борьбы со стрессом.</vt:lpstr>
    </vt:vector>
  </TitlesOfParts>
  <Company>ORGANIZATION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Психолог</cp:lastModifiedBy>
  <cp:revision>19</cp:revision>
  <dcterms:created xsi:type="dcterms:W3CDTF">2010-03-24T06:38:19Z</dcterms:created>
  <dcterms:modified xsi:type="dcterms:W3CDTF">2018-02-20T14:38:41Z</dcterms:modified>
</cp:coreProperties>
</file>