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46" autoAdjust="0"/>
  </p:normalViewPr>
  <p:slideViewPr>
    <p:cSldViewPr>
      <p:cViewPr varScale="1"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9427-3B7F-46B6-8EE1-70C5FC9764B7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E936-69A7-4476-AAE4-245C1255B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4118-4578-46DB-AE58-829D39AE446D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EC8-6657-4397-BFBB-B671E167C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910F-E361-483C-AABE-186948E1AEA7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7520-1F16-4B6C-9B9B-67BBA00E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FE21-87E1-4F05-B8D0-5994E426AC68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ED8F-B098-4251-BD43-A71F0BA8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E026-936D-4E3B-B123-C5CC7C8C54D1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0C55-3659-4443-AD5F-6D0982D31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2A6C-F005-4D7D-98E4-C9F0806F902B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602E-CDAD-4DC7-BE29-675E7FF6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48DE-B58C-40B1-AF75-47E4E1DAC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C3B8-EB62-456A-BDA2-62FBCF19C901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D852-E093-4079-AD3B-612D7B27CEAD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5CB7-05C5-4069-84D9-E5B45759A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A1DC-EA58-486F-96BD-0CEE252A7EFD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6165-D571-459A-B773-1BCDAF83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C437-AA4B-432C-96A4-24F8C3047D80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1093-F4F0-4B6F-B5A3-EC9F20745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4263-FB7F-4C24-AAA9-6CD3CFAAC389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C413-431E-4E1C-953C-6D2EA6E4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F521B9-F247-43A2-B3BC-27EC26B31F99}" type="datetimeFigureOut">
              <a:rPr lang="ru-RU"/>
              <a:pPr>
                <a:defRPr/>
              </a:pPr>
              <a:t>04.09.2010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FABAC41-964F-408A-80B0-BAC2EABCD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bu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4648200" cy="4445000"/>
          </a:xfr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286375" y="4857750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Автор:</a:t>
            </a:r>
          </a:p>
          <a:p>
            <a:r>
              <a:rPr lang="ru-RU">
                <a:latin typeface="Constantia" pitchFamily="18" charset="0"/>
              </a:rPr>
              <a:t> преподаватель-организатор ОБЖ</a:t>
            </a:r>
          </a:p>
          <a:p>
            <a:r>
              <a:rPr lang="ru-RU">
                <a:latin typeface="Constantia" pitchFamily="18" charset="0"/>
              </a:rPr>
              <a:t>МОУ СОШ №49 г. Волгограда Репушкин В. 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Социальное окружение в школе или на улице оказывает на нас большое влияние. Стремление выделиться или наоборот, быть как все, приводит к тому, что в итоге вся компания подростков начинает употреблять алкоголь. Неудачи в жизни, неумение рационально использовать свободное время также являются причинами подросткового алкоголизма.</a:t>
            </a:r>
          </a:p>
          <a:p>
            <a:r>
              <a:rPr lang="ru-RU" smtClean="0"/>
              <a:t>Одни считают что это круто, тем самым они хотят утвердится.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Причины алкоголизма у подростков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3ZKFG9YBs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7215188" cy="464343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gWSGqXHpe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57313"/>
            <a:ext cx="7858125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rLYMKDGXZ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357313"/>
            <a:ext cx="7500938" cy="49291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А возможно мы пьем для этого!?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CyFrAki0I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7215187" cy="4857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Зато нам есть что вспомнить! 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6gFjsH7eo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7500937" cy="500062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TxvyOAFM7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428750"/>
            <a:ext cx="7786688" cy="49291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Ну а если мы будем компанией, то точно что-то вспомним!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img_8943560_373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571750"/>
            <a:ext cx="5286375" cy="3929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Большую роль в приучении подростков 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a:t>
            </a:r>
            <a:endParaRPr lang="ru-RU" sz="25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7V5BXXQUw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7786688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bg1"/>
                </a:solidFill>
              </a:rPr>
              <a:t>  Возраст, в котором пиво пробуют впервые, снизился с 16 лет до 12-14, причем подростки предпочитают пить крепкие сорта. И пить побольше, побольше... А между тем сегодня врачи всерьез озабочены увеличением алкогольной зависимости среди подростков. По данным статистики, в последние годы процент подростков с диагнозом “алкоголизм” в возрастной группе 12-16 лет составил 5 %, 17-25 лет- 10 %, причем многие из них впервые попробовали алкогольные напитки еще в детстве, в 8-9 лет.</a:t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   В массовом сознании бытует мнение, что пиво – слабоалкогольный и совершенно безвредный напиток. На самом деле, обладая мощным мочегонным эффектом, пиво беспощадно вымывает из организма “стройматериалы” – белки, а также жиры, углеводы и микроэлементы, особенно калий, магний и витамин С, что для растущего человека – катастрофа.  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18533_image_la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2571750"/>
            <a:ext cx="6500812" cy="3857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2776534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АЛКОГОЛИЗМ 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(</a:t>
            </a:r>
            <a:r>
              <a:rPr lang="ru-RU" sz="240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alcoholism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)</a:t>
            </a:r>
            <a:r>
              <a:rPr lang="ru-RU" sz="24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 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– </a:t>
            </a:r>
            <a:r>
              <a:rPr lang="ru-RU" sz="240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биопсихосоциальное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</a:t>
            </a:r>
            <a:r>
              <a:rPr lang="ru-RU" sz="240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девиантного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) поведения. </a:t>
            </a:r>
            <a:r>
              <a:rPr lang="ru-RU" sz="2400" smtClean="0">
                <a:solidFill>
                  <a:srgbClr val="FF0000"/>
                </a:solidFill>
                <a:latin typeface="Tahoma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ahoma" charset="0"/>
              </a:rPr>
            </a:b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XNjOMAUZA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000375"/>
            <a:ext cx="7786688" cy="3857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/>
              <a:t>Сегодня в России на человека приходится около 14 литров чистого алкоголя в год, что, по данным Минздрава, считается признаком тяжелой алкогольной обстановки. Из них только 14% составляет потребление пива, а доля </a:t>
            </a:r>
            <a:r>
              <a:rPr lang="ru-RU" sz="2400" err="1" smtClean="0"/>
              <a:t>крепкоалкогольных</a:t>
            </a:r>
            <a:r>
              <a:rPr lang="ru-RU" sz="2400" smtClean="0"/>
              <a:t> напитков в этой статистике – более 70% от общего объема. Но потребление пива постепенно растет. Сейчас один человек в России выпивает около 43 литров пива в год.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3747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214688"/>
            <a:ext cx="4500562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smtClean="0"/>
              <a:t>Самые маленькие пациенты с диагнозом пивной алкоголизм – подростки 14 лет. Они могут выпивать в день до десяти бутылок.</a:t>
            </a:r>
            <a:br>
              <a:rPr lang="ru-RU" sz="2500" smtClean="0"/>
            </a:br>
            <a:r>
              <a:rPr lang="ru-RU" sz="2500" smtClean="0"/>
              <a:t>Особенно опасно пиво для молодого несформировавшегося организма: пиво губительно влияет на внутренние органы (сердце, почки и печень), а также может вызвать проблемы в развитии репродуктивной функции, которая проявляется немного позднее.</a:t>
            </a:r>
            <a:endParaRPr lang="ru-RU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  <p:pic>
        <p:nvPicPr>
          <p:cNvPr id="34818" name="Содержимое 4" descr="_______17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714500"/>
            <a:ext cx="3286125" cy="3786188"/>
          </a:xfrm>
        </p:spPr>
      </p:pic>
      <p:pic>
        <p:nvPicPr>
          <p:cNvPr id="34819" name="Содержимое 5" descr="1240260456_alko-serdce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43375" y="1785938"/>
            <a:ext cx="4564063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__________________________1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7643813" cy="47148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latin typeface="Tahoma" charset="0"/>
              </a:rPr>
              <a:t>Влияние алкоголя на организм человека. </a:t>
            </a:r>
            <a:br>
              <a:rPr lang="ru-RU" sz="2800" b="1" i="1" smtClean="0">
                <a:latin typeface="Tahoma" charset="0"/>
              </a:rPr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latin typeface="Tahoma" charset="0"/>
              </a:rPr>
              <a:t>Принятый алкоголь быстро всасывается и поступает в кровь. Из крови алкоголь поступает в ткани, где распределяется неравномерно. Поскольку он хорошо растворяется в липидах – жироподобных веществах, которыми богаты нервные клетки, – то наибольшее его накопление происходит в мозгу. Именно эти клетки и гибнут в первую очередь.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7" descr="сканирование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214438"/>
            <a:ext cx="3286125" cy="5000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3" descr="h_Qeno3Rx0zXZcEmqyPuF86U1TGtLfS7Ok_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428750"/>
            <a:ext cx="7286625" cy="4786313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3" descr="N9ZolEOa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14313"/>
            <a:ext cx="7072313" cy="6286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 descr="46265_vi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500063"/>
            <a:ext cx="7072312" cy="5572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3" descr="DSCN14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428625"/>
            <a:ext cx="7500938" cy="5857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357188"/>
            <a:ext cx="57864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39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571500"/>
            <a:ext cx="4214812" cy="5357813"/>
          </a:xfrm>
        </p:spPr>
      </p:pic>
      <p:sp>
        <p:nvSpPr>
          <p:cNvPr id="15362" name="Текст 2"/>
          <p:cNvSpPr>
            <a:spLocks noGrp="1"/>
          </p:cNvSpPr>
          <p:nvPr>
            <p:ph type="body" idx="2"/>
          </p:nvPr>
        </p:nvSpPr>
        <p:spPr>
          <a:xfrm>
            <a:off x="5715000" y="1714500"/>
            <a:ext cx="3051175" cy="4572000"/>
          </a:xfrm>
        </p:spPr>
        <p:txBody>
          <a:bodyPr/>
          <a:lstStyle/>
          <a:p>
            <a:r>
              <a:rPr lang="ru-RU" b="1" smtClean="0"/>
              <a:t>На Руси основным сырьём для производства алкоголя был мед и поэтому традиционные хмельные напитки были слабоградусные: медовуха, пиво, брага, а с Х в. и виноградное вино, а их приём сопровождался, как правило, обильной трапезой, что в совокупности сводило к минимуму ущерб здоровью от употребления алкоголя.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0" y="457200"/>
            <a:ext cx="30480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Особенности потребления алкоголя в древней Руси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3" descr="1189423132_atomic_kids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500188"/>
            <a:ext cx="6429375" cy="478631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Алкоголь в период Московского государства</a:t>
            </a:r>
            <a:endParaRPr lang="ru-RU" dirty="0"/>
          </a:p>
        </p:txBody>
      </p:sp>
      <p:pic>
        <p:nvPicPr>
          <p:cNvPr id="7" name="Рисунок 6" descr="23999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288" y="274638"/>
            <a:ext cx="6400800" cy="5930900"/>
          </a:xfrm>
          <a:noFill/>
          <a:effectLst/>
        </p:spPr>
      </p:pic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С 1386 г. в Россию стали завозить Виноградный спирт.</a:t>
            </a:r>
          </a:p>
          <a:p>
            <a:r>
              <a:rPr lang="ru-RU" smtClean="0"/>
              <a:t>В 1448-1474 гг началось изготовление спирта из ржаного сырья, после чего он получил название хлебного вина или водки.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264320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Российское Государство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Наказания сводились к нравственно-воспитательным мерам, денежным штрафам.</a:t>
            </a:r>
          </a:p>
        </p:txBody>
      </p:sp>
      <p:pic>
        <p:nvPicPr>
          <p:cNvPr id="17410" name="Содержимое 6" descr="861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929063"/>
            <a:ext cx="3714750" cy="2071687"/>
          </a:xfrm>
        </p:spPr>
      </p:pic>
      <p:pic>
        <p:nvPicPr>
          <p:cNvPr id="17411" name="Содержимое 7" descr="1003503_b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143250"/>
            <a:ext cx="3786187" cy="27860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Наказания за алкоголизм</a:t>
            </a:r>
            <a:endParaRPr lang="ru-RU" dirty="0"/>
          </a:p>
        </p:txBody>
      </p:sp>
      <p:grpSp>
        <p:nvGrpSpPr>
          <p:cNvPr id="6" name="Текст 5"/>
          <p:cNvGrpSpPr>
            <a:grpSpLocks noGrp="1"/>
          </p:cNvGrpSpPr>
          <p:nvPr/>
        </p:nvGrpSpPr>
        <p:grpSpPr bwMode="auto">
          <a:xfrm>
            <a:off x="4645025" y="993775"/>
            <a:ext cx="4048125" cy="2438400"/>
            <a:chOff x="2926" y="626"/>
            <a:chExt cx="2550" cy="1536"/>
          </a:xfrm>
        </p:grpSpPr>
        <p:pic>
          <p:nvPicPr>
            <p:cNvPr id="17413" name="Текст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6" y="626"/>
              <a:ext cx="2550" cy="1536"/>
            </a:xfrm>
            <a:prstGeom prst="rect">
              <a:avLst/>
            </a:prstGeom>
            <a:noFill/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928" y="630"/>
              <a:ext cx="2545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600" b="1">
                  <a:solidFill>
                    <a:schemeClr val="tx2"/>
                  </a:solidFill>
                  <a:latin typeface="Constantia" pitchFamily="18" charset="0"/>
                </a:rPr>
                <a:t>Другие Государства</a:t>
              </a:r>
            </a:p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600" b="1">
                  <a:solidFill>
                    <a:schemeClr val="tx2"/>
                  </a:solidFill>
                  <a:latin typeface="Constantia" pitchFamily="18" charset="0"/>
                </a:rPr>
                <a:t>За пьянство наказывали тяжелыми увечьями и даже смертной казнью</a:t>
              </a:r>
            </a:p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endParaRPr lang="ru-RU" sz="2600" b="1">
                <a:solidFill>
                  <a:schemeClr val="tx2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pic>
        <p:nvPicPr>
          <p:cNvPr id="18434" name="Содержимое 5" descr="44955525_0_4239_128141ac_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428750"/>
            <a:ext cx="721518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Была введена Петром Великим в 1714 году, цель которого была борьба против пьянства. Сделана она была из чугуна, вес составлял 6,8 кг (17 фунтов), не считая цепей. Считается самой тяжёлой медалью в истории. Вешалась на шею в полицейском участке в наказание за чрезмерное употребление алкогольных напитков и крепилась цепью так, чтобы нельзя было снять. По некоторым данным, медаль должна была носиться неделю.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ПОДРОСТКОВЫЙ АЛКОГОЛИЗМ 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048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357313"/>
            <a:ext cx="7072313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9741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3071813"/>
            <a:ext cx="5572125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7146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 Сейчас отмечается рост </a:t>
            </a:r>
            <a:r>
              <a:rPr lang="ru-RU" sz="2800" err="1" smtClean="0"/>
              <a:t>подростково-юношеского</a:t>
            </a:r>
            <a:r>
              <a:rPr lang="ru-RU" sz="2800" smtClean="0"/>
              <a:t> алкоголизма, преимущественно за счет «пивной зависимости». Учащаются случаи алкогольной зависимости и даже алкогольных психозов у детей 10-12 лет. </a:t>
            </a:r>
            <a:br>
              <a:rPr lang="ru-RU" sz="2800" smtClean="0"/>
            </a:br>
            <a:r>
              <a:rPr lang="ru-RU" sz="2800" smtClean="0">
                <a:solidFill>
                  <a:srgbClr val="FF0000"/>
                </a:solidFill>
              </a:rPr>
              <a:t>Установлено, что 90% учащихся к окончанию школы ощущали состояние опьянения. 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207</TotalTime>
  <Words>265</Words>
  <Application>Microsoft Office PowerPoint</Application>
  <PresentationFormat>Экран (4:3)</PresentationFormat>
  <Paragraphs>14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Constantia</vt:lpstr>
      <vt:lpstr>Arial</vt:lpstr>
      <vt:lpstr>Wingdings 2</vt:lpstr>
      <vt:lpstr>Calibri</vt:lpstr>
      <vt:lpstr>Tahoma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Особенности потребления алкоголя в древней Руси</vt:lpstr>
      <vt:lpstr>Алкоголь в период Московского государства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Подростковый алкоголизм</dc:title>
  <dc:creator>JD</dc:creator>
  <cp:lastModifiedBy>Мама</cp:lastModifiedBy>
  <cp:revision>33</cp:revision>
  <dcterms:created xsi:type="dcterms:W3CDTF">2010-02-25T11:08:39Z</dcterms:created>
  <dcterms:modified xsi:type="dcterms:W3CDTF">2010-09-04T09:58:30Z</dcterms:modified>
</cp:coreProperties>
</file>