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7" r:id="rId4"/>
    <p:sldId id="271" r:id="rId5"/>
    <p:sldId id="270" r:id="rId6"/>
    <p:sldId id="272" r:id="rId7"/>
    <p:sldId id="273" r:id="rId8"/>
    <p:sldId id="268" r:id="rId9"/>
    <p:sldId id="269" r:id="rId10"/>
    <p:sldId id="274" r:id="rId11"/>
    <p:sldId id="275" r:id="rId12"/>
    <p:sldId id="276" r:id="rId13"/>
    <p:sldId id="257" r:id="rId14"/>
    <p:sldId id="261" r:id="rId15"/>
    <p:sldId id="262" r:id="rId16"/>
    <p:sldId id="263" r:id="rId17"/>
    <p:sldId id="258" r:id="rId18"/>
    <p:sldId id="264" r:id="rId19"/>
    <p:sldId id="259" r:id="rId20"/>
    <p:sldId id="265" r:id="rId21"/>
    <p:sldId id="266" r:id="rId22"/>
    <p:sldId id="26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5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7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1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9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89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0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8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51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1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10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10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7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7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9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0DB5-BF70-49EB-BCF0-1D9FE1B89DA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416C-2EB4-4152-A912-C5A1AE67E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7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DC26-2969-4509-9871-BDA0EC7B32C6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1E81-71C9-4F51-BF70-5363F9A86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7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A519B8-D968-498A-AD9A-8B438CBA2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Основные факторы риска заболеваний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9F88E0-DF5A-4F7A-89E1-A50C46AD0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9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КоАП. Статья 6.25. Несоблюдение требований к знаку о запрете курения, к выделению и оснащению специальных мест для курения табака либо неисполнение обязанностей по контролю за соблюдением норм законодательства в сфере охраны здоровья граждан от воздействия окружающего табачного дыма и последствий потребления табака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348881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Несоблюдение требований к знаку о запрете курения, обозначающему территории, здания и объекты, где курение запрещено, и к порядку его размещения - влечет наложение административного штрафа </a:t>
            </a:r>
          </a:p>
          <a:p>
            <a:pPr lvl="1"/>
            <a:r>
              <a:rPr lang="ru-RU"/>
              <a:t>на </a:t>
            </a:r>
            <a:r>
              <a:rPr lang="ru-RU" dirty="0"/>
              <a:t>должностных лиц в размере от десяти тысяч до двадцати тысяч рублей</a:t>
            </a:r>
            <a:r>
              <a:rPr lang="ru-RU"/>
              <a:t>; </a:t>
            </a:r>
          </a:p>
          <a:p>
            <a:pPr lvl="1"/>
            <a:r>
              <a:rPr lang="ru-RU"/>
              <a:t>на </a:t>
            </a:r>
            <a:r>
              <a:rPr lang="ru-RU" dirty="0"/>
              <a:t>юридических лиц - от тридцати тысяч до шестидесяти тысяч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11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Глобальное обследование употребления табака среди молодежи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GYTS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3849291"/>
          </a:xfrm>
        </p:spPr>
        <p:txBody>
          <a:bodyPr/>
          <a:lstStyle/>
          <a:p>
            <a:r>
              <a:rPr lang="ru-RU" dirty="0"/>
              <a:t>14,1% потребляют какие-либо табачные изделия</a:t>
            </a:r>
          </a:p>
          <a:p>
            <a:pPr lvl="1"/>
            <a:r>
              <a:rPr lang="ru-RU" dirty="0"/>
              <a:t>15,3% мальчиков </a:t>
            </a:r>
          </a:p>
          <a:p>
            <a:pPr lvl="1"/>
            <a:r>
              <a:rPr lang="ru-RU" dirty="0"/>
              <a:t>12,8% девочек</a:t>
            </a:r>
          </a:p>
          <a:p>
            <a:r>
              <a:rPr lang="ru-RU" dirty="0"/>
              <a:t>14,5% курят электронные сигареты</a:t>
            </a:r>
          </a:p>
          <a:p>
            <a:pPr lvl="1"/>
            <a:r>
              <a:rPr lang="ru-RU" dirty="0"/>
              <a:t>15,7% мальчиков</a:t>
            </a:r>
          </a:p>
          <a:p>
            <a:pPr lvl="1"/>
            <a:r>
              <a:rPr lang="ru-RU" dirty="0"/>
              <a:t>13,4% девочек постоянно</a:t>
            </a:r>
          </a:p>
          <a:p>
            <a:pPr marL="0" indent="0">
              <a:buNone/>
            </a:pPr>
            <a:endParaRPr lang="ru-RU" dirty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55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Проблема: ожирение  у взрослых, детей и подростков</a:t>
            </a:r>
          </a:p>
        </p:txBody>
      </p:sp>
      <p:pic>
        <p:nvPicPr>
          <p:cNvPr id="1026" name="Picture 2" descr="ÐÐ°ÑÑÐ¸Ð½ÐºÐ¸ Ð¿Ð¾ Ð·Ð°Ð¿ÑÐ¾ÑÑ Ð¾Ð¶Ð¸ÑÐµÐ½Ð¸Ðµ Ñ Ð´ÐµÑÐµÐ¹ ÐºÐ°ÑÑÐ¸Ð½ÐºÐ¸">
            <a:extLst>
              <a:ext uri="{FF2B5EF4-FFF2-40B4-BE49-F238E27FC236}">
                <a16:creationId xmlns:a16="http://schemas.microsoft.com/office/drawing/2014/main" xmlns="" id="{20F3FD98-EA08-4211-A097-1AD614BB0F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41" y="1821739"/>
            <a:ext cx="4018152" cy="32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96FC79-1E9C-4098-8874-A0D5EB9D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432" y="2595738"/>
            <a:ext cx="4434194" cy="33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DE8263-8056-4314-815A-330FA204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Масштаб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468504-8D87-47A9-9C3F-238A19D0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России от </a:t>
            </a:r>
            <a:r>
              <a:rPr lang="ru-RU" b="1" dirty="0">
                <a:solidFill>
                  <a:schemeClr val="accent1"/>
                </a:solidFill>
              </a:rPr>
              <a:t>15 до 20% детей и подростков</a:t>
            </a:r>
            <a:r>
              <a:rPr lang="ru-RU" dirty="0"/>
              <a:t> излишне упитаны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еще </a:t>
            </a:r>
            <a:r>
              <a:rPr lang="ru-RU" b="1" dirty="0">
                <a:solidFill>
                  <a:schemeClr val="accent1"/>
                </a:solidFill>
              </a:rPr>
              <a:t>5-10% </a:t>
            </a:r>
            <a:r>
              <a:rPr lang="ru-RU" dirty="0"/>
              <a:t>страдают от ожирения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эта картина соответствует общим показателям по Европе, где случаи ожирения у детей </a:t>
            </a:r>
            <a:r>
              <a:rPr lang="ru-RU" b="1" dirty="0">
                <a:solidFill>
                  <a:schemeClr val="accent1"/>
                </a:solidFill>
              </a:rPr>
              <a:t>выросли в три раза </a:t>
            </a:r>
            <a:r>
              <a:rPr lang="ru-RU" dirty="0"/>
              <a:t>по сравнению с 1980-ми годами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за последние 20 лет число людей с ожирением в мире </a:t>
            </a:r>
            <a:r>
              <a:rPr lang="ru-RU" b="1" dirty="0">
                <a:solidFill>
                  <a:schemeClr val="accent1"/>
                </a:solidFill>
              </a:rPr>
              <a:t>увеличилось на 60% процентов.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31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E90A2-FD25-488B-AEBE-0F439596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Что считается  избыточной массой тела и ожирением?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96FE5E-F172-40BA-AA88-B06F80F53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Таблицы массы тела ВОЗ для детей и подростков – выход за границы допустимых значений</a:t>
            </a:r>
          </a:p>
          <a:p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Для взрослых : величина </a:t>
            </a:r>
            <a:r>
              <a:rPr lang="ru-RU" sz="2000" b="1" dirty="0">
                <a:solidFill>
                  <a:schemeClr val="accent1"/>
                </a:solidFill>
              </a:rPr>
              <a:t>ИМТ – индекса массы тела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ИМТ = массу тела (кг) : рост (м) в квадрате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Нормальные значения ИМТ от 19 до 24.9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ИМТ свыше 25 – считается избыточной массой тела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ИМТ свыше 30 – считается ожирением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Другие показатели ожирения (объем талии, жировой складки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B5157-52AD-4CED-9570-3F313440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Опасность ожирения у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5A0227-E9DD-4EBD-A144-3028FF72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/>
                </a:solidFill>
              </a:rPr>
              <a:t>Увеличен риск </a:t>
            </a:r>
            <a:r>
              <a:rPr lang="ru-RU" dirty="0"/>
              <a:t>ожирения во взрослом состоянии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Медицинская проблема: доказанная связь с сахарным диабетом, инфарктом, инсультом, раком  (многих  локализаций), остеоартрозом – </a:t>
            </a:r>
            <a:r>
              <a:rPr lang="ru-RU" b="1" dirty="0">
                <a:solidFill>
                  <a:schemeClr val="accent1"/>
                </a:solidFill>
              </a:rPr>
              <a:t>риск этих заболеваний выше на 45-100%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/>
                </a:solidFill>
              </a:rPr>
              <a:t>Социальная проблема</a:t>
            </a:r>
            <a:r>
              <a:rPr lang="ru-RU" dirty="0"/>
              <a:t>: депрессивные состояния, снижение настроения и работоспособности, проблемы межличностного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182437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Пути решения проблемы детского ожирения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/>
                </a:solidFill>
              </a:rPr>
              <a:t>осознание проблемы </a:t>
            </a:r>
            <a:r>
              <a:rPr lang="ru-RU" dirty="0"/>
              <a:t>родителями, детьми, учителями, медиками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оценка индекса массы тела и выявление избыточной массы тела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/>
                </a:solidFill>
              </a:rPr>
              <a:t>современный подход к решению проблемы</a:t>
            </a:r>
            <a:r>
              <a:rPr lang="ru-RU" dirty="0"/>
              <a:t>: только </a:t>
            </a:r>
            <a:r>
              <a:rPr lang="ru-RU" b="1" dirty="0">
                <a:solidFill>
                  <a:schemeClr val="accent1"/>
                </a:solidFill>
              </a:rPr>
              <a:t>сочетание</a:t>
            </a:r>
            <a:r>
              <a:rPr lang="ru-RU" dirty="0"/>
              <a:t> рационального питания  с достаточным уровнем физической активности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чрезвычайно важно: внедрение этих рекомендаций в </a:t>
            </a:r>
            <a:r>
              <a:rPr lang="ru-RU" b="1" dirty="0">
                <a:solidFill>
                  <a:schemeClr val="accent1"/>
                </a:solidFill>
              </a:rPr>
              <a:t>семью и окружение ребенка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обеспечение поддержки и постоянства действий с целью формирования </a:t>
            </a:r>
            <a:r>
              <a:rPr lang="ru-RU" b="1" dirty="0">
                <a:solidFill>
                  <a:schemeClr val="accent1"/>
                </a:solidFill>
              </a:rPr>
              <a:t>привычки здорового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54620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FE2C341-1B9E-42FB-B1DE-C131C344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Современные принципы здорового питания для взрослых и детей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BEA3E1-A0FD-4DF7-9DFE-7E49DC64A8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/>
                </a:solidFill>
              </a:rPr>
              <a:t>разнообразность, безопасность, сбалансированность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/>
                </a:solidFill>
              </a:rPr>
              <a:t>баланс</a:t>
            </a:r>
            <a:r>
              <a:rPr lang="ru-RU" sz="2400" dirty="0"/>
              <a:t> между потребленными  и потраченными калориями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«Нет» – кратковременным диетам, «Да» </a:t>
            </a:r>
            <a:r>
              <a:rPr lang="ru-RU" sz="2400" b="1" dirty="0">
                <a:solidFill>
                  <a:schemeClr val="accent1"/>
                </a:solidFill>
              </a:rPr>
              <a:t>-  рациональному  ежедневному  питанию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особое внимание и подсчет  </a:t>
            </a:r>
            <a:r>
              <a:rPr lang="ru-RU" sz="2400" b="1" dirty="0">
                <a:solidFill>
                  <a:schemeClr val="accent1"/>
                </a:solidFill>
              </a:rPr>
              <a:t>СКРЫТЫХ</a:t>
            </a:r>
            <a:r>
              <a:rPr lang="ru-RU" sz="2400" dirty="0"/>
              <a:t> калорий, скрытых углеводов, жиров, соли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/>
                </a:solidFill>
              </a:rPr>
              <a:t>до 400 г </a:t>
            </a:r>
            <a:r>
              <a:rPr lang="ru-RU" sz="2400" dirty="0"/>
              <a:t>овощей и фруктов ( с каждым приемом пищи)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ÑÐ°ÑÐ¸Ð¾Ð½Ð°Ð»ÑÐ½Ð¾Ðµ Ð¿Ð¸ÑÐ°Ð½Ð¸Ðµ ÐºÐ°ÑÑÐ¸Ð½ÐºÐ¸">
            <a:extLst>
              <a:ext uri="{FF2B5EF4-FFF2-40B4-BE49-F238E27FC236}">
                <a16:creationId xmlns:a16="http://schemas.microsoft.com/office/drawing/2014/main" xmlns="" id="{F89EF6E1-2588-489B-B58B-B0B7E79EA3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9" y="2105074"/>
            <a:ext cx="5181600" cy="32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4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Проблема: недостаточная физическая активность у взрослых, детей и подростков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A8B55B9-863C-4EB1-94AC-EA1F38671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750" y="1971413"/>
            <a:ext cx="7595208" cy="42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11FC0-58CA-4172-B96D-D3ABE5C5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Масштаб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529D8B-40C6-46BC-91B1-4BCF63B5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позиция экспертов ВОЗ: недостаточная физическая активность является </a:t>
            </a:r>
            <a:r>
              <a:rPr lang="ru-RU" b="1" dirty="0">
                <a:solidFill>
                  <a:schemeClr val="accent1"/>
                </a:solidFill>
              </a:rPr>
              <a:t>САМОСТОЯТЕЛЬНЫМ</a:t>
            </a:r>
            <a:r>
              <a:rPr lang="ru-RU" dirty="0"/>
              <a:t>  и одним  из основных факторов риска многих тяжелых заболеваний в мире: сердечно-сосудистых заболеваний, рака, диабета и других. Практически все заболевания у активных людей имеют лучший прогноз.</a:t>
            </a:r>
          </a:p>
          <a:p>
            <a:r>
              <a:rPr lang="ru-RU" dirty="0"/>
              <a:t>физическая активность имеет </a:t>
            </a:r>
            <a:r>
              <a:rPr lang="ru-RU" b="1" dirty="0">
                <a:solidFill>
                  <a:schemeClr val="accent1"/>
                </a:solidFill>
              </a:rPr>
              <a:t>важные преимущества </a:t>
            </a:r>
            <a:r>
              <a:rPr lang="ru-RU" dirty="0"/>
              <a:t>для здоровья и способствует профилактике НИЗ.</a:t>
            </a:r>
          </a:p>
          <a:p>
            <a:r>
              <a:rPr lang="ru-RU" dirty="0"/>
              <a:t>каждый </a:t>
            </a:r>
            <a:r>
              <a:rPr lang="ru-RU" b="1" dirty="0">
                <a:solidFill>
                  <a:schemeClr val="accent1"/>
                </a:solidFill>
              </a:rPr>
              <a:t>четвертый</a:t>
            </a:r>
            <a:r>
              <a:rPr lang="ru-RU" dirty="0"/>
              <a:t> взрослый человек в мире недостаточно активен.</a:t>
            </a:r>
          </a:p>
          <a:p>
            <a:r>
              <a:rPr lang="ru-RU" b="1" dirty="0">
                <a:solidFill>
                  <a:schemeClr val="accent1"/>
                </a:solidFill>
              </a:rPr>
              <a:t>более 80% подростков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во всем мире испытывают недостаток физической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72345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374639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071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79D139A-B3F1-42D9-8444-2DC03C84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Какая  физическая активность считается  нормальной – принципы ВОЗ для взрослых и детей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511A306-14BB-4E5A-A29C-FAF2A1684B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6531" y="1642927"/>
            <a:ext cx="2970402" cy="196570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9744F6-92A4-46AE-A262-236050D12F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физическая активность                       не менее </a:t>
            </a:r>
            <a:r>
              <a:rPr lang="ru-RU" b="1" dirty="0">
                <a:solidFill>
                  <a:schemeClr val="accent1"/>
                </a:solidFill>
              </a:rPr>
              <a:t>2.5 часов  в неделю</a:t>
            </a:r>
          </a:p>
          <a:p>
            <a:r>
              <a:rPr lang="ru-RU" dirty="0"/>
              <a:t>предпочтительна </a:t>
            </a:r>
            <a:r>
              <a:rPr lang="ru-RU" b="1" dirty="0">
                <a:solidFill>
                  <a:schemeClr val="accent1"/>
                </a:solidFill>
              </a:rPr>
              <a:t>равномерная</a:t>
            </a:r>
            <a:r>
              <a:rPr lang="ru-RU" dirty="0"/>
              <a:t> (ежедневная) физическая активность единовременной продолжительности минимум                </a:t>
            </a:r>
            <a:r>
              <a:rPr lang="ru-RU" b="1" dirty="0">
                <a:solidFill>
                  <a:schemeClr val="accent1"/>
                </a:solidFill>
              </a:rPr>
              <a:t>20 минут  </a:t>
            </a:r>
          </a:p>
          <a:p>
            <a:r>
              <a:rPr lang="ru-RU" dirty="0"/>
              <a:t> физическая активность                               </a:t>
            </a:r>
            <a:r>
              <a:rPr lang="ru-RU" b="1" dirty="0">
                <a:solidFill>
                  <a:schemeClr val="accent1"/>
                </a:solidFill>
              </a:rPr>
              <a:t>в умеренном темпе</a:t>
            </a:r>
            <a:r>
              <a:rPr lang="ru-RU" dirty="0"/>
              <a:t>:                                     с ускорением пульса на 50-70%,             с легким чувством усталости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078FC5-CAB5-4B52-9125-E2E9D132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60" y="1943486"/>
            <a:ext cx="3193059" cy="1990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E310B1-9FF3-4675-9C33-A3962425B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9" y="3934344"/>
            <a:ext cx="4326999" cy="22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Шаги для  решения проблемы увеличения физической активности и тренированности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необходимо сознать важность проблемы</a:t>
            </a:r>
            <a:r>
              <a:rPr lang="ru-RU" sz="2400" dirty="0"/>
              <a:t>:  оценить свою физическую активность,  и тренированность,  активность ребенка и подростка, задуматься о рисках для здоровья и конкретных заболеваниях;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изменить отношение к образу жизни</a:t>
            </a:r>
            <a:r>
              <a:rPr lang="ru-RU" sz="2400" dirty="0"/>
              <a:t>: «сидячий образ жизни» – это плохо</a:t>
            </a:r>
          </a:p>
          <a:p>
            <a:r>
              <a:rPr lang="ru-RU" sz="2400" dirty="0"/>
              <a:t>оценить </a:t>
            </a:r>
            <a:r>
              <a:rPr lang="ru-RU" sz="2400" b="1" dirty="0">
                <a:solidFill>
                  <a:schemeClr val="accent1"/>
                </a:solidFill>
              </a:rPr>
              <a:t>возможности повышения физической активности</a:t>
            </a:r>
            <a:r>
              <a:rPr lang="ru-RU" sz="2400" dirty="0"/>
              <a:t>: ежедневные легкие нагрузки (ходьба, бег, велосипед, плавание) или занятия в секции (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сочетание наиболее предпочтительно</a:t>
            </a:r>
            <a:r>
              <a:rPr lang="ru-RU" sz="2400" dirty="0"/>
              <a:t>)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проконсультироваться</a:t>
            </a:r>
            <a:r>
              <a:rPr lang="ru-RU" sz="2400" dirty="0"/>
              <a:t> с врачом  для исключения противопоказаний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выбрать</a:t>
            </a:r>
            <a:r>
              <a:rPr lang="ru-RU" sz="2400" dirty="0"/>
              <a:t>: вид занятий, а также  соответствующую одежду и обувь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найти</a:t>
            </a:r>
            <a:r>
              <a:rPr lang="ru-RU" sz="2400" dirty="0"/>
              <a:t> единомышленников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сформировать в течение 1-2 недель привычку подвижного образа жизни </a:t>
            </a:r>
            <a:r>
              <a:rPr lang="ru-RU" sz="2400" dirty="0"/>
              <a:t>и ее поддерживать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3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39942"/>
            <a:ext cx="8229600" cy="7568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Ущерб, причиняемый курением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Курение поражает все органы и ткани </a:t>
            </a:r>
            <a:r>
              <a:rPr lang="ru-RU" dirty="0"/>
              <a:t>человеческого организма.</a:t>
            </a:r>
          </a:p>
          <a:p>
            <a:r>
              <a:rPr lang="ru-RU" b="1" dirty="0"/>
              <a:t>Курение – это наркотическая зависимость </a:t>
            </a:r>
            <a:r>
              <a:rPr lang="ru-RU" dirty="0"/>
              <a:t>а не вредная привычка.</a:t>
            </a:r>
          </a:p>
          <a:p>
            <a:r>
              <a:rPr lang="ru-RU" b="1" dirty="0">
                <a:solidFill>
                  <a:srgbClr val="0918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400 000 </a:t>
            </a:r>
            <a:r>
              <a:rPr lang="ru-RU" b="1" dirty="0"/>
              <a:t>человек ежегодно умирают в России </a:t>
            </a:r>
            <a:r>
              <a:rPr lang="ru-RU" dirty="0"/>
              <a:t>от проблем, связанных с потреблением табака </a:t>
            </a:r>
          </a:p>
          <a:p>
            <a:r>
              <a:rPr lang="ru-RU" b="1" dirty="0"/>
              <a:t>В Тверской области </a:t>
            </a:r>
            <a:r>
              <a:rPr lang="ru-RU" dirty="0"/>
              <a:t>ежегодно от проблем, связанных с потреблением табака, </a:t>
            </a:r>
            <a:r>
              <a:rPr lang="ru-RU" b="1" dirty="0"/>
              <a:t>умирают не менее </a:t>
            </a:r>
            <a:r>
              <a:rPr lang="ru-RU" b="1" dirty="0">
                <a:solidFill>
                  <a:srgbClr val="0918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</a:t>
            </a:r>
            <a:r>
              <a:rPr lang="ru-RU" b="1" dirty="0"/>
              <a:t>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153281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Глобальное обследование употребления табака среди молодежи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GYTS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3849291"/>
          </a:xfrm>
        </p:spPr>
        <p:txBody>
          <a:bodyPr/>
          <a:lstStyle/>
          <a:p>
            <a:r>
              <a:rPr lang="ru-RU" dirty="0"/>
              <a:t>14,1% потребляют какие-либо табачные изделия</a:t>
            </a:r>
          </a:p>
          <a:p>
            <a:pPr lvl="1"/>
            <a:r>
              <a:rPr lang="ru-RU" dirty="0"/>
              <a:t>15,3% мальчиков </a:t>
            </a:r>
          </a:p>
          <a:p>
            <a:pPr lvl="1"/>
            <a:r>
              <a:rPr lang="ru-RU" dirty="0"/>
              <a:t>12,8% девочек</a:t>
            </a:r>
          </a:p>
          <a:p>
            <a:pPr marL="0" indent="0">
              <a:buNone/>
            </a:pPr>
            <a:endParaRPr lang="ru-RU" dirty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9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Глобальное обследование употребления табака среди молодежи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GYTS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276872"/>
            <a:ext cx="8229600" cy="38884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14,1% потребляют какие-либо табачные изделия</a:t>
            </a:r>
          </a:p>
          <a:p>
            <a:pPr lvl="1"/>
            <a:r>
              <a:rPr lang="ru-RU" dirty="0"/>
              <a:t>15,3% мальчиков </a:t>
            </a:r>
          </a:p>
          <a:p>
            <a:pPr lvl="1"/>
            <a:r>
              <a:rPr lang="ru-RU" dirty="0"/>
              <a:t>12,8% девочек</a:t>
            </a:r>
          </a:p>
          <a:p>
            <a:r>
              <a:rPr lang="ru-RU" dirty="0"/>
              <a:t>35,6% учащихся подвергались воздействию табачного дыма </a:t>
            </a:r>
            <a:r>
              <a:rPr lang="ru-RU" b="1" dirty="0"/>
              <a:t>дома</a:t>
            </a:r>
          </a:p>
          <a:p>
            <a:r>
              <a:rPr lang="ru-RU" dirty="0"/>
              <a:t>37,5% учащихся подвергались воздействию табачного дыма внутри закрытых общественных мест</a:t>
            </a:r>
          </a:p>
          <a:p>
            <a:pPr marL="0" indent="0">
              <a:buNone/>
            </a:pPr>
            <a:endParaRPr lang="ru-RU" dirty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12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"Об охране здоровья граждан от воздействия окружающего табачного дыма и последствий потребления табака" от 23.02.2013 N 15-ФЗ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636913"/>
            <a:ext cx="8229600" cy="34892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Статья 12. Запрет курения табака на отдельных территориях, в помещениях и на объектах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запрещается курение табака на территориях и в помещениях, предназначенных для оказания образовательных услуг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Статья 6.24. Нарушение установленного федеральным законом запрета курения табака на отдельных территориях, в помещениях и на объектах</a:t>
            </a:r>
          </a:p>
          <a:p>
            <a:pPr marL="0" indent="0">
              <a:buNone/>
            </a:pPr>
            <a:r>
              <a:rPr lang="ru-RU" dirty="0"/>
              <a:t>(введена Федеральным законом от 21.10.2013 N 274-ФЗ)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1. Нарушение установленного федеральным законом запрета курения табака на отдельных территориях, в помещениях и на объектах, за исключением случаев, предусмотренных частью 2 настоящей статьи, -</a:t>
            </a:r>
          </a:p>
          <a:p>
            <a:pPr marL="0" indent="0">
              <a:buNone/>
            </a:pPr>
            <a:r>
              <a:rPr lang="ru-RU" dirty="0"/>
              <a:t>влечет наложение административного штрафа на граждан в размере от </a:t>
            </a:r>
            <a:r>
              <a:rPr lang="ru-RU" b="1" dirty="0"/>
              <a:t>пятисот до одной тысячи пятисот рублей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Нарушение установленного федеральным законом запрета курения табака на детских площадках -</a:t>
            </a:r>
          </a:p>
          <a:p>
            <a:pPr marL="0" indent="0">
              <a:buNone/>
            </a:pPr>
            <a:r>
              <a:rPr lang="ru-RU" dirty="0"/>
              <a:t>влечет наложение административного штрафа на граждан в размере от </a:t>
            </a:r>
            <a:r>
              <a:rPr lang="ru-RU" b="1" dirty="0"/>
              <a:t>двух тысяч до трех тысяч рублей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28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Статья 6.23. Вовлечение несовершеннолетнего в процесс потребления табака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1. Вовлечение несовершеннолетнего в процесс потребления табака -</a:t>
            </a:r>
          </a:p>
          <a:p>
            <a:pPr marL="0" indent="0">
              <a:buNone/>
            </a:pPr>
            <a:r>
              <a:rPr lang="ru-RU" dirty="0"/>
              <a:t>влечет наложение административного штрафа на граждан в размере </a:t>
            </a:r>
            <a:r>
              <a:rPr lang="ru-RU" b="1" dirty="0"/>
              <a:t>от одной тысячи до двух тысяч рублей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Те же действия, совершенные родителями или иными законными представителями несовершеннолетнего, -</a:t>
            </a:r>
          </a:p>
          <a:p>
            <a:pPr marL="0" indent="0">
              <a:buNone/>
            </a:pPr>
            <a:r>
              <a:rPr lang="ru-RU" dirty="0"/>
              <a:t>влекут наложение административного штрафа на граждан в размере от </a:t>
            </a:r>
            <a:r>
              <a:rPr lang="ru-RU" b="1" dirty="0"/>
              <a:t>двух тысяч до трех тысяч рублей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34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здравоохранения Российской Федерации (Минздрав России) от 12 мая 2014 г. N 214н г. Москва "Об утверждении требований к знаку о запрете курения и к порядку его размещения"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82" y="3716338"/>
            <a:ext cx="2582862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65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1068</Words>
  <Application>Microsoft Office PowerPoint</Application>
  <PresentationFormat>Произвольный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Основные факторы риска заболеваний</vt:lpstr>
      <vt:lpstr>Курение</vt:lpstr>
      <vt:lpstr>Ущерб, причиняемый курением </vt:lpstr>
      <vt:lpstr>Глобальное обследование употребления табака среди молодежи GYTS, 2015</vt:lpstr>
      <vt:lpstr>Глобальное обследование употребления табака среди молодежи GYTS, 2015</vt:lpstr>
      <vt:lpstr>Федеральный закон "Об охране здоровья граждан от воздействия окружающего табачного дыма и последствий потребления табака" от 23.02.2013 N 15-ФЗ</vt:lpstr>
      <vt:lpstr>КоАП</vt:lpstr>
      <vt:lpstr>КоАП</vt:lpstr>
      <vt:lpstr>Приказ Министерства здравоохранения Российской Федерации (Минздрав России) от 12 мая 2014 г. N 214н г. Москва "Об утверждении требований к знаку о запрете курения и к порядку его размещения"</vt:lpstr>
      <vt:lpstr>КоАП. Статья 6.25. Несоблюдение требований к знаку о запрете курения, к выделению и оснащению специальных мест для курения табака либо неисполнение обязанностей по контролю за соблюдением норм законодательства в сфере охраны здоровья граждан от воздействия окружающего табачного дыма и последствий потребления табака</vt:lpstr>
      <vt:lpstr>Глобальное обследование употребления табака среди молодежи GYTS, 2015</vt:lpstr>
      <vt:lpstr>Проблема: ожирение  у взрослых, детей и подростков</vt:lpstr>
      <vt:lpstr>Масштаб проблемы</vt:lpstr>
      <vt:lpstr>Что считается  избыточной массой тела и ожирением?</vt:lpstr>
      <vt:lpstr>Опасность ожирения у детей</vt:lpstr>
      <vt:lpstr>Пути решения проблемы детского ожирения</vt:lpstr>
      <vt:lpstr>Современные принципы здорового питания для взрослых и детей</vt:lpstr>
      <vt:lpstr>Проблема: недостаточная физическая активность у взрослых, детей и подростков</vt:lpstr>
      <vt:lpstr>Масштаб проблемы</vt:lpstr>
      <vt:lpstr>Какая  физическая активность считается  нормальной – принципы ВОЗ для взрослых и детей </vt:lpstr>
      <vt:lpstr>Шаги для  решения проблемы увеличения физической активности и тренированности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Проблема: детское ожирение</dc:title>
  <dc:creator>Лена</dc:creator>
  <cp:lastModifiedBy>YartsevaVY</cp:lastModifiedBy>
  <cp:revision>18</cp:revision>
  <dcterms:created xsi:type="dcterms:W3CDTF">2018-06-27T08:29:20Z</dcterms:created>
  <dcterms:modified xsi:type="dcterms:W3CDTF">2018-08-22T06:25:20Z</dcterms:modified>
</cp:coreProperties>
</file>