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>
  <p:sldMasterIdLst>
    <p:sldMasterId r:id="rId1" id="2147483648"/>
  </p:sldMasterIdLst>
  <p:sldIdLst>
    <p:sldId r:id="rId2" id="256"/>
    <p:sldId r:id="rId7" id="257"/>
    <p:sldId r:id="rId11" id="261"/>
    <p:sldId r:id="rId10" id="260"/>
    <p:sldId r:id="rId9" id="259"/>
    <p:sldId r:id="rId8" id="258"/>
  </p:sldIdLst>
  <p:sldSz cx="9144000" cy="6858000" type="screen4x3"/>
  <p:notesSz cx="6858000" cy="9144000"/>
  <p:defaultTextStyle>
    <a:defPPr>
      <a:defRPr lang="ru-RU"/>
    </a:defPPr>
    <a:lvl1pPr algn="l" marL="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Relationship Id="rId2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Relationship Id="rId10" Type="http://schemas.openxmlformats.org/officeDocument/2006/relationships/slide" Target="slides/slide5.xml" /><Relationship Id="rId11" Type="http://schemas.openxmlformats.org/officeDocument/2006/relationships/slide" Target="slides/slide6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1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0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8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8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4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4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52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5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6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C270-A41D-4253-8EDF-55E5B8520FA5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8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Relationship Id="rIMGId2" Type="http://schemas.openxmlformats.org/officeDocument/2006/relationships/image" Target="../media/pic190915162645.png" /><Relationship Id="rIMGId3" Type="http://schemas.openxmlformats.org/officeDocument/2006/relationships/image" Target="../media/pic190915163248.png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90915163503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90915163503.png" /><Relationship Id="rIMGId3" Type="http://schemas.openxmlformats.org/officeDocument/2006/relationships/image" Target="../media/pic190915213242.png" /><Relationship Id="rIMGId4" Type="http://schemas.openxmlformats.org/officeDocument/2006/relationships/image" Target="../media/pic190915213352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90915163503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90915163503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9091516350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pic>
        <p:nvPicPr>
          <p:cNvPr id="2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2860" y="-17145"/>
            <a:ext cx="9178290" cy="6886575"/>
          </a:xfrm>
          <a:prstGeom prst="rect">
            <a:avLst/>
          </a:prstGeom>
        </p:spPr>
      </p:pic>
      <p:sp>
        <p:nvSpPr>
          <p:cNvPr id="3" name="TextBox"/>
          <p:cNvSpPr txBox="1"/>
          <p:nvPr/>
        </p:nvSpPr>
        <p:spPr>
          <a:xfrm>
            <a:off x="2074545" y="485775"/>
            <a:ext cx="5795010" cy="13487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sz="4800">
                <a:solidFill>
                  <a:srgbClr val="000000"/>
                </a:solidFill>
              </a:rPr>
              <a:t>Интересные</a:t>
            </a:r>
            <a:r>
              <a:rPr sz="4800">
                <a:solidFill>
                  <a:srgbClr val="000000"/>
                </a:solidFill>
              </a:rPr>
              <a:t> </a:t>
            </a:r>
            <a:r>
              <a:rPr sz="4800">
                <a:solidFill>
                  <a:srgbClr val="000000"/>
                </a:solidFill>
              </a:rPr>
              <a:t>факты</a:t>
            </a:r>
            <a:r>
              <a:rPr sz="4800">
                <a:solidFill>
                  <a:srgbClr val="000000"/>
                </a:solidFill>
              </a:rPr>
              <a:t> </a:t>
            </a:r>
            <a:r>
              <a:rPr sz="4800">
                <a:solidFill>
                  <a:srgbClr val="000000"/>
                </a:solidFill>
              </a:rPr>
              <a:t>о</a:t>
            </a:r>
            <a:r>
              <a:rPr sz="4800">
                <a:solidFill>
                  <a:srgbClr val="000000"/>
                </a:solidFill>
              </a:rPr>
              <a:t>  </a:t>
            </a:r>
            <a:r>
              <a:rPr sz="4800">
                <a:solidFill>
                  <a:srgbClr val="000000"/>
                </a:solidFill>
              </a:rPr>
              <a:t>Германии</a:t>
            </a:r>
            <a:endParaRPr lang="zh-CN" altLang="en-US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3"/>
          <a:stretch>
            <a:fillRect/>
          </a:stretch>
        </p:blipFill>
        <p:spPr>
          <a:xfrm>
            <a:off x="2486025" y="2188845"/>
            <a:ext cx="4754880" cy="4429125"/>
          </a:xfrm>
          <a:prstGeom prst="rect">
            <a:avLst/>
          </a:prstGeom>
        </p:spPr>
      </p:pic>
    </p:spTree>
    <p:extLst>
      <p:ext uri="{BB962C8B-B14F-4D97-AF65-F5344CB8AC3E}">
        <p14:creationId val="382370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1430" y="-11430"/>
            <a:ext cx="9144000" cy="6863715"/>
          </a:xfrm>
          <a:prstGeom prst="rect">
            <a:avLst/>
          </a:prstGeom>
        </p:spPr>
      </p:pic>
      <p:sp>
        <p:nvSpPr>
          <p:cNvPr id="5" name="TextBox"/>
          <p:cNvSpPr txBox="1"/>
          <p:nvPr/>
        </p:nvSpPr>
        <p:spPr>
          <a:xfrm>
            <a:off x="2314575" y="537210"/>
            <a:ext cx="5863590" cy="43776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sz="2400">
                <a:solidFill>
                  <a:srgbClr val="000000"/>
                </a:solidFill>
              </a:rPr>
              <a:t>Германия — одна из наиболее развитых стран мира, жители которых славятся своей пунктуальностью. Расположенная в сердце Европы, Германия — это не только мощнейшая экономика, это ещё и одна из самых мощных политических сил в современном мире. Некогда эти земли представляли собой множество разрозненных княжеств, погрязших в междоусобицах, но уже давно Германия представляет собой единое целое.</a:t>
            </a:r>
            <a:endParaRPr lang="zh-CN" altLang="en-US"/>
          </a:p>
        </p:txBody>
      </p:sp>
    </p:spTree>
    <p:extLst>
      <p:ext uri="{BB962C8B-B14F-4D97-AF65-F5344CB8AC3E}">
        <p14:creationId val="156095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pic>
        <p:nvPicPr>
          <p:cNvPr id="2" name="Picture"/>
          <p:cNvPicPr>
            <a:picLocks noChangeAspect="1"/>
          </p:cNvPicPr>
          <p:nvPr/>
        </p:nvPicPr>
        <p:blipFill>
          <a:blip r:embed="rIMGId3"/>
          <a:stretch>
            <a:fillRect/>
          </a:stretch>
        </p:blipFill>
        <p:spPr>
          <a:xfrm>
            <a:off x="-11430" y="-28575"/>
            <a:ext cx="9189720" cy="6909435"/>
          </a:xfrm>
          <a:prstGeom prst="rect">
            <a:avLst/>
          </a:prstGeom>
        </p:spPr>
      </p:pic>
      <p:pic>
        <p:nvPicPr>
          <p:cNvPr id="3" name="Picture"/>
          <p:cNvPicPr>
            <a:picLocks noChangeAspect="1"/>
          </p:cNvPicPr>
          <p:nvPr/>
        </p:nvPicPr>
        <p:blipFill>
          <a:blip r:embed="rIMGId4"/>
          <a:stretch>
            <a:fillRect/>
          </a:stretch>
        </p:blipFill>
        <p:spPr>
          <a:xfrm>
            <a:off x="6743700" y="4297680"/>
            <a:ext cx="1943100" cy="1937385"/>
          </a:xfrm>
          <a:prstGeom prst="rect">
            <a:avLst/>
          </a:prstGeom>
        </p:spPr>
      </p:pic>
    </p:spTree>
    <p:extLst>
      <p:ext uri="{BB962C8B-B14F-4D97-AF65-F5344CB8AC3E}">
        <p14:creationId val="156095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1430" y="-11430"/>
            <a:ext cx="9144000" cy="6863715"/>
          </a:xfrm>
          <a:prstGeom prst="rect">
            <a:avLst/>
          </a:prstGeom>
        </p:spPr>
      </p:pic>
      <p:sp>
        <p:nvSpPr>
          <p:cNvPr id="5" name="TextBox"/>
          <p:cNvSpPr txBox="1"/>
          <p:nvPr/>
        </p:nvSpPr>
        <p:spPr>
          <a:xfrm>
            <a:off x="2040255" y="251460"/>
            <a:ext cx="6555105" cy="52349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sz="2400">
                <a:solidFill>
                  <a:srgbClr val="000000"/>
                </a:solidFill>
              </a:rPr>
              <a:t>5. </a:t>
            </a:r>
            <a:r>
              <a:rPr sz="2400">
                <a:solidFill>
                  <a:srgbClr val="000000"/>
                </a:solidFill>
              </a:rPr>
              <a:t>Берлинский зоопарк – крупнейших в мире. В Германии более 400 зоопарков. А если считать зоопарки, парки дикой природы, аквариумы, парки птиц, заповедники и сафари, то таких объектов в Германии больше 700.</a:t>
            </a:r>
            <a:endParaRPr lang="zh-CN" altLang="en-US"/>
          </a:p>
          <a:p>
            <a:r>
              <a:rPr sz="2400">
                <a:solidFill>
                  <a:srgbClr val="000000"/>
                </a:solidFill>
              </a:rPr>
              <a:t>6. Октоберфест в Мюнхене – самый большой в мире народный праздник. Несмотря на название, фестиваль проходит в последнюю неделю сентября. История этого праздника восходит к 12 октября 1810 года, когда кронпринц Людвиг устроил вечеринку в честь своей свадьбы с принцессой Терезой.</a:t>
            </a:r>
            <a:endParaRPr/>
          </a:p>
        </p:txBody>
      </p:sp>
    </p:spTree>
    <p:extLst>
      <p:ext uri="{BB962C8B-B14F-4D97-AF65-F5344CB8AC3E}">
        <p14:creationId val="156095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1430" y="-11430"/>
            <a:ext cx="9144000" cy="6863715"/>
          </a:xfrm>
          <a:prstGeom prst="rect">
            <a:avLst/>
          </a:prstGeom>
        </p:spPr>
      </p:pic>
      <p:sp>
        <p:nvSpPr>
          <p:cNvPr id="5" name="TextBox"/>
          <p:cNvSpPr txBox="1"/>
          <p:nvPr/>
        </p:nvSpPr>
        <p:spPr>
          <a:xfrm>
            <a:off x="1885950" y="577215"/>
            <a:ext cx="6955155" cy="41833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sz="2400">
                <a:solidFill>
                  <a:srgbClr val="000000"/>
                </a:solidFill>
              </a:rPr>
              <a:t>3. Обучение в немецких колледжах бесплатное даже для иностранцев. Плата за обучение в государственных университетах на степень бакалавра была отменена в 2014 году. Политики посчитали необходимость платить за высшее образование социальной несправедливостью.</a:t>
            </a:r>
            <a:endParaRPr lang="zh-CN" altLang="en-US"/>
          </a:p>
          <a:p>
            <a:r>
              <a:rPr sz="2400">
                <a:solidFill>
                  <a:srgbClr val="000000"/>
                </a:solidFill>
              </a:rPr>
              <a:t>4. Германия меняла свою столицу семь раз. В разное время столицей Германии были: Аахен, Регенсбург, Франкфурт-на-Майне, Нюрнберг, Берлин, Веймар, Бонн (и Восточный Берлин). С 1990 года столицей страны снова стал Берлин.</a:t>
            </a:r>
            <a:endParaRPr/>
          </a:p>
        </p:txBody>
      </p:sp>
    </p:spTree>
    <p:extLst>
      <p:ext uri="{BB962C8B-B14F-4D97-AF65-F5344CB8AC3E}">
        <p14:creationId val="156095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1430" y="-11430"/>
            <a:ext cx="9144000" cy="6863715"/>
          </a:xfrm>
          <a:prstGeom prst="rect">
            <a:avLst/>
          </a:prstGeom>
        </p:spPr>
      </p:pic>
      <p:sp>
        <p:nvSpPr>
          <p:cNvPr id="5" name="TextBox"/>
          <p:cNvSpPr txBox="1"/>
          <p:nvPr/>
        </p:nvSpPr>
        <p:spPr>
          <a:xfrm>
            <a:off x="1217295" y="251460"/>
            <a:ext cx="7783830" cy="51835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sz="2800">
                <a:solidFill>
                  <a:srgbClr val="000000"/>
                </a:solidFill>
              </a:rPr>
              <a:t>Интересные</a:t>
            </a:r>
            <a:r>
              <a:rPr sz="2800">
                <a:solidFill>
                  <a:srgbClr val="000000"/>
                </a:solidFill>
              </a:rPr>
              <a:t> </a:t>
            </a:r>
            <a:r>
              <a:rPr sz="2800">
                <a:solidFill>
                  <a:srgbClr val="000000"/>
                </a:solidFill>
              </a:rPr>
              <a:t>факты</a:t>
            </a:r>
            <a:r>
              <a:rPr sz="2800">
                <a:solidFill>
                  <a:srgbClr val="000000"/>
                </a:solidFill>
              </a:rPr>
              <a:t> </a:t>
            </a:r>
            <a:r>
              <a:rPr sz="2800">
                <a:solidFill>
                  <a:srgbClr val="000000"/>
                </a:solidFill>
              </a:rPr>
              <a:t>о</a:t>
            </a:r>
            <a:r>
              <a:rPr sz="2800">
                <a:solidFill>
                  <a:srgbClr val="000000"/>
                </a:solidFill>
              </a:rPr>
              <a:t> Германии</a:t>
            </a:r>
            <a:endParaRPr lang="zh-CN" altLang="en-US"/>
          </a:p>
          <a:p>
            <a:pPr algn="l"/>
            <a:r>
              <a:rPr sz="2400">
                <a:solidFill>
                  <a:srgbClr val="000000"/>
                </a:solidFill>
              </a:rPr>
              <a:t>1. В Берлине больше мостов, чем в Венеции. В столице Германии 960 мостов и 59,8 км2 воды (озера и 180 км судоходных водных путей). Берлин вместе с окружающей его землей Бранденбург представляет собой крупнейшую сеть внутренних вод в Европе.</a:t>
            </a:r>
            <a:endParaRPr/>
          </a:p>
          <a:p>
            <a:pPr algn="l"/>
            <a:r>
              <a:rPr sz="2400">
                <a:solidFill>
                  <a:srgbClr val="000000"/>
                </a:solidFill>
              </a:rPr>
              <a:t>2. Если у вас закончилось топливо на немецком автобане – вы вне закона! Остановки на скоростных трассах разрешены только в случае чрезвычайных ситуаций, к которым пустой бак не относится. За такой проступок водитель будет оштрафован, а действие водительских прав может быть приостановлено на срок до шести месяцев. Ходьба или бег по шоссе также является незаконным и наказывается штрафом в 90 евро.</a:t>
            </a:r>
            <a:endParaRPr/>
          </a:p>
        </p:txBody>
      </p:sp>
    </p:spTree>
    <p:extLst>
      <p:ext uri="{BB962C8B-B14F-4D97-AF65-F5344CB8AC3E}">
        <p14:creationId val="1560958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LinMeijuan</dc:creator>
  <cp:lastModifiedBy>LinMeijuan </cp:lastModifiedBy>
  <cp:revision>1</cp:revision>
  <dcterms:created xsi:type="dcterms:W3CDTF">2013-01-14T03:33:28Z</dcterms:created>
  <dcterms:modified xsi:type="dcterms:W3CDTF">2013-01-14T03:33:52Z</dcterms:modified>
</cp:coreProperties>
</file>