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73" r:id="rId3"/>
    <p:sldId id="259" r:id="rId4"/>
    <p:sldId id="278" r:id="rId5"/>
    <p:sldId id="257" r:id="rId6"/>
    <p:sldId id="283" r:id="rId7"/>
    <p:sldId id="256" r:id="rId8"/>
    <p:sldId id="282" r:id="rId9"/>
    <p:sldId id="270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72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6" autoAdjust="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938D4-CB1C-4342-9D78-81C467CF6F53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5653A-9D93-4B6B-97A2-D9FEEFD8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2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907" tIns="39449" rIns="78907" bIns="39449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fld id="{AEA68B88-E191-4437-AFD9-984581C6877F}" type="slidenum">
              <a:rPr lang="ru-RU" sz="1200">
                <a:solidFill>
                  <a:srgbClr val="FFFFFF"/>
                </a:solidFill>
              </a:rPr>
              <a:pPr eaLnBrk="1">
                <a:lnSpc>
                  <a:spcPct val="93000"/>
                </a:lnSpc>
              </a:pPr>
              <a:t>3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3" name="Text Box 1"/>
          <p:cNvSpPr/>
          <p:nvPr/>
        </p:nvSpPr>
        <p:spPr>
          <a:xfrm>
            <a:off x="3881208" y="8685103"/>
            <a:ext cx="2971031" cy="45210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DC7D40-4FDD-4228-859B-1E1968CBD0E6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4" name="Text Box 2"/>
          <p:cNvSpPr/>
          <p:nvPr/>
        </p:nvSpPr>
        <p:spPr>
          <a:xfrm>
            <a:off x="3881208" y="8686461"/>
            <a:ext cx="2973912" cy="45482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8A31CD-2AC1-4766-B8EB-FEC4335B20B2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5" name="Text Box 3"/>
          <p:cNvSpPr/>
          <p:nvPr/>
        </p:nvSpPr>
        <p:spPr>
          <a:xfrm>
            <a:off x="0" y="0"/>
            <a:ext cx="1441" cy="13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hangingPunct="0">
              <a:lnSpc>
                <a:spcPct val="93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3C132F-7F16-4D90-997F-9B9A2FAA1E88}" type="slidenum">
              <a:rPr lang="ru-RU" sz="1200" kern="0">
                <a:solidFill>
                  <a:srgbClr val="FFFFFF"/>
                </a:solidFill>
                <a:latin typeface="Arial" pitchFamily="18"/>
                <a:ea typeface="Lucida Sans Unicode" pitchFamily="1"/>
                <a:cs typeface="Lucida Sans Unicode" pitchFamily="34"/>
              </a:rPr>
              <a:pPr hangingPunct="0">
                <a:lnSpc>
                  <a:spcPct val="93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ru-RU" sz="1200" kern="0" dirty="0">
              <a:solidFill>
                <a:srgbClr val="FFFFFF"/>
              </a:solidFill>
              <a:latin typeface="Arial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63494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3495" name="Rectangle 5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79776" cy="4108351"/>
          </a:xfrm>
        </p:spPr>
        <p:txBody>
          <a:bodyPr lIns="78907" tIns="39449" rIns="78907" bIns="39449"/>
          <a:lstStyle/>
          <a:p>
            <a:pPr eaLnBrk="1"/>
            <a:endParaRPr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2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907" tIns="39449" rIns="78907" bIns="39449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fld id="{AEA68B88-E191-4437-AFD9-984581C6877F}" type="slidenum">
              <a:rPr lang="ru-RU" sz="1200">
                <a:solidFill>
                  <a:srgbClr val="FFFFFF"/>
                </a:solidFill>
              </a:rPr>
              <a:pPr eaLnBrk="1">
                <a:lnSpc>
                  <a:spcPct val="93000"/>
                </a:lnSpc>
              </a:pPr>
              <a:t>5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3" name="Text Box 1"/>
          <p:cNvSpPr/>
          <p:nvPr/>
        </p:nvSpPr>
        <p:spPr>
          <a:xfrm>
            <a:off x="3881208" y="8685103"/>
            <a:ext cx="2971031" cy="45210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DC7D40-4FDD-4228-859B-1E1968CBD0E6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4" name="Text Box 2"/>
          <p:cNvSpPr/>
          <p:nvPr/>
        </p:nvSpPr>
        <p:spPr>
          <a:xfrm>
            <a:off x="3881208" y="8686461"/>
            <a:ext cx="2973912" cy="45482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8A31CD-2AC1-4766-B8EB-FEC4335B20B2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5" name="Text Box 3"/>
          <p:cNvSpPr/>
          <p:nvPr/>
        </p:nvSpPr>
        <p:spPr>
          <a:xfrm>
            <a:off x="0" y="0"/>
            <a:ext cx="1441" cy="13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hangingPunct="0">
              <a:lnSpc>
                <a:spcPct val="93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3C132F-7F16-4D90-997F-9B9A2FAA1E88}" type="slidenum">
              <a:rPr lang="ru-RU" sz="1200" kern="0">
                <a:solidFill>
                  <a:srgbClr val="FFFFFF"/>
                </a:solidFill>
                <a:latin typeface="Arial" pitchFamily="18"/>
                <a:ea typeface="Lucida Sans Unicode" pitchFamily="1"/>
                <a:cs typeface="Lucida Sans Unicode" pitchFamily="34"/>
              </a:rPr>
              <a:pPr hangingPunct="0">
                <a:lnSpc>
                  <a:spcPct val="93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ru-RU" sz="1200" kern="0" dirty="0">
              <a:solidFill>
                <a:srgbClr val="FFFFFF"/>
              </a:solidFill>
              <a:latin typeface="Arial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63494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3495" name="Rectangle 5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79776" cy="4108351"/>
          </a:xfrm>
        </p:spPr>
        <p:txBody>
          <a:bodyPr lIns="78907" tIns="39449" rIns="78907" bIns="39449"/>
          <a:lstStyle/>
          <a:p>
            <a:pPr eaLnBrk="1"/>
            <a:endParaRPr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2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907" tIns="39449" rIns="78907" bIns="39449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fld id="{AEA68B88-E191-4437-AFD9-984581C6877F}" type="slidenum">
              <a:rPr lang="ru-RU" sz="1200">
                <a:solidFill>
                  <a:srgbClr val="FFFFFF"/>
                </a:solidFill>
              </a:rPr>
              <a:pPr eaLnBrk="1">
                <a:lnSpc>
                  <a:spcPct val="93000"/>
                </a:lnSpc>
              </a:pPr>
              <a:t>7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3" name="Text Box 1"/>
          <p:cNvSpPr/>
          <p:nvPr/>
        </p:nvSpPr>
        <p:spPr>
          <a:xfrm>
            <a:off x="3881208" y="8685103"/>
            <a:ext cx="2971031" cy="45210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DC7D40-4FDD-4228-859B-1E1968CBD0E6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4" name="Text Box 2"/>
          <p:cNvSpPr/>
          <p:nvPr/>
        </p:nvSpPr>
        <p:spPr>
          <a:xfrm>
            <a:off x="3881208" y="8686461"/>
            <a:ext cx="2973912" cy="45482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8A31CD-2AC1-4766-B8EB-FEC4335B20B2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5" name="Text Box 3"/>
          <p:cNvSpPr/>
          <p:nvPr/>
        </p:nvSpPr>
        <p:spPr>
          <a:xfrm>
            <a:off x="0" y="0"/>
            <a:ext cx="1441" cy="13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hangingPunct="0">
              <a:lnSpc>
                <a:spcPct val="93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3C132F-7F16-4D90-997F-9B9A2FAA1E88}" type="slidenum">
              <a:rPr lang="ru-RU" sz="1200" kern="0">
                <a:solidFill>
                  <a:srgbClr val="FFFFFF"/>
                </a:solidFill>
                <a:latin typeface="Arial" pitchFamily="18"/>
                <a:ea typeface="Lucida Sans Unicode" pitchFamily="1"/>
                <a:cs typeface="Lucida Sans Unicode" pitchFamily="34"/>
              </a:rPr>
              <a:pPr hangingPunct="0">
                <a:lnSpc>
                  <a:spcPct val="93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ru-RU" sz="1200" kern="0" dirty="0">
              <a:solidFill>
                <a:srgbClr val="FFFFFF"/>
              </a:solidFill>
              <a:latin typeface="Arial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63494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3495" name="Rectangle 5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79776" cy="4108351"/>
          </a:xfrm>
        </p:spPr>
        <p:txBody>
          <a:bodyPr lIns="78907" tIns="39449" rIns="78907" bIns="39449"/>
          <a:lstStyle/>
          <a:p>
            <a:pPr eaLnBrk="1"/>
            <a:endParaRPr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2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907" tIns="39449" rIns="78907" bIns="39449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fld id="{AEA68B88-E191-4437-AFD9-984581C6877F}" type="slidenum">
              <a:rPr lang="ru-RU" sz="1200">
                <a:solidFill>
                  <a:srgbClr val="FFFFFF"/>
                </a:solidFill>
              </a:rPr>
              <a:pPr eaLnBrk="1">
                <a:lnSpc>
                  <a:spcPct val="93000"/>
                </a:lnSpc>
              </a:pPr>
              <a:t>10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3" name="Text Box 1"/>
          <p:cNvSpPr/>
          <p:nvPr/>
        </p:nvSpPr>
        <p:spPr>
          <a:xfrm>
            <a:off x="3881208" y="8685103"/>
            <a:ext cx="2971031" cy="45210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DC7D40-4FDD-4228-859B-1E1968CBD0E6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4" name="Text Box 2"/>
          <p:cNvSpPr/>
          <p:nvPr/>
        </p:nvSpPr>
        <p:spPr>
          <a:xfrm>
            <a:off x="3881208" y="8686461"/>
            <a:ext cx="2973912" cy="45482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8A31CD-2AC1-4766-B8EB-FEC4335B20B2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5" name="Text Box 3"/>
          <p:cNvSpPr/>
          <p:nvPr/>
        </p:nvSpPr>
        <p:spPr>
          <a:xfrm>
            <a:off x="0" y="0"/>
            <a:ext cx="1441" cy="13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hangingPunct="0">
              <a:lnSpc>
                <a:spcPct val="93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3C132F-7F16-4D90-997F-9B9A2FAA1E88}" type="slidenum">
              <a:rPr lang="ru-RU" sz="1200" kern="0">
                <a:solidFill>
                  <a:srgbClr val="FFFFFF"/>
                </a:solidFill>
                <a:latin typeface="Arial" pitchFamily="18"/>
                <a:ea typeface="Lucida Sans Unicode" pitchFamily="1"/>
                <a:cs typeface="Lucida Sans Unicode" pitchFamily="34"/>
              </a:rPr>
              <a:pPr hangingPunct="0">
                <a:lnSpc>
                  <a:spcPct val="93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ru-RU" sz="1200" kern="0" dirty="0">
              <a:solidFill>
                <a:srgbClr val="FFFFFF"/>
              </a:solidFill>
              <a:latin typeface="Arial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63494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5226" y="695134"/>
            <a:ext cx="4838908" cy="342136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3495" name="Rectangle 5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79776" cy="4108351"/>
          </a:xfrm>
        </p:spPr>
        <p:txBody>
          <a:bodyPr lIns="78907" tIns="39449" rIns="78907" bIns="39449"/>
          <a:lstStyle/>
          <a:p>
            <a:pPr eaLnBrk="1"/>
            <a:endParaRPr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олилиния 1"/>
          <p:cNvSpPr>
            <a:spLocks noChangeArrowheads="1"/>
          </p:cNvSpPr>
          <p:nvPr/>
        </p:nvSpPr>
        <p:spPr bwMode="auto">
          <a:xfrm>
            <a:off x="3881208" y="8685103"/>
            <a:ext cx="2971031" cy="45210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hangingPunct="0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D6054765-9595-43E0-B425-12FB9BDC3B60}" type="slidenum">
              <a:rPr lang="ru-RU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hangingPunct="0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11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0179" name="Полилиния 2"/>
          <p:cNvSpPr>
            <a:spLocks noChangeArrowheads="1"/>
          </p:cNvSpPr>
          <p:nvPr/>
        </p:nvSpPr>
        <p:spPr bwMode="auto">
          <a:xfrm>
            <a:off x="3881208" y="8686461"/>
            <a:ext cx="2973912" cy="45482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hangingPunct="0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B7320580-8A5C-4B00-8085-D0AE34B7066C}" type="slidenum">
              <a:rPr lang="ru-RU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hangingPunct="0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11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0180" name="Полилиния 3"/>
          <p:cNvSpPr>
            <a:spLocks noChangeArrowheads="1"/>
          </p:cNvSpPr>
          <p:nvPr/>
        </p:nvSpPr>
        <p:spPr bwMode="auto">
          <a:xfrm>
            <a:off x="0" y="0"/>
            <a:ext cx="1441" cy="135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903" tIns="39452" rIns="78903" bIns="39452" anchor="b"/>
          <a:lstStyle/>
          <a:p>
            <a:pPr hangingPunct="0">
              <a:lnSpc>
                <a:spcPct val="93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9B1306A5-0793-4B2F-8F1E-2B5232DF2205}" type="slidenum">
              <a:rPr lang="ru-RU" sz="1200">
                <a:solidFill>
                  <a:srgbClr val="FFFFFF"/>
                </a:solidFill>
                <a:cs typeface="Lucida Sans Unicode" pitchFamily="34" charset="0"/>
              </a:rPr>
              <a:pPr hangingPunct="0">
                <a:lnSpc>
                  <a:spcPct val="93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11</a:t>
            </a:fld>
            <a:endParaRPr lang="ru-RU" sz="1200" dirty="0">
              <a:solidFill>
                <a:srgbClr val="FFFFFF"/>
              </a:solidFill>
              <a:cs typeface="Lucida Sans Unicode" pitchFamily="34" charset="0"/>
            </a:endParaRPr>
          </a:p>
        </p:txBody>
      </p:sp>
      <p:sp>
        <p:nvSpPr>
          <p:cNvPr id="50181" name="Полилиния 4"/>
          <p:cNvSpPr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903" tIns="39452" rIns="78903" bIns="39452"/>
          <a:lstStyle/>
          <a:p>
            <a:pPr algn="r" hangingPunct="0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189EE1D2-A12A-4ABF-BFE7-9039D6D373AF}" type="slidenum">
              <a:rPr lang="ru-RU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hangingPunct="0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11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" name="Образ слайда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0183" name="Заметки 6"/>
          <p:cNvSpPr txBox="1">
            <a:spLocks noGrp="1"/>
          </p:cNvSpPr>
          <p:nvPr>
            <p:ph type="body" sz="quarter" idx="1"/>
          </p:nvPr>
        </p:nvSpPr>
        <p:spPr bwMode="auto">
          <a:xfrm>
            <a:off x="1061392" y="5972419"/>
            <a:ext cx="159412" cy="26752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903" tIns="41030" rIns="78903" bIns="41030" numCol="1" anchor="ctr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олилиния 1"/>
          <p:cNvSpPr>
            <a:spLocks noChangeArrowheads="1"/>
          </p:cNvSpPr>
          <p:nvPr/>
        </p:nvSpPr>
        <p:spPr bwMode="auto">
          <a:xfrm>
            <a:off x="3881208" y="8685103"/>
            <a:ext cx="2971031" cy="45210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hangingPunct="0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9039A859-4F94-4211-9AB9-719BC8D8AA0B}" type="slidenum">
              <a:rPr lang="ru-RU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hangingPunct="0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12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6083" name="Полилиния 2"/>
          <p:cNvSpPr>
            <a:spLocks noChangeArrowheads="1"/>
          </p:cNvSpPr>
          <p:nvPr/>
        </p:nvSpPr>
        <p:spPr bwMode="auto">
          <a:xfrm>
            <a:off x="3881208" y="8686461"/>
            <a:ext cx="2973912" cy="45482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hangingPunct="0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E3B44098-2F75-4D03-9FD6-DE68DD638F9C}" type="slidenum">
              <a:rPr lang="ru-RU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hangingPunct="0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12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46084" name="Полилиния 3"/>
          <p:cNvSpPr>
            <a:spLocks noChangeArrowheads="1"/>
          </p:cNvSpPr>
          <p:nvPr/>
        </p:nvSpPr>
        <p:spPr bwMode="auto">
          <a:xfrm>
            <a:off x="0" y="0"/>
            <a:ext cx="1441" cy="135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903" tIns="39452" rIns="78903" bIns="39452" anchor="b"/>
          <a:lstStyle/>
          <a:p>
            <a:pPr hangingPunct="0">
              <a:lnSpc>
                <a:spcPct val="93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20A9A64C-0D43-4A0A-ACA0-844C3A4A347B}" type="slidenum">
              <a:rPr lang="ru-RU" sz="1200">
                <a:solidFill>
                  <a:srgbClr val="FFFFFF"/>
                </a:solidFill>
                <a:cs typeface="Lucida Sans Unicode" pitchFamily="34" charset="0"/>
              </a:rPr>
              <a:pPr hangingPunct="0">
                <a:lnSpc>
                  <a:spcPct val="93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12</a:t>
            </a:fld>
            <a:endParaRPr lang="ru-RU" sz="1200" dirty="0">
              <a:solidFill>
                <a:srgbClr val="FFFFFF"/>
              </a:solidFill>
              <a:cs typeface="Lucida Sans Unicode" pitchFamily="34" charset="0"/>
            </a:endParaRPr>
          </a:p>
        </p:txBody>
      </p:sp>
      <p:sp>
        <p:nvSpPr>
          <p:cNvPr id="46085" name="Полилиния 4"/>
          <p:cNvSpPr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903" tIns="39452" rIns="78903" bIns="39452"/>
          <a:lstStyle/>
          <a:p>
            <a:pPr algn="r" hangingPunct="0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CE0908A8-B0DF-4336-953C-35F48275FA85}" type="slidenum">
              <a:rPr lang="ru-RU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hangingPunct="0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12</a:t>
            </a:fld>
            <a:endParaRPr lang="ru-RU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" name="Образ слайда 5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6087" name="Заметки 6"/>
          <p:cNvSpPr txBox="1">
            <a:spLocks noGrp="1"/>
          </p:cNvSpPr>
          <p:nvPr>
            <p:ph type="body" sz="quarter" idx="1"/>
          </p:nvPr>
        </p:nvSpPr>
        <p:spPr bwMode="auto">
          <a:xfrm>
            <a:off x="1061392" y="5972419"/>
            <a:ext cx="159412" cy="26752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903" tIns="41030" rIns="78903" bIns="41030" numCol="1" anchor="ctr">
            <a:prstTxWarp prst="textNoShape">
              <a:avLst/>
            </a:prstTxWarp>
            <a:spAutoFit/>
          </a:bodyPr>
          <a:lstStyle/>
          <a:p>
            <a:pPr eaLnBrk="1"/>
            <a:endParaRPr smtClean="0">
              <a:latin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2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907" tIns="39449" rIns="78907" bIns="39449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>
              <a:lnSpc>
                <a:spcPct val="93000"/>
              </a:lnSpc>
            </a:pPr>
            <a:fld id="{AEA68B88-E191-4437-AFD9-984581C6877F}" type="slidenum">
              <a:rPr lang="ru-RU" sz="1200">
                <a:solidFill>
                  <a:srgbClr val="FFFFFF"/>
                </a:solidFill>
              </a:rPr>
              <a:pPr eaLnBrk="1">
                <a:lnSpc>
                  <a:spcPct val="93000"/>
                </a:lnSpc>
              </a:pPr>
              <a:t>13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3" name="Text Box 1"/>
          <p:cNvSpPr/>
          <p:nvPr/>
        </p:nvSpPr>
        <p:spPr>
          <a:xfrm>
            <a:off x="3881208" y="8685103"/>
            <a:ext cx="2971031" cy="45210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DC7D40-4FDD-4228-859B-1E1968CBD0E6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4" name="Text Box 2"/>
          <p:cNvSpPr/>
          <p:nvPr/>
        </p:nvSpPr>
        <p:spPr>
          <a:xfrm>
            <a:off x="3881208" y="8686461"/>
            <a:ext cx="2973912" cy="45482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algn="r" hangingPunct="0">
              <a:lnSpc>
                <a:spcPct val="95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8A31CD-2AC1-4766-B8EB-FEC4335B20B2}" type="slidenum">
              <a:rPr lang="ru-RU" sz="1200" kern="0">
                <a:solidFill>
                  <a:srgbClr val="000000"/>
                </a:solidFill>
                <a:latin typeface="Times New Roman" pitchFamily="18"/>
                <a:ea typeface="Lucida Sans Unicode" pitchFamily="1"/>
                <a:cs typeface="Lucida Sans Unicode" pitchFamily="34"/>
              </a:rPr>
              <a:pPr algn="r" hangingPunct="0">
                <a:lnSpc>
                  <a:spcPct val="95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ru-RU" sz="1200" kern="0" dirty="0">
              <a:solidFill>
                <a:srgbClr val="000000"/>
              </a:solidFill>
              <a:latin typeface="Times New Roman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5" name="Text Box 3"/>
          <p:cNvSpPr/>
          <p:nvPr/>
        </p:nvSpPr>
        <p:spPr>
          <a:xfrm>
            <a:off x="0" y="0"/>
            <a:ext cx="1441" cy="135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78907" tIns="39449" rIns="78907" bIns="39449" compatLnSpc="0"/>
          <a:lstStyle/>
          <a:p>
            <a:pPr hangingPunct="0">
              <a:lnSpc>
                <a:spcPct val="93000"/>
              </a:lnSpc>
              <a:tabLst>
                <a:tab pos="0" algn="l"/>
                <a:tab pos="392618" algn="l"/>
                <a:tab pos="786190" algn="l"/>
                <a:tab pos="1180075" algn="l"/>
                <a:tab pos="1573960" algn="l"/>
                <a:tab pos="1967836" algn="l"/>
                <a:tab pos="2361722" algn="l"/>
                <a:tab pos="2755607" algn="l"/>
                <a:tab pos="3149491" algn="l"/>
                <a:tab pos="3543377" algn="l"/>
                <a:tab pos="3937261" algn="l"/>
                <a:tab pos="4331146" algn="l"/>
                <a:tab pos="4725023" algn="l"/>
                <a:tab pos="5118908" algn="l"/>
                <a:tab pos="5512793" algn="l"/>
                <a:tab pos="5906678" algn="l"/>
                <a:tab pos="6300563" algn="l"/>
                <a:tab pos="6694448" algn="l"/>
                <a:tab pos="7088333" algn="l"/>
                <a:tab pos="7482209" algn="l"/>
                <a:tab pos="787609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3C132F-7F16-4D90-997F-9B9A2FAA1E88}" type="slidenum">
              <a:rPr lang="ru-RU" sz="1200" kern="0">
                <a:solidFill>
                  <a:srgbClr val="FFFFFF"/>
                </a:solidFill>
                <a:latin typeface="Arial" pitchFamily="18"/>
                <a:ea typeface="Lucida Sans Unicode" pitchFamily="1"/>
                <a:cs typeface="Lucida Sans Unicode" pitchFamily="34"/>
              </a:rPr>
              <a:pPr hangingPunct="0">
                <a:lnSpc>
                  <a:spcPct val="93000"/>
                </a:lnSpc>
                <a:tabLst>
                  <a:tab pos="0" algn="l"/>
                  <a:tab pos="392618" algn="l"/>
                  <a:tab pos="786190" algn="l"/>
                  <a:tab pos="1180075" algn="l"/>
                  <a:tab pos="1573960" algn="l"/>
                  <a:tab pos="1967836" algn="l"/>
                  <a:tab pos="2361722" algn="l"/>
                  <a:tab pos="2755607" algn="l"/>
                  <a:tab pos="3149491" algn="l"/>
                  <a:tab pos="3543377" algn="l"/>
                  <a:tab pos="3937261" algn="l"/>
                  <a:tab pos="4331146" algn="l"/>
                  <a:tab pos="4725023" algn="l"/>
                  <a:tab pos="5118908" algn="l"/>
                  <a:tab pos="5512793" algn="l"/>
                  <a:tab pos="5906678" algn="l"/>
                  <a:tab pos="6300563" algn="l"/>
                  <a:tab pos="6694448" algn="l"/>
                  <a:tab pos="7088333" algn="l"/>
                  <a:tab pos="7482209" algn="l"/>
                  <a:tab pos="7876095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ru-RU" sz="1200" kern="0" dirty="0">
              <a:solidFill>
                <a:srgbClr val="FFFFFF"/>
              </a:solidFill>
              <a:latin typeface="Arial" pitchFamily="18"/>
              <a:ea typeface="Lucida Sans Unicode" pitchFamily="1"/>
              <a:cs typeface="Lucida Sans Unicode" pitchFamily="34"/>
            </a:endParaRPr>
          </a:p>
        </p:txBody>
      </p:sp>
      <p:sp>
        <p:nvSpPr>
          <p:cNvPr id="63494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63495" name="Rectangle 5"/>
          <p:cNvSpPr txBox="1">
            <a:spLocks noGrp="1"/>
          </p:cNvSpPr>
          <p:nvPr>
            <p:ph type="body" sz="quarter" idx="1"/>
          </p:nvPr>
        </p:nvSpPr>
        <p:spPr>
          <a:xfrm>
            <a:off x="685512" y="4343231"/>
            <a:ext cx="5479776" cy="4108351"/>
          </a:xfrm>
        </p:spPr>
        <p:txBody>
          <a:bodyPr lIns="78907" tIns="39449" rIns="78907" bIns="39449"/>
          <a:lstStyle/>
          <a:p>
            <a:pPr eaLnBrk="1"/>
            <a:endParaRPr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20000"/>
          </a:blip>
          <a:srcRect/>
          <a:stretch>
            <a:fillRect/>
          </a:stretch>
        </p:blipFill>
        <p:spPr bwMode="auto">
          <a:xfrm>
            <a:off x="0" y="214290"/>
            <a:ext cx="45719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827584" y="188640"/>
            <a:ext cx="8316416" cy="6480720"/>
          </a:xfrm>
          <a:prstGeom prst="snip2DiagRect">
            <a:avLst>
              <a:gd name="adj1" fmla="val 0"/>
              <a:gd name="adj2" fmla="val 179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Федеральный закон РФ</a:t>
            </a:r>
          </a:p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«Об образовании в Российской Федерации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» от 29.12. 2012 № 273-ФЗ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ahoma" pitchFamily="32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  <a:cs typeface="Tahoma" pitchFamily="32" charset="0"/>
              </a:rPr>
              <a:t>Ст. 2</a:t>
            </a:r>
            <a:r>
              <a:rPr lang="ru-RU" sz="2400" b="1" dirty="0">
                <a:solidFill>
                  <a:srgbClr val="C00000"/>
                </a:solidFill>
                <a:latin typeface="Cambria" pitchFamily="18" charset="0"/>
                <a:cs typeface="Tahoma" pitchFamily="32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  <a:cs typeface="Tahoma" pitchFamily="32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ambria" pitchFamily="18" charset="0"/>
                <a:cs typeface="Tahoma" pitchFamily="32" charset="0"/>
              </a:rPr>
              <a:t>Качество образования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– комплексная характеристика образовательной деятельности и подготовки обучающегося, выражающая степень их соответствия ФГОС и (или) потребностям физического или юридического лица, в т.ч. степень достижения планируемых результатов образовательной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программы</a:t>
            </a:r>
          </a:p>
          <a:p>
            <a:endParaRPr lang="ru-RU" sz="24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</p:txBody>
      </p:sp>
      <p:pic>
        <p:nvPicPr>
          <p:cNvPr id="5" name="Рисунок 4" descr="For list 5257e8af8cacea6d6c9b932a62db5a14 xl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857760"/>
            <a:ext cx="271464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9778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6997" y="294512"/>
            <a:ext cx="8556592" cy="52151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ctr"/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ВСОКО в условиях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2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4489" y="1011999"/>
            <a:ext cx="8556592" cy="568321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just">
              <a:spcAft>
                <a:spcPts val="544"/>
              </a:spcAft>
            </a:pP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ВСОКО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субъектами самого учреждения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является источником информации и диагностики образовательного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процесса.</a:t>
            </a:r>
          </a:p>
          <a:p>
            <a:pPr algn="just">
              <a:spcAft>
                <a:spcPts val="544"/>
              </a:spcAft>
            </a:pPr>
            <a:endParaRPr lang="ru-RU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544"/>
              </a:spcAft>
            </a:pP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ВСОКО в условиях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реализации ФГОС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14726" indent="-414726"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установление соответствия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деятельности педагогических работников требованиям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ФГОС, </a:t>
            </a:r>
            <a:endParaRPr lang="ru-RU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4726" indent="-414726"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причинно-следственных связей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позитивных и отрицательных тенденций введения ФГОС</a:t>
            </a:r>
          </a:p>
          <a:p>
            <a:pPr marL="414726" indent="-414726" algn="just"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формулирование выводов и рекомендаций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дальнейшему развитию образовательного учреждения и его субъектов.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7725927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лилиния 1"/>
          <p:cNvSpPr>
            <a:spLocks noChangeArrowheads="1"/>
          </p:cNvSpPr>
          <p:nvPr/>
        </p:nvSpPr>
        <p:spPr bwMode="auto">
          <a:xfrm>
            <a:off x="397441" y="685512"/>
            <a:ext cx="8419680" cy="581373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/>
          <a:p>
            <a:pPr algn="ctr"/>
            <a:r>
              <a:rPr lang="ru-RU" sz="2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ВСОКО в условиях введения ФГОС:</a:t>
            </a:r>
          </a:p>
          <a:p>
            <a:pPr marL="311045" indent="-311045" algn="just">
              <a:buFont typeface="Arial" panose="020B0604020202020204" pitchFamily="34" charset="0"/>
              <a:buChar char="•"/>
            </a:pPr>
            <a:r>
              <a:rPr lang="ru-RU" sz="2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информационно-аналитическая </a:t>
            </a:r>
            <a:endParaRPr lang="ru-RU" sz="22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1045" indent="-311045" algn="just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контрольно-диагностическая </a:t>
            </a:r>
          </a:p>
          <a:p>
            <a:pPr marL="311045" indent="-311045" algn="just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коррективно-регулятивная </a:t>
            </a:r>
          </a:p>
          <a:p>
            <a:pPr marL="311045" indent="-311045" algn="just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стимулирующая </a:t>
            </a:r>
          </a:p>
          <a:p>
            <a:pPr algn="ctr"/>
            <a:endParaRPr lang="ru-RU" sz="2200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эффективного ВСОКО: 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стратегической </a:t>
            </a: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направленности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адекватности методов ВСОКО его объекту и ситуации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опоры на нормативные документы 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своевременности, простоты и экономичности контроля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социальной значимости контроля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объективности, максимальной независимости 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гуманности и демократичности 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полноты и достаточности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ориентации на повышение эффективности деятельности 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ru-RU" sz="22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сочетания экспертной оценки и самооценки</a:t>
            </a:r>
          </a:p>
        </p:txBody>
      </p:sp>
      <p:pic>
        <p:nvPicPr>
          <p:cNvPr id="11267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0" y="0"/>
            <a:ext cx="51562" cy="586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33917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лилиния 1"/>
          <p:cNvSpPr>
            <a:spLocks noChangeArrowheads="1"/>
          </p:cNvSpPr>
          <p:nvPr/>
        </p:nvSpPr>
        <p:spPr bwMode="auto">
          <a:xfrm>
            <a:off x="979201" y="326915"/>
            <a:ext cx="7837920" cy="5111096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4000" i="1" dirty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400" b="1" dirty="0">
              <a:solidFill>
                <a:srgbClr val="B80047"/>
              </a:solidFill>
              <a:latin typeface="Times New Roman" pitchFamily="18" charset="0"/>
              <a:cs typeface="Lucida Sans Unicode" pitchFamily="34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400" b="1" dirty="0">
              <a:solidFill>
                <a:srgbClr val="B80047"/>
              </a:solidFill>
              <a:latin typeface="Times New Roman" pitchFamily="18" charset="0"/>
              <a:cs typeface="Lucida Sans Unicode" pitchFamily="34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4400" b="1" dirty="0">
              <a:solidFill>
                <a:srgbClr val="B80047"/>
              </a:solidFill>
              <a:latin typeface="Times New Roman" pitchFamily="18" charset="0"/>
              <a:cs typeface="Lucida Sans Unicode" pitchFamily="34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</a:p>
        </p:txBody>
      </p:sp>
      <p:pic>
        <p:nvPicPr>
          <p:cNvPr id="7171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7001" y="0"/>
            <a:ext cx="45719" cy="586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Прямоугольник 7"/>
          <p:cNvSpPr>
            <a:spLocks noChangeArrowheads="1"/>
          </p:cNvSpPr>
          <p:nvPr/>
        </p:nvSpPr>
        <p:spPr bwMode="auto">
          <a:xfrm>
            <a:off x="1240807" y="423405"/>
            <a:ext cx="7642147" cy="9763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>
            <a:spAutoFit/>
          </a:bodyPr>
          <a:lstStyle/>
          <a:p>
            <a:pPr algn="ctr">
              <a:defRPr/>
            </a:pPr>
            <a:r>
              <a:rPr lang="ru-RU" sz="2900" b="1" kern="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Tahoma"/>
              </a:rPr>
              <a:t>Какой может </a:t>
            </a:r>
            <a:r>
              <a:rPr lang="ru-RU" sz="2900" b="1" kern="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Tahoma"/>
              </a:rPr>
              <a:t>быть структура </a:t>
            </a:r>
            <a:r>
              <a:rPr lang="ru-RU" sz="2900" b="1" kern="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Tahoma"/>
              </a:rPr>
              <a:t>плана </a:t>
            </a:r>
            <a:r>
              <a:rPr lang="ru-RU" sz="2900" b="1" kern="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Lucida Sans Unicode"/>
                <a:cs typeface="Tahoma"/>
              </a:rPr>
              <a:t>ВСОКО? </a:t>
            </a:r>
            <a:endParaRPr lang="ru-RU" sz="2900" b="1" kern="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Lucida Sans Unicode"/>
              <a:cs typeface="Tahoma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8169548"/>
              </p:ext>
            </p:extLst>
          </p:nvPr>
        </p:nvGraphicFramePr>
        <p:xfrm>
          <a:off x="391680" y="1731062"/>
          <a:ext cx="8556479" cy="677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375"/>
                <a:gridCol w="2265394"/>
                <a:gridCol w="1382140"/>
                <a:gridCol w="1637794"/>
                <a:gridCol w="2641776"/>
              </a:tblGrid>
              <a:tr h="4977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№ п/п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Объекты и виды </a:t>
                      </a:r>
                      <a:r>
                        <a:rPr lang="ru-RU" sz="1100" kern="50" dirty="0" smtClean="0">
                          <a:effectLst/>
                        </a:rPr>
                        <a:t>контроля и оценки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50" dirty="0">
                          <a:effectLst/>
                        </a:rPr>
                        <a:t>Сроки </a:t>
                      </a:r>
                      <a:r>
                        <a:rPr lang="ru-RU" sz="1100" kern="50" dirty="0" smtClean="0">
                          <a:effectLst/>
                        </a:rPr>
                        <a:t>контроля и оценки</a:t>
                      </a:r>
                      <a:endParaRPr lang="ru-RU" sz="1100" kern="50" dirty="0" smtClean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Ответственные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Формы обсуждения полученных результатов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</a:tr>
              <a:tr h="174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 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275761"/>
              </p:ext>
            </p:extLst>
          </p:nvPr>
        </p:nvGraphicFramePr>
        <p:xfrm>
          <a:off x="359280" y="2775756"/>
          <a:ext cx="8556482" cy="83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375"/>
                <a:gridCol w="1132698"/>
                <a:gridCol w="1132698"/>
                <a:gridCol w="880592"/>
                <a:gridCol w="880592"/>
                <a:gridCol w="1258750"/>
                <a:gridCol w="1257862"/>
                <a:gridCol w="1383915"/>
              </a:tblGrid>
              <a:tr h="663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№ п/п и дата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50" dirty="0">
                          <a:effectLst/>
                        </a:rPr>
                        <a:t>Вопросы для </a:t>
                      </a:r>
                      <a:r>
                        <a:rPr lang="ru-RU" sz="1100" kern="50" dirty="0" smtClean="0">
                          <a:effectLst/>
                        </a:rPr>
                        <a:t>контроля и оценки</a:t>
                      </a:r>
                      <a:endParaRPr lang="ru-RU" sz="1100" kern="50" dirty="0" smtClean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Виды, цель, методы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50" dirty="0">
                          <a:effectLst/>
                        </a:rPr>
                        <a:t>Объект </a:t>
                      </a:r>
                      <a:r>
                        <a:rPr lang="ru-RU" sz="1100" kern="50" dirty="0" smtClean="0">
                          <a:effectLst/>
                        </a:rPr>
                        <a:t>контроля и оценки</a:t>
                      </a:r>
                      <a:endParaRPr lang="ru-RU" sz="1100" kern="50" dirty="0" smtClean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Ответственные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Обсуждение результатов проверки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Сроки подведения итогов проверки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Отметка о выполнении, примечание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</a:tr>
              <a:tr h="166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 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0845573"/>
              </p:ext>
            </p:extLst>
          </p:nvPr>
        </p:nvGraphicFramePr>
        <p:xfrm>
          <a:off x="359280" y="4016919"/>
          <a:ext cx="8556480" cy="766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6764"/>
                <a:gridCol w="1202390"/>
                <a:gridCol w="1206142"/>
                <a:gridCol w="1232403"/>
                <a:gridCol w="1416233"/>
                <a:gridCol w="1070934"/>
                <a:gridCol w="1231614"/>
              </a:tblGrid>
              <a:tr h="2305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</a:rPr>
                        <a:t>№ п/п </a:t>
                      </a:r>
                      <a:endParaRPr lang="ru-RU" sz="10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232" marR="39232" marT="39215" marB="39215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50" dirty="0">
                          <a:effectLst/>
                        </a:rPr>
                        <a:t>Объект контроля </a:t>
                      </a:r>
                      <a:r>
                        <a:rPr lang="ru-RU" sz="1000" kern="50" dirty="0" smtClean="0">
                          <a:effectLst/>
                        </a:rPr>
                        <a:t> и оценки</a:t>
                      </a:r>
                      <a:endParaRPr lang="ru-RU" sz="1000" kern="50" dirty="0" smtClean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232" marR="39232" marT="39215" marB="39215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effectLst/>
                        </a:rPr>
                        <a:t>Информация о технологии реализации </a:t>
                      </a:r>
                      <a:r>
                        <a:rPr lang="ru-RU" sz="1000" kern="50" dirty="0" smtClean="0">
                          <a:effectLst/>
                        </a:rPr>
                        <a:t>ВСОКО</a:t>
                      </a:r>
                      <a:endParaRPr lang="ru-RU" sz="10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232" marR="39232" marT="39215" marB="3921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50" dirty="0">
                          <a:solidFill>
                            <a:schemeClr val="bg1"/>
                          </a:solidFill>
                          <a:effectLst/>
                        </a:rPr>
                        <a:t>Цель контроля </a:t>
                      </a:r>
                      <a:r>
                        <a:rPr lang="ru-RU" sz="1000" kern="50" dirty="0" smtClean="0">
                          <a:solidFill>
                            <a:schemeClr val="bg1"/>
                          </a:solidFill>
                          <a:effectLst/>
                        </a:rPr>
                        <a:t> и оценки</a:t>
                      </a:r>
                      <a:endParaRPr lang="ru-RU" sz="1000" kern="5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232" marR="39232" marT="39215" marB="3921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50" dirty="0">
                          <a:solidFill>
                            <a:schemeClr val="bg1"/>
                          </a:solidFill>
                          <a:effectLst/>
                        </a:rPr>
                        <a:t>Вид контроля </a:t>
                      </a:r>
                      <a:r>
                        <a:rPr lang="ru-RU" sz="1000" kern="50" dirty="0" smtClean="0">
                          <a:solidFill>
                            <a:schemeClr val="bg1"/>
                          </a:solidFill>
                          <a:effectLst/>
                        </a:rPr>
                        <a:t> и оценки</a:t>
                      </a:r>
                      <a:endParaRPr lang="ru-RU" sz="1000" kern="5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232" marR="39232" marT="39215" marB="3921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50" dirty="0">
                          <a:solidFill>
                            <a:schemeClr val="bg1"/>
                          </a:solidFill>
                          <a:effectLst/>
                        </a:rPr>
                        <a:t>Метод контроля </a:t>
                      </a:r>
                      <a:r>
                        <a:rPr lang="ru-RU" sz="1000" kern="50" dirty="0" smtClean="0">
                          <a:solidFill>
                            <a:schemeClr val="bg1"/>
                          </a:solidFill>
                          <a:effectLst/>
                        </a:rPr>
                        <a:t> и оценки</a:t>
                      </a:r>
                      <a:endParaRPr lang="ru-RU" sz="1000" kern="50" dirty="0" smtClean="0">
                        <a:solidFill>
                          <a:schemeClr val="bg1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232" marR="39232" marT="39215" marB="3921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bg1"/>
                          </a:solidFill>
                          <a:effectLst/>
                        </a:rPr>
                        <a:t>Ответственный </a:t>
                      </a:r>
                      <a:endParaRPr lang="ru-RU" sz="1000" kern="50">
                        <a:solidFill>
                          <a:schemeClr val="bg1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232" marR="39232" marT="39215" marB="3921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bg1"/>
                          </a:solidFill>
                          <a:effectLst/>
                        </a:rPr>
                        <a:t>Место и способ подведения итогов </a:t>
                      </a:r>
                      <a:endParaRPr lang="ru-RU" sz="1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9232" marR="39232" marT="39215" marB="39215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377699"/>
              </p:ext>
            </p:extLst>
          </p:nvPr>
        </p:nvGraphicFramePr>
        <p:xfrm>
          <a:off x="359280" y="5258081"/>
          <a:ext cx="8556480" cy="83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878"/>
                <a:gridCol w="987792"/>
                <a:gridCol w="987792"/>
                <a:gridCol w="1645805"/>
                <a:gridCol w="1645805"/>
                <a:gridCol w="1753408"/>
              </a:tblGrid>
              <a:tr h="4977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0" dirty="0">
                          <a:effectLst/>
                        </a:rPr>
                        <a:t>№ п/п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0" dirty="0">
                          <a:effectLst/>
                        </a:rPr>
                        <a:t>Объекты </a:t>
                      </a:r>
                      <a:r>
                        <a:rPr lang="ru-RU" sz="1100" kern="0" dirty="0" smtClean="0">
                          <a:effectLst/>
                        </a:rPr>
                        <a:t>контроля </a:t>
                      </a:r>
                      <a:r>
                        <a:rPr lang="ru-RU" sz="1100" kern="50" dirty="0" smtClean="0">
                          <a:effectLst/>
                        </a:rPr>
                        <a:t>и оценки</a:t>
                      </a:r>
                      <a:endParaRPr lang="ru-RU" sz="1100" kern="50" dirty="0" smtClean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0" dirty="0">
                          <a:effectLst/>
                        </a:rPr>
                        <a:t>Субъекты</a:t>
                      </a:r>
                      <a:endParaRPr lang="ru-RU" sz="1100" kern="50" dirty="0">
                        <a:effectLst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0" dirty="0" smtClean="0">
                          <a:effectLst/>
                        </a:rPr>
                        <a:t>Контроля </a:t>
                      </a:r>
                      <a:r>
                        <a:rPr lang="ru-RU" sz="1100" kern="50" dirty="0" smtClean="0">
                          <a:effectLst/>
                        </a:rPr>
                        <a:t>и оценки</a:t>
                      </a:r>
                      <a:endParaRPr lang="ru-RU" sz="1100" kern="50" dirty="0" smtClean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0" dirty="0">
                          <a:effectLst/>
                        </a:rPr>
                        <a:t>Сроки </a:t>
                      </a:r>
                      <a:r>
                        <a:rPr lang="ru-RU" sz="1100" kern="0" dirty="0" smtClean="0">
                          <a:effectLst/>
                        </a:rPr>
                        <a:t>контроля </a:t>
                      </a:r>
                      <a:r>
                        <a:rPr lang="ru-RU" sz="1100" kern="50" dirty="0" smtClean="0">
                          <a:effectLst/>
                        </a:rPr>
                        <a:t>и оценки</a:t>
                      </a:r>
                      <a:endParaRPr lang="ru-RU" sz="1100" kern="50" dirty="0" smtClean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 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0" dirty="0">
                          <a:effectLst/>
                        </a:rPr>
                        <a:t>Подтверждение</a:t>
                      </a:r>
                      <a:endParaRPr lang="ru-RU" sz="11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0" dirty="0">
                          <a:effectLst/>
                        </a:rPr>
                        <a:t>выполнения (документы)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</a:tr>
              <a:tr h="165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Начала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Окончания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 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>
                          <a:effectLst/>
                        </a:rPr>
                        <a:t> </a:t>
                      </a:r>
                      <a:endParaRPr lang="ru-RU" sz="1100" kern="5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effectLst/>
                        </a:rPr>
                        <a:t> </a:t>
                      </a:r>
                      <a:endParaRPr lang="ru-RU" sz="1100" kern="50" dirty="0">
                        <a:effectLst/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2207" marR="62207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60970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6996" y="97458"/>
            <a:ext cx="8556592" cy="848136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ctr"/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 ВСОКО в условиях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</a:p>
          <a:p>
            <a:pPr algn="ctr"/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(структура плана)</a:t>
            </a:r>
            <a:endParaRPr lang="ru-RU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4489" y="1077324"/>
            <a:ext cx="8556592" cy="561789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ctr">
              <a:spcAft>
                <a:spcPts val="544"/>
              </a:spcAft>
            </a:pP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ФГОС = «3 Т»</a:t>
            </a:r>
          </a:p>
          <a:p>
            <a:pPr algn="just">
              <a:spcAft>
                <a:spcPts val="544"/>
              </a:spcAft>
            </a:pPr>
            <a:endParaRPr lang="ru-RU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544"/>
              </a:spcAft>
            </a:pP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Оценка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результатов освоения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воспитанниками  ОП соответствующей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ступени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обучения, воспитания</a:t>
            </a:r>
          </a:p>
          <a:p>
            <a:pPr algn="just">
              <a:spcAft>
                <a:spcPts val="544"/>
              </a:spcAft>
            </a:pPr>
            <a:endParaRPr lang="ru-RU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544"/>
              </a:spcAft>
            </a:pP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Оценка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соответствия структуры и содержания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 (и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вносимых в нее изменений) требованиям ФГОС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544"/>
              </a:spcAft>
            </a:pPr>
            <a:endParaRPr lang="ru-RU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544"/>
              </a:spcAft>
            </a:pP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Оценка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условий реализации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(кадровых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материально-технических, психолого-педагогических, информационно-методических и других).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63511" y="1582084"/>
            <a:ext cx="1241032" cy="326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67542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20000"/>
          </a:blip>
          <a:srcRect/>
          <a:stretch>
            <a:fillRect/>
          </a:stretch>
        </p:blipFill>
        <p:spPr bwMode="auto">
          <a:xfrm flipH="1">
            <a:off x="0" y="188640"/>
            <a:ext cx="53305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827584" y="188640"/>
            <a:ext cx="8316416" cy="6480720"/>
          </a:xfrm>
          <a:prstGeom prst="snip2DiagRect">
            <a:avLst>
              <a:gd name="adj1" fmla="val 0"/>
              <a:gd name="adj2" fmla="val 179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Современные требования к оценке: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создание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надежных и технологичных процедур оценки качества образовательных результатов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;</a:t>
            </a:r>
          </a:p>
          <a:p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формирование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культуры оценки качества образования у всех участников образовательных отношений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;</a:t>
            </a:r>
          </a:p>
          <a:p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смещение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акцента с предметных знаний, умений и навыков как основной цели обучения на формирование универсальных учебных действий, умения учиться, на развитие самостоятельности; </a:t>
            </a:r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направленность на изучение уровня и динамики </a:t>
            </a:r>
            <a:r>
              <a:rPr lang="ru-RU" sz="2000" b="1" dirty="0" err="1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сформированности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 у обучающихся личностных, </a:t>
            </a:r>
            <a:r>
              <a:rPr lang="ru-RU" sz="2000" b="1" dirty="0" err="1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метапредметных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, предметных результатов и другие.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27580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20000"/>
          </a:blip>
          <a:srcRect/>
          <a:stretch>
            <a:fillRect/>
          </a:stretch>
        </p:blipFill>
        <p:spPr bwMode="auto">
          <a:xfrm flipH="1">
            <a:off x="0" y="188640"/>
            <a:ext cx="53305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827584" y="188640"/>
            <a:ext cx="8316416" cy="6480720"/>
          </a:xfrm>
          <a:prstGeom prst="snip2DiagRect">
            <a:avLst>
              <a:gd name="adj1" fmla="val 0"/>
              <a:gd name="adj2" fmla="val 179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Система оценки должна: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1) закреплять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основные направления и цели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оценивания, описывать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объект и содержание оценки, критерии, процедуры и состав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инструментария,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формы представления результатов, условия и границы применения системы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оценки</a:t>
            </a:r>
          </a:p>
          <a:p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2) ориентировать образовательную деятельность на духовно-нравственное развитие и воспитание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обучающихся</a:t>
            </a:r>
          </a:p>
          <a:p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3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) обеспечивать комплексный подход к оценке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результатов</a:t>
            </a:r>
          </a:p>
          <a:p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4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) обеспечивать оценку динамики индивидуальных достижений обучающихся </a:t>
            </a:r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5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) предусматривать использование разнообразных методов и форм, взаимно дополняющих друг друга </a:t>
            </a:r>
          </a:p>
        </p:txBody>
      </p:sp>
    </p:spTree>
    <p:extLst>
      <p:ext uri="{BB962C8B-B14F-4D97-AF65-F5344CB8AC3E}">
        <p14:creationId xmlns:p14="http://schemas.microsoft.com/office/powerpoint/2010/main" xmlns="" val="3010703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20000"/>
          </a:blip>
          <a:srcRect/>
          <a:stretch>
            <a:fillRect/>
          </a:stretch>
        </p:blipFill>
        <p:spPr bwMode="auto">
          <a:xfrm flipH="1">
            <a:off x="0" y="188640"/>
            <a:ext cx="53305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827584" y="188640"/>
            <a:ext cx="8316416" cy="6480720"/>
          </a:xfrm>
          <a:prstGeom prst="snip2DiagRect">
            <a:avLst>
              <a:gd name="adj1" fmla="val 0"/>
              <a:gd name="adj2" fmla="val 179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Приказ Минтруда России от 18.10.2013 № 544 «Об утверждении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проф. стандарта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«Педагог» (воспитатель, учитель)»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Трудовые действия (связанные с оценкой):</a:t>
            </a: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анализ эффективности учебных занятий и подходов к обучению;</a:t>
            </a: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организация, осуществление контроля и оценки учебных достижений, текущих и итоговых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результатов;</a:t>
            </a:r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оценка знаний обучающихся на основе тестирования и других методов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контроля;</a:t>
            </a:r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анализ реального состояния дел в учебной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группе;</a:t>
            </a:r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применение инструментария и методов диагностики и оценки показателей уровня и динамики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развития; </a:t>
            </a:r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владение методами психодиагностики личностных характеристик и возрастных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особенностей;</a:t>
            </a:r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- объективная оценка успехов и возможностей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обучающихся</a:t>
            </a:r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24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20000"/>
          </a:blip>
          <a:srcRect/>
          <a:stretch>
            <a:fillRect/>
          </a:stretch>
        </p:blipFill>
        <p:spPr bwMode="auto">
          <a:xfrm flipH="1">
            <a:off x="0" y="188640"/>
            <a:ext cx="53305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702155" y="188640"/>
            <a:ext cx="8460433" cy="6480720"/>
          </a:xfrm>
          <a:prstGeom prst="snip2DiagRect">
            <a:avLst>
              <a:gd name="adj1" fmla="val 0"/>
              <a:gd name="adj2" fmla="val 179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ahoma" pitchFamily="32" charset="0"/>
            </a:endParaRPr>
          </a:p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ahoma" pitchFamily="32" charset="0"/>
            </a:endParaRP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Требования к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оценочной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деятельности </a:t>
            </a:r>
            <a:endParaRPr lang="ru-RU" sz="9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i="1" dirty="0" smtClean="0">
              <a:solidFill>
                <a:srgbClr val="C0000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i="1" dirty="0" smtClean="0">
              <a:solidFill>
                <a:srgbClr val="C0000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i="1" dirty="0">
              <a:solidFill>
                <a:srgbClr val="C0000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i="1" dirty="0" smtClean="0">
              <a:solidFill>
                <a:srgbClr val="C00000"/>
              </a:solidFill>
              <a:latin typeface="Cambria" pitchFamily="18" charset="0"/>
              <a:cs typeface="Tahoma" pitchFamily="3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индивидуальный характер оценивания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систематичность,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регулярность</a:t>
            </a:r>
          </a:p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оценивания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разнообразие форм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оценивания</a:t>
            </a:r>
            <a:endParaRPr lang="ru-RU" sz="24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всесторонность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объективность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оценки</a:t>
            </a:r>
            <a:endParaRPr lang="ru-RU" sz="24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дифференцированный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подход</a:t>
            </a:r>
            <a:endParaRPr lang="ru-RU" sz="24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повышение значимости самоконтроля </a:t>
            </a:r>
            <a:endParaRPr lang="ru-RU" sz="24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единство требований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педагогов, осуществляющих контроль </a:t>
            </a:r>
            <a:r>
              <a:rPr lang="ru-RU" sz="24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образовательных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достижений</a:t>
            </a:r>
          </a:p>
          <a:p>
            <a:pPr marL="342900" indent="-342900">
              <a:buFontTx/>
              <a:buChar char="-"/>
            </a:pPr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4429124" y="714356"/>
            <a:ext cx="4104456" cy="1656184"/>
          </a:xfrm>
          <a:prstGeom prst="wedgeEllipseCallout">
            <a:avLst>
              <a:gd name="adj1" fmla="val -117128"/>
              <a:gd name="adj2" fmla="val 493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2945" tIns="41473" rIns="82945" bIns="41473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ambria" pitchFamily="18" charset="0"/>
                <a:cs typeface="Arial" pitchFamily="34" charset="0"/>
              </a:rPr>
              <a:t>Какие из них Вы </a:t>
            </a: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  <a:cs typeface="Arial" pitchFamily="34" charset="0"/>
              </a:rPr>
              <a:t>считаете </a:t>
            </a:r>
            <a:r>
              <a:rPr lang="ru-RU" sz="2000" b="1" dirty="0">
                <a:solidFill>
                  <a:schemeClr val="tx2"/>
                </a:solidFill>
                <a:latin typeface="Cambria" pitchFamily="18" charset="0"/>
                <a:cs typeface="Arial" pitchFamily="34" charset="0"/>
              </a:rPr>
              <a:t>наиболее значимыми, а какие – избыточными?</a:t>
            </a:r>
            <a:endParaRPr lang="ru-RU" sz="2000" b="1" kern="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ctr" eaLnBrk="1" hangingPunct="1">
              <a:defRPr/>
            </a:pP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21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 оценки   условий реализации ООП  образовательного учреждения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>
              <a:buFontTx/>
              <a:buChar char="-"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–педагогические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 развивающей  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предметно-пространственной  среды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Федеральный закон РФ</a:t>
            </a:r>
            <a:b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</a:b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«Об образовании в Российской Федерации» </a:t>
            </a:r>
            <a:b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</a:b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гл: 3;12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4831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Внешняя  оценка  качества  образования: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Государственная (только общеобразовательные  школы) и общественная аккредитация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Мониторинг системы  образования ФГАУ Федеральный институт развития образования по заданию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Минобрнауки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в соответствии  с п. 1.5. плана действий по обеспечению введения ФГОС ДО (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monfgos.firo.ru)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Государственный  надзор и контроль в сфере образования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587408" y="0"/>
            <a:ext cx="8556592" cy="2632136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Приказ </a:t>
            </a:r>
            <a:r>
              <a:rPr lang="ru-RU" sz="2800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sz="2800" dirty="0" smtClean="0">
                <a:solidFill>
                  <a:srgbClr val="C00000"/>
                </a:solidFill>
              </a:rPr>
              <a:t> России от 05.12.2014 N 1547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"Об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деятельность"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(Зарегистрировано в Минюсте России 02.02.2015 N 35837)</a:t>
            </a:r>
          </a:p>
          <a:p>
            <a:pPr algn="ctr"/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приказа </a:t>
            </a:r>
            <a:r>
              <a:rPr lang="ru-RU" sz="2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России:</a:t>
            </a:r>
          </a:p>
          <a:p>
            <a:pPr algn="ctr"/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утверждении Перечня показателей, характеризующих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образовательных организаций»</a:t>
            </a:r>
            <a:endParaRPr lang="ru-RU" sz="2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9375" y="2122512"/>
            <a:ext cx="8556592" cy="4638029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just"/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Открытость и доступность информации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(сайт, электронная почта)</a:t>
            </a:r>
          </a:p>
          <a:p>
            <a:pPr marL="414726" indent="-414726" algn="just">
              <a:buFontTx/>
              <a:buChar char="-"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Комфортность условий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(МТБ, условия для индивидуальной работы, творческого развития)</a:t>
            </a:r>
          </a:p>
          <a:p>
            <a:pPr marL="414726" indent="-414726" algn="just">
              <a:buFontTx/>
              <a:buChar char="-"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Доброжелательность, вежливость, компетентность работников (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оценке получателей 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образовательных услуг</a:t>
            </a:r>
            <a:r>
              <a:rPr lang="ru-RU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4726" indent="-414726" algn="just">
              <a:buFontTx/>
              <a:buChar char="-"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Удовлетворенность качеством 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 получателями образовательных услуг</a:t>
            </a:r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64361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214290"/>
            <a:ext cx="8786874" cy="59118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Ст. 29  ФЗ «Об образовании  в  РФ»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№ 273-ФЗ Информационная  открытость  ОО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Tahoma" pitchFamily="32" charset="0"/>
              </a:rPr>
              <a:t>1. Образовательные  организации  обеспечивают открытость и доступность: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Tahoma" pitchFamily="32" charset="0"/>
              </a:rPr>
              <a:t>отчета  о  результатах 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cs typeface="Tahoma" pitchFamily="32" charset="0"/>
              </a:rPr>
              <a:t>самообследования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Tahoma" pitchFamily="32" charset="0"/>
              </a:rPr>
              <a:t>. Показатели деятельности ОО, подлежащей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cs typeface="Tahoma" pitchFamily="32" charset="0"/>
              </a:rPr>
              <a:t>самообследованию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Tahoma" pitchFamily="32" charset="0"/>
              </a:rPr>
              <a:t> и порядок его проведения устанавливаются федеральным органом исполнительной власти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Ст. 95  ФЗ Независимая оценка качества образования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cs typeface="Tahoma" pitchFamily="32" charset="0"/>
              </a:rPr>
              <a:t>1. Независимая оценка качества образования направлена на получение сведений об образовательной деятельности, о качестве подготовки обучающихся и  реализации ОП</a:t>
            </a:r>
          </a:p>
          <a:p>
            <a:pPr>
              <a:buNone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cs typeface="Tahoma" pitchFamily="32" charset="0"/>
            </a:endParaRPr>
          </a:p>
          <a:p>
            <a:pPr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6997" y="294511"/>
            <a:ext cx="8556592" cy="104411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ctr"/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Госпрограмма РФ </a:t>
            </a:r>
          </a:p>
          <a:p>
            <a:pPr algn="ctr"/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образования» на 2013/20 </a:t>
            </a:r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algn="ctr"/>
            <a:endParaRPr lang="ru-RU" sz="2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2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9375" y="1795891"/>
            <a:ext cx="8556592" cy="48993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ctr"/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Требования:</a:t>
            </a:r>
          </a:p>
          <a:p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надежность и технологичность </a:t>
            </a:r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процедур оценки качества образовательных результатов</a:t>
            </a:r>
          </a:p>
          <a:p>
            <a:endParaRPr lang="ru-RU" sz="2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культуры оценки </a:t>
            </a:r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качества образования</a:t>
            </a:r>
          </a:p>
          <a:p>
            <a:endParaRPr lang="ru-RU" sz="2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анализа </a:t>
            </a:r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информации об индивидуальных образовательных достижениях </a:t>
            </a:r>
            <a:endParaRPr lang="ru-RU" sz="2500" dirty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82203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15328" cy="171451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Международная конференция по результатам исследований качества образования TIMSS 2015 и PISA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01.02.2017 в Москве  состоялась Международная конференция  по  качеству  образования 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«..самое важное — это интеграция всех уровней образования, начиная от дошкольного, внешкольного, школьного и заканчивая профессиональным, использование всех возможностей городской среды — промышленных предприятий, технологических парков, институтов, музеев, культурных центров — для совершенствования образовательного процесса…»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786058"/>
            <a:ext cx="414340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6997" y="294511"/>
            <a:ext cx="8556592" cy="169735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ctr"/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Федеральной службы по надзору в сфере образования и науки от 16 июня 2012 г. </a:t>
            </a:r>
            <a:endParaRPr lang="ru-RU" sz="2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05-2680</a:t>
            </a:r>
          </a:p>
          <a:p>
            <a:pPr algn="ctr"/>
            <a:endParaRPr lang="ru-RU" sz="2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2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9375" y="2253162"/>
            <a:ext cx="8556592" cy="444205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1643" tIns="40817" rIns="81643" bIns="40817" anchorCtr="1"/>
          <a:lstStyle/>
          <a:p>
            <a:pPr algn="ctr"/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Типичные </a:t>
            </a:r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и трудности (п. 7</a:t>
            </a:r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ctr"/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отсутствие в образовательном учреждении системы внутреннего мониторинга качества образования</a:t>
            </a:r>
            <a:r>
              <a:rPr lang="ru-RU" sz="2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or list 022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929198"/>
            <a:ext cx="3071834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  соответствии  с  ФГОС ДО необходима система оценки качества до, поддерживающая: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ценности развития и позитивной социализации ребенка, учитывающая факт разнообразия путей развития ребенка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вариативность программ до, обеспечивающих выбор для семьи, ОО и для педагогов в соответствии  с  разнообразием вариантов развития ребенка 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разнообразие вариантов образовательной среды с учетом местных условий в разных регионах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0" y="0"/>
            <a:ext cx="68356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20000"/>
          </a:blip>
          <a:srcRect/>
          <a:stretch>
            <a:fillRect/>
          </a:stretch>
        </p:blipFill>
        <p:spPr bwMode="auto">
          <a:xfrm flipH="1">
            <a:off x="0" y="188640"/>
            <a:ext cx="53305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702155" y="188640"/>
            <a:ext cx="8460433" cy="6480720"/>
          </a:xfrm>
          <a:prstGeom prst="snip2DiagRect">
            <a:avLst>
              <a:gd name="adj1" fmla="val 0"/>
              <a:gd name="adj2" fmla="val 179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2" charset="0"/>
              </a:rPr>
              <a:t>Процедуры оценивания </a:t>
            </a:r>
          </a:p>
          <a:p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Tahoma" pitchFamily="32" charset="0"/>
              </a:rPr>
              <a:t>1 этап. </a:t>
            </a:r>
            <a:r>
              <a:rPr lang="ru-RU" sz="2000" b="1" i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Установление соответствия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деятельности образовательной организации, педагогических работников и достижений обучающихся требованиям ФГОС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 дошкольного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образования.</a:t>
            </a:r>
          </a:p>
          <a:p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Tahoma" pitchFamily="32" charset="0"/>
              </a:rPr>
              <a:t>2 этап. </a:t>
            </a:r>
            <a:r>
              <a:rPr lang="ru-RU" sz="2000" b="1" i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Выявление причинно-следственных связей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позитивных и отрицательных результатов.</a:t>
            </a:r>
          </a:p>
          <a:p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  <a:cs typeface="Tahoma" pitchFamily="32" charset="0"/>
              </a:rPr>
              <a:t>3 этап. </a:t>
            </a:r>
            <a:r>
              <a:rPr lang="ru-RU" sz="2000" b="1" i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Подготовка рекомендаций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  <a:cs typeface="Tahoma" pitchFamily="32" charset="0"/>
              </a:rPr>
              <a:t>по повышению эффективности образовательного процесса, обеспечивающего положительную динамику качества образования.</a:t>
            </a:r>
          </a:p>
          <a:p>
            <a:endParaRPr lang="ru-RU" sz="2000" b="1" dirty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Cambria" pitchFamily="18" charset="0"/>
              <a:cs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40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1105</Words>
  <PresentationFormat>Экран (4:3)</PresentationFormat>
  <Paragraphs>237</Paragraphs>
  <Slides>18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Федеральный закон РФ «Об образовании в Российской Федерации»  гл: 3;12 </vt:lpstr>
      <vt:lpstr>Слайд 3</vt:lpstr>
      <vt:lpstr>Слайд 4</vt:lpstr>
      <vt:lpstr>Слайд 5</vt:lpstr>
      <vt:lpstr>   Международная конференция по результатам исследований качества образования TIMSS 2015 и PISA   </vt:lpstr>
      <vt:lpstr>Слайд 7</vt:lpstr>
      <vt:lpstr>В  соответствии  с  ФГОС ДО необходима система оценки качества до, поддерживающая: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Система  оценки   условий реализации ООП  образовательного учреждения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71</cp:revision>
  <dcterms:created xsi:type="dcterms:W3CDTF">2017-01-28T07:55:14Z</dcterms:created>
  <dcterms:modified xsi:type="dcterms:W3CDTF">2020-01-16T08:12:00Z</dcterms:modified>
</cp:coreProperties>
</file>