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6" r:id="rId3"/>
    <p:sldId id="267" r:id="rId4"/>
    <p:sldId id="268" r:id="rId5"/>
    <p:sldId id="257" r:id="rId6"/>
    <p:sldId id="258" r:id="rId7"/>
    <p:sldId id="260" r:id="rId8"/>
    <p:sldId id="261" r:id="rId9"/>
    <p:sldId id="259" r:id="rId10"/>
    <p:sldId id="279" r:id="rId11"/>
    <p:sldId id="263" r:id="rId12"/>
    <p:sldId id="280" r:id="rId13"/>
    <p:sldId id="277" r:id="rId14"/>
    <p:sldId id="275" r:id="rId15"/>
    <p:sldId id="264" r:id="rId16"/>
    <p:sldId id="269" r:id="rId17"/>
    <p:sldId id="270" r:id="rId18"/>
    <p:sldId id="281" r:id="rId19"/>
    <p:sldId id="273" r:id="rId20"/>
    <p:sldId id="271" r:id="rId21"/>
    <p:sldId id="27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A80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4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3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7 классы</c:v>
                </c:pt>
                <c:pt idx="1">
                  <c:v>8 классы</c:v>
                </c:pt>
                <c:pt idx="2">
                  <c:v>9 классы</c:v>
                </c:pt>
                <c:pt idx="3">
                  <c:v>10 классы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41</c:v>
                </c:pt>
                <c:pt idx="1">
                  <c:v>54</c:v>
                </c:pt>
                <c:pt idx="2">
                  <c:v>41</c:v>
                </c:pt>
                <c:pt idx="3">
                  <c:v>13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7 классы</c:v>
                </c:pt>
                <c:pt idx="1">
                  <c:v>8 классы</c:v>
                </c:pt>
                <c:pt idx="2">
                  <c:v>9 классы</c:v>
                </c:pt>
                <c:pt idx="3">
                  <c:v>10 классы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27</c:v>
                </c:pt>
                <c:pt idx="1">
                  <c:v>25</c:v>
                </c:pt>
                <c:pt idx="2">
                  <c:v>29</c:v>
                </c:pt>
                <c:pt idx="3">
                  <c:v>12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7 классы</c:v>
                </c:pt>
                <c:pt idx="1">
                  <c:v>8 классы</c:v>
                </c:pt>
                <c:pt idx="2">
                  <c:v>9 классы</c:v>
                </c:pt>
                <c:pt idx="3">
                  <c:v>10 классы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axId val="95631616"/>
        <c:axId val="55562240"/>
      </c:barChart>
      <c:catAx>
        <c:axId val="95631616"/>
        <c:scaling>
          <c:orientation val="minMax"/>
        </c:scaling>
        <c:axPos val="b"/>
        <c:tickLblPos val="nextTo"/>
        <c:crossAx val="55562240"/>
        <c:crosses val="autoZero"/>
        <c:auto val="1"/>
        <c:lblAlgn val="ctr"/>
        <c:lblOffset val="100"/>
      </c:catAx>
      <c:valAx>
        <c:axId val="55562240"/>
        <c:scaling>
          <c:orientation val="minMax"/>
        </c:scaling>
        <c:axPos val="l"/>
        <c:majorGridlines/>
        <c:numFmt formatCode="General" sourceLinked="1"/>
        <c:tickLblPos val="nextTo"/>
        <c:crossAx val="9563161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11" descr="гы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36912"/>
            <a:ext cx="9144000" cy="42210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60648"/>
            <a:ext cx="9144000" cy="22322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общеобразовательное учреждение</a:t>
            </a:r>
            <a:br>
              <a:rPr lang="ru-RU" sz="36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средняя общеобразовательная школа № 51 г. Твери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роект</a:t>
            </a:r>
            <a:b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Будущая профессия – машинист локомотива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396552" y="2636912"/>
            <a:ext cx="9540552" cy="3960440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ru-RU" sz="1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Выполнила: </a:t>
            </a:r>
            <a:r>
              <a:rPr lang="ru-RU" sz="11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Кеменева</a:t>
            </a:r>
            <a:r>
              <a:rPr lang="ru-RU" sz="1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Вероника, 8 «В» класс</a:t>
            </a:r>
          </a:p>
          <a:p>
            <a:r>
              <a:rPr lang="ru-RU" sz="1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Руководитель: Дмитриева Светлана Викторовна,            учитель математики, </a:t>
            </a:r>
          </a:p>
          <a:p>
            <a:r>
              <a:rPr lang="ru-RU" sz="11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1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руководитель</a:t>
            </a:r>
          </a:p>
          <a:p>
            <a:r>
              <a:rPr lang="ru-RU" sz="1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8 «В» класса</a:t>
            </a:r>
          </a:p>
          <a:p>
            <a:endParaRPr lang="en-US" sz="1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2019 – 2020 учебный год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9" descr="воу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0"/>
            <a:ext cx="3779912" cy="212305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5112568" cy="172819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Основные обязанности машиниста локомотива  </a:t>
            </a: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95536" y="2204864"/>
            <a:ext cx="8352928" cy="4653136"/>
          </a:xfrm>
        </p:spPr>
        <p:txBody>
          <a:bodyPr>
            <a:normAutofit/>
          </a:bodyPr>
          <a:lstStyle/>
          <a:p>
            <a:pPr lvl="0" fontAlgn="base">
              <a:buClr>
                <a:srgbClr val="F7A809"/>
              </a:buClr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Управление грузовым, пассажирским поездом дальнего следования, пригородного и местного сообщения, </a:t>
            </a:r>
          </a:p>
          <a:p>
            <a:pPr fontAlgn="base">
              <a:buClr>
                <a:srgbClr val="F7A809"/>
              </a:buClr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маневровые передвижения;</a:t>
            </a:r>
          </a:p>
          <a:p>
            <a:pPr fontAlgn="base">
              <a:buClr>
                <a:srgbClr val="F7A809"/>
              </a:buClr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прием и контрольно-технический осмотр локомотива;</a:t>
            </a:r>
          </a:p>
          <a:p>
            <a:pPr lvl="0" fontAlgn="base">
              <a:buClr>
                <a:srgbClr val="F7A809"/>
              </a:buClr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обеспечение рационального режима управления локомотивом;</a:t>
            </a:r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9" descr="воу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0"/>
            <a:ext cx="3779912" cy="212305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5112568" cy="172819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Основные обязанности машиниста локомотива  </a:t>
            </a: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95536" y="1772816"/>
            <a:ext cx="8352928" cy="5085184"/>
          </a:xfrm>
        </p:spPr>
        <p:txBody>
          <a:bodyPr>
            <a:normAutofit lnSpcReduction="10000"/>
          </a:bodyPr>
          <a:lstStyle/>
          <a:p>
            <a:pPr fontAlgn="base">
              <a:buClr>
                <a:srgbClr val="F7A809"/>
              </a:buClr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buClr>
                <a:srgbClr val="F7A809"/>
              </a:buClr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обеспечение правильного режима работы локомотива, прицепных вагонов и их узлов;</a:t>
            </a:r>
          </a:p>
          <a:p>
            <a:pPr fontAlgn="base">
              <a:buClr>
                <a:srgbClr val="F7A809"/>
              </a:buClr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соблюдение графика;</a:t>
            </a:r>
          </a:p>
          <a:p>
            <a:pPr fontAlgn="base">
              <a:buClr>
                <a:srgbClr val="F7A809"/>
              </a:buClr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быстрое реагирование на нестандартные ситуации;</a:t>
            </a:r>
          </a:p>
          <a:p>
            <a:pPr fontAlgn="base">
              <a:buClr>
                <a:srgbClr val="F7A809"/>
              </a:buClr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четкое понимание особенностей своего участка;</a:t>
            </a:r>
          </a:p>
          <a:p>
            <a:pPr fontAlgn="base">
              <a:buClr>
                <a:srgbClr val="F7A809"/>
              </a:buClr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умение быстро восстанавливаться, правильно распределять свои силы.</a:t>
            </a:r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008112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tx1"/>
                </a:solidFill>
              </a:rPr>
              <a:t>Плюсы и минусы профессии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15" name="Содержимое 14"/>
          <p:cNvSpPr>
            <a:spLocks noGrp="1"/>
          </p:cNvSpPr>
          <p:nvPr>
            <p:ph idx="1"/>
          </p:nvPr>
        </p:nvSpPr>
        <p:spPr>
          <a:xfrm>
            <a:off x="0" y="1412776"/>
            <a:ext cx="8229600" cy="505584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Плюсы профессии машиниста локомотива: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• престижность и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востребованность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• достойная заработная плата;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• социальный пакет;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• наличие льгот, улучшенного медицинского обслуживания.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764704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tx1"/>
                </a:solidFill>
              </a:rPr>
              <a:t>Плюсы и минусы профессии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15" name="Содержимое 14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>
            <a:normAutofit fontScale="85000" lnSpcReduction="2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Минусы профессии машиниста локомотива: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• сменная работа в любое время суток, в выходные и в праздники;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• ненормированный график;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• частые командировки или ночлег вне дома в комнатах отдыха на сменных станциях;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• частые стрессы;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• постоянное воздействие вибрации, ускорений,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магнитного поля;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• риск получения тяжелых травм в результате аварий;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• высокая вероятность заболеваний опорно-двигательного аппарата.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9" descr="метр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-243408"/>
            <a:ext cx="6382756" cy="45365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951328"/>
          </a:xfrm>
        </p:spPr>
        <p:txBody>
          <a:bodyPr>
            <a:noAutofit/>
          </a:bodyPr>
          <a:lstStyle/>
          <a:p>
            <a:r>
              <a:rPr lang="ru-RU" sz="1800" dirty="0" err="1" smtClean="0"/>
              <a:t>ЖЖенМашинист</a:t>
            </a:r>
            <a:r>
              <a:rPr lang="ru-RU" sz="1800" dirty="0" smtClean="0"/>
              <a:t> поезда». </a:t>
            </a:r>
            <a:endParaRPr lang="ru-RU" sz="18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-180528" y="4437112"/>
            <a:ext cx="9324528" cy="2743517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               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Женщины – машинисты поезда</a:t>
            </a:r>
          </a:p>
          <a:p>
            <a:pPr>
              <a:buNone/>
            </a:pPr>
            <a:r>
              <a:rPr lang="ru-RU" sz="2400" dirty="0" smtClean="0"/>
              <a:t>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Первые самые отважные машинисты-женщины начнут водить поезда в 2021 году. До этого они пройдут специальную подготовку. В марте следующего года будет сформирована первая рабочая группа для их обучения.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Качества, обеспечивающие успешность выполнения профессиональной деятельности: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5" name="Содержимое 14"/>
          <p:cNvSpPr>
            <a:spLocks noGrp="1"/>
          </p:cNvSpPr>
          <p:nvPr>
            <p:ph idx="1"/>
          </p:nvPr>
        </p:nvSpPr>
        <p:spPr>
          <a:xfrm>
            <a:off x="457200" y="1772815"/>
            <a:ext cx="8229600" cy="4399701"/>
          </a:xfrm>
        </p:spPr>
        <p:txBody>
          <a:bodyPr>
            <a:normAutofit fontScale="92500" lnSpcReduction="20000"/>
          </a:bodyPr>
          <a:lstStyle/>
          <a:p>
            <a:pPr lvl="0">
              <a:buClr>
                <a:schemeClr val="accent6">
                  <a:lumMod val="50000"/>
                </a:schemeClr>
              </a:buClr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осторожность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chemeClr val="accent6">
                  <a:lumMod val="50000"/>
                </a:schemeClr>
              </a:buClr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наблюдательность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chemeClr val="accent6">
                  <a:lumMod val="50000"/>
                </a:schemeClr>
              </a:buClr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осмотрительность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chemeClr val="accent6">
                  <a:lumMod val="50000"/>
                </a:schemeClr>
              </a:buClr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бдительность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chemeClr val="accent6">
                  <a:lumMod val="50000"/>
                </a:schemeClr>
              </a:buClr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решительность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chemeClr val="accent6">
                  <a:lumMod val="50000"/>
                </a:schemeClr>
              </a:buClr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выдержка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chemeClr val="accent6">
                  <a:lumMod val="50000"/>
                </a:schemeClr>
              </a:buClr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дисциплинированность;</a:t>
            </a:r>
          </a:p>
          <a:p>
            <a:pPr lvl="0">
              <a:buClr>
                <a:schemeClr val="accent6">
                  <a:lumMod val="50000"/>
                </a:schemeClr>
              </a:buClr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организованность;</a:t>
            </a:r>
          </a:p>
          <a:p>
            <a:pPr lvl="0">
              <a:buClr>
                <a:schemeClr val="accent6">
                  <a:lumMod val="50000"/>
                </a:schemeClr>
              </a:buClr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ответственность;</a:t>
            </a:r>
          </a:p>
          <a:p>
            <a:pPr lvl="0">
              <a:buClr>
                <a:schemeClr val="accent6">
                  <a:lumMod val="50000"/>
                </a:schemeClr>
              </a:buClr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самообладание.</a:t>
            </a:r>
          </a:p>
          <a:p>
            <a:endParaRPr lang="ru-RU" dirty="0"/>
          </a:p>
        </p:txBody>
      </p:sp>
      <p:pic>
        <p:nvPicPr>
          <p:cNvPr id="17" name="Содержимое 7" descr="ка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2132856"/>
            <a:ext cx="3995936" cy="3319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он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340768"/>
            <a:ext cx="8352928" cy="517346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Образование 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968552"/>
          </a:xfrm>
        </p:spPr>
        <p:txBody>
          <a:bodyPr>
            <a:normAutofit/>
          </a:bodyPr>
          <a:lstStyle/>
          <a:p>
            <a:pPr>
              <a:buClr>
                <a:schemeClr val="accent6">
                  <a:lumMod val="50000"/>
                </a:schemeClr>
              </a:buClr>
            </a:pPr>
            <a:r>
              <a:rPr lang="ru-RU" sz="3200" dirty="0" smtClean="0"/>
              <a:t>Получить профессию машиниста, независимо от направления деятельности специалиста, можно в среднем специальном учебном заведении.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926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Учебные учреждения: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>
            <a:normAutofit fontScale="70000" lnSpcReduction="20000"/>
          </a:bodyPr>
          <a:lstStyle/>
          <a:p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1) Институт пути, строительства и сооружений Российского университета транспорта (МИИТ)</a:t>
            </a:r>
          </a:p>
          <a:p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Ведет подготовку специалистов на базе 9 и 11 классов очной и заочной формы обучения.</a:t>
            </a:r>
          </a:p>
          <a:p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Средний балл аттестата (2019): бюджет – 4,33, платное – 3,85</a:t>
            </a:r>
          </a:p>
          <a:p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Стоимость обучения: от 44 000 рублей в год</a:t>
            </a:r>
          </a:p>
          <a:p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Средний балл ЕГЭ(2019): бюджет – 167</a:t>
            </a:r>
          </a:p>
          <a:p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Стоимость обучения 158400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/год</a:t>
            </a:r>
          </a:p>
          <a:p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2) Петербургский государственный университет путей сообщения императора Александра Первого </a:t>
            </a:r>
          </a:p>
          <a:p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Есть очная и заочная формы обучения.</a:t>
            </a:r>
          </a:p>
          <a:p>
            <a:pPr lvl="0"/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Средний балл ЕГЭ(2019): бюджет –181</a:t>
            </a:r>
          </a:p>
          <a:p>
            <a:pPr lvl="0"/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Стоимость обучения: от 55 400 рублей в год</a:t>
            </a:r>
          </a:p>
          <a:p>
            <a:pPr>
              <a:buNone/>
            </a:pPr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Учебные учреждения: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611560" y="1052736"/>
            <a:ext cx="8532440" cy="609329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3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3) Колледж железнодорожного транспорта Уральского государственного университета путей сообщения.</a:t>
            </a:r>
          </a:p>
          <a:p>
            <a:pPr lvl="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Средний балл аттестата (2019):</a:t>
            </a:r>
          </a:p>
          <a:p>
            <a:pPr lvl="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бюджет – 4,5, платное – 3,65</a:t>
            </a:r>
          </a:p>
          <a:p>
            <a:pPr lvl="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Стоимость обучения: </a:t>
            </a:r>
          </a:p>
          <a:p>
            <a:pPr lvl="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от 38 240 рублей в год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та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99200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Места работы по специальности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396044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000" b="1" dirty="0" smtClean="0"/>
              <a:t>ОАО РЖД</a:t>
            </a:r>
            <a:endParaRPr lang="ru-RU" sz="2000" dirty="0" smtClean="0"/>
          </a:p>
          <a:p>
            <a:r>
              <a:rPr lang="ru-RU" sz="2000" dirty="0" smtClean="0"/>
              <a:t>вакансии: машинист электропоезда</a:t>
            </a:r>
          </a:p>
          <a:p>
            <a:r>
              <a:rPr lang="ru-RU" sz="2000" dirty="0" smtClean="0"/>
              <a:t>локация: Россия</a:t>
            </a:r>
          </a:p>
          <a:p>
            <a:r>
              <a:rPr lang="ru-RU" sz="2000" dirty="0" smtClean="0"/>
              <a:t> заработок: от 80 000 рублей</a:t>
            </a:r>
          </a:p>
          <a:p>
            <a:r>
              <a:rPr lang="ru-RU" sz="2000" dirty="0" smtClean="0"/>
              <a:t> </a:t>
            </a:r>
          </a:p>
          <a:p>
            <a:pPr>
              <a:buNone/>
            </a:pPr>
            <a:r>
              <a:rPr lang="ru-RU" sz="2000" b="1" dirty="0" smtClean="0"/>
              <a:t>ГУП «Московский метрополитен»</a:t>
            </a:r>
            <a:endParaRPr lang="ru-RU" sz="2000" dirty="0" smtClean="0"/>
          </a:p>
          <a:p>
            <a:r>
              <a:rPr lang="ru-RU" sz="2000" dirty="0" smtClean="0"/>
              <a:t>вакансии: машинист электропоезда</a:t>
            </a:r>
          </a:p>
          <a:p>
            <a:r>
              <a:rPr lang="ru-RU" sz="2000" dirty="0" smtClean="0"/>
              <a:t>локация: Москва</a:t>
            </a:r>
          </a:p>
          <a:p>
            <a:r>
              <a:rPr lang="ru-RU" sz="2000" dirty="0" smtClean="0"/>
              <a:t> заработок: от 65 000 до 100 000 рублей</a:t>
            </a:r>
          </a:p>
          <a:p>
            <a:pPr>
              <a:buNone/>
            </a:pPr>
            <a:r>
              <a:rPr lang="ru-RU" sz="2000" b="1" dirty="0" smtClean="0"/>
              <a:t>ОАО «Кировский завод»</a:t>
            </a:r>
            <a:endParaRPr lang="ru-RU" sz="2000" dirty="0" smtClean="0"/>
          </a:p>
          <a:p>
            <a:r>
              <a:rPr lang="ru-RU" sz="2000" dirty="0" smtClean="0"/>
              <a:t> вакансии: машинист тепловоза</a:t>
            </a:r>
          </a:p>
          <a:p>
            <a:r>
              <a:rPr lang="ru-RU" sz="2000" dirty="0" smtClean="0"/>
              <a:t> локация: Санкт-Петербург</a:t>
            </a:r>
          </a:p>
          <a:p>
            <a:r>
              <a:rPr lang="ru-RU" sz="2000" dirty="0" smtClean="0"/>
              <a:t> заработок: от 50 000 рублей</a:t>
            </a:r>
          </a:p>
          <a:p>
            <a:endParaRPr lang="ru-RU" sz="2000" dirty="0" smtClean="0">
              <a:solidFill>
                <a:schemeClr val="bg1"/>
              </a:solidFill>
            </a:endParaRPr>
          </a:p>
          <a:p>
            <a:endParaRPr lang="ru-RU" sz="2000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99200"/>
          </a:xfrm>
        </p:spPr>
        <p:txBody>
          <a:bodyPr>
            <a:normAutofit/>
          </a:bodyPr>
          <a:lstStyle/>
          <a:p>
            <a:pPr marL="0" algn="ctr"/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340768"/>
            <a:ext cx="7704856" cy="5112568"/>
          </a:xfrm>
        </p:spPr>
        <p:txBody>
          <a:bodyPr>
            <a:normAutofit/>
          </a:bodyPr>
          <a:lstStyle/>
          <a:p>
            <a:pPr marL="0" indent="0">
              <a:buClr>
                <a:srgbClr val="F7A809"/>
              </a:buClr>
              <a:buFont typeface="Wingdings 2" pitchFamily="18" charset="2"/>
              <a:buChar char=""/>
            </a:pPr>
            <a:r>
              <a:rPr lang="ru-RU" sz="2800" dirty="0" smtClean="0"/>
              <a:t>Профессия машиниста в современном обществе очень востребована.</a:t>
            </a:r>
          </a:p>
          <a:p>
            <a:pPr marL="0" indent="0">
              <a:buClr>
                <a:schemeClr val="accent6">
                  <a:lumMod val="50000"/>
                </a:schemeClr>
              </a:buClr>
              <a:buFont typeface="Wingdings 2" pitchFamily="18" charset="2"/>
              <a:buChar char=""/>
            </a:pPr>
            <a:endParaRPr lang="ru-RU" sz="2800" dirty="0" smtClean="0"/>
          </a:p>
          <a:p>
            <a:pPr marL="0" indent="0">
              <a:buClr>
                <a:srgbClr val="F7A809"/>
              </a:buClr>
              <a:buFont typeface="Wingdings 2" pitchFamily="18" charset="2"/>
              <a:buChar char=""/>
            </a:pPr>
            <a:r>
              <a:rPr lang="ru-RU" sz="2800" dirty="0" smtClean="0"/>
              <a:t>Подробно исследовать историю профессии, в чем состоит работа машиниста, где и как можно получить образование, какие знания необходимы для поступления.</a:t>
            </a:r>
          </a:p>
          <a:p>
            <a:pPr marL="0" indent="0">
              <a:buClr>
                <a:schemeClr val="accent6">
                  <a:lumMod val="50000"/>
                </a:schemeClr>
              </a:buClr>
              <a:buFont typeface="Wingdings 2" pitchFamily="18" charset="2"/>
              <a:buChar char=""/>
            </a:pPr>
            <a:endParaRPr lang="ru-RU" sz="2800" dirty="0" smtClean="0"/>
          </a:p>
          <a:p>
            <a:pPr marL="0" indent="0">
              <a:buClr>
                <a:srgbClr val="F7A809"/>
              </a:buClr>
              <a:buFont typeface="Wingdings 2" pitchFamily="18" charset="2"/>
              <a:buChar char="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Считаю, что мой проект поможет школьникам в выборе будущей профессии.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/>
          </a:bodyPr>
          <a:lstStyle/>
          <a:p>
            <a:pPr>
              <a:buClr>
                <a:schemeClr val="accent6">
                  <a:lumMod val="50000"/>
                </a:schemeClr>
              </a:buClr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ходе работы над проектом я узнала о  значимости профессии «Машинист локомотива», о том, где можно получить  образование по этой профессии, сколько лет нужно учиться, какая стоимость обучения и средняя зарплата специалиста. </a:t>
            </a: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Результатом моего проекта является вся нужная информация, необходимая для знакомства с профессией машиниста локомотива и для поступающих в ВУЗы и  колледжи.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7" descr="женщин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9495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869160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Спасибо за внимание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367152"/>
          </a:xfrm>
        </p:spPr>
        <p:txBody>
          <a:bodyPr>
            <a:normAutofit fontScale="90000"/>
          </a:bodyPr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8892480" cy="666936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Цель проекта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: изучение профессии машиниста локомотива, как правильного выбора будущей специальности.</a:t>
            </a:r>
          </a:p>
          <a:p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изучить функциональные обязанности и необходимые профессиональные навыки и умения машиниста локомотива;</a:t>
            </a: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исследовать области изучения и применения профессиональных знаний, возможности трудоустройства машиниста;</a:t>
            </a:r>
          </a:p>
          <a:p>
            <a:pPr lvl="0">
              <a:buClr>
                <a:schemeClr val="accent6">
                  <a:lumMod val="50000"/>
                </a:schemeClr>
              </a:buClr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выявить качества, помогающие в профессии и препятствующие профессиональной деятельности, а также плюсы и минусы в профессии;</a:t>
            </a:r>
          </a:p>
          <a:p>
            <a:pPr lvl="0">
              <a:buClr>
                <a:schemeClr val="accent6">
                  <a:lumMod val="50000"/>
                </a:schemeClr>
              </a:buClr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изучить информацию о получении образования по специальности «Машинист локомотива»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chemeClr val="accent6">
                  <a:lumMod val="50000"/>
                </a:schemeClr>
              </a:buClr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узнать о причине отсутствия женщин-машинистов.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08112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Методы (формы работы над проектом)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3293720"/>
          </a:xfrm>
        </p:spPr>
        <p:txBody>
          <a:bodyPr/>
          <a:lstStyle/>
          <a:p>
            <a:pPr lvl="0">
              <a:buClr>
                <a:schemeClr val="accent6">
                  <a:lumMod val="50000"/>
                </a:schemeClr>
              </a:buClr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работа с различными источниками информации;</a:t>
            </a:r>
          </a:p>
          <a:p>
            <a:pPr lvl="0">
              <a:buClr>
                <a:schemeClr val="accent6">
                  <a:lumMod val="50000"/>
                </a:schemeClr>
              </a:buClr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анкетирование;</a:t>
            </a:r>
          </a:p>
          <a:p>
            <a:pPr lvl="0">
              <a:buClr>
                <a:schemeClr val="accent6">
                  <a:lumMod val="50000"/>
                </a:schemeClr>
              </a:buClr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подготовка продукта проекта.</a:t>
            </a:r>
          </a:p>
          <a:p>
            <a:pPr lvl="7"/>
            <a:endParaRPr lang="ru-RU" dirty="0"/>
          </a:p>
        </p:txBody>
      </p:sp>
      <p:pic>
        <p:nvPicPr>
          <p:cNvPr id="4" name="Содержимое 13" descr="гы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4221088"/>
            <a:ext cx="4032448" cy="2448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296144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Предполагаемые конечные результаты и их значимость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39552" y="1772816"/>
            <a:ext cx="8229600" cy="4615725"/>
          </a:xfrm>
        </p:spPr>
        <p:txBody>
          <a:bodyPr>
            <a:normAutofit/>
          </a:bodyPr>
          <a:lstStyle/>
          <a:p>
            <a:pPr algn="just">
              <a:buClr>
                <a:schemeClr val="accent6">
                  <a:lumMod val="50000"/>
                </a:schemeClr>
              </a:buClr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Продукт проекта «Профессия – машинист локомотива» – это альбом и презентация с подробным описанием особенностей профессии, и сведениями об учебных заведениях нашей страны, где можно получить соответствующее образование.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chemeClr val="accent6">
                  <a:lumMod val="50000"/>
                </a:schemeClr>
              </a:buClr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Я считаю, что собранная информация поможет учащимся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выборе будущей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профессии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9" descr="2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4365104"/>
            <a:ext cx="4427984" cy="249289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Этапы работы над проектом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23528" y="980728"/>
            <a:ext cx="8445624" cy="5877272"/>
          </a:xfrm>
        </p:spPr>
        <p:txBody>
          <a:bodyPr>
            <a:normAutofit/>
          </a:bodyPr>
          <a:lstStyle/>
          <a:p>
            <a:pPr lvl="0">
              <a:buClr>
                <a:schemeClr val="accent6">
                  <a:lumMod val="50000"/>
                </a:schemeClr>
              </a:buClr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Анкетирование и анализ результатов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 октябрь – ноябрь 2019 года);</a:t>
            </a:r>
          </a:p>
          <a:p>
            <a:pPr lvl="0">
              <a:buClr>
                <a:schemeClr val="accent6">
                  <a:lumMod val="50000"/>
                </a:schemeClr>
              </a:buClr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Изучение литературы по теме: «Машинист локомотива» (декабрь 2019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г.);</a:t>
            </a:r>
          </a:p>
          <a:p>
            <a:pPr lvl="0">
              <a:buClr>
                <a:schemeClr val="accent6">
                  <a:lumMod val="50000"/>
                </a:schemeClr>
              </a:buClr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Работа над проектом (декабрь 2019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г. – январь 2020 г.);</a:t>
            </a:r>
          </a:p>
          <a:p>
            <a:pPr lvl="0">
              <a:buClr>
                <a:schemeClr val="accent6">
                  <a:lumMod val="50000"/>
                </a:schemeClr>
              </a:buClr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Оформление результатов</a:t>
            </a:r>
          </a:p>
          <a:p>
            <a:pPr lvl="0">
              <a:buClr>
                <a:schemeClr val="accent6">
                  <a:lumMod val="50000"/>
                </a:schemeClr>
              </a:buCl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работы </a:t>
            </a:r>
          </a:p>
          <a:p>
            <a:pPr lvl="0">
              <a:buClr>
                <a:schemeClr val="accent6">
                  <a:lumMod val="50000"/>
                </a:schemeClr>
              </a:buCl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( январь – февраль </a:t>
            </a:r>
          </a:p>
          <a:p>
            <a:pPr lvl="0">
              <a:buClr>
                <a:schemeClr val="accent6">
                  <a:lumMod val="50000"/>
                </a:schemeClr>
              </a:buCl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  2020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г.).</a:t>
            </a:r>
          </a:p>
          <a:p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7992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Определение целевой группы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Вопросы анкеты:</a:t>
            </a:r>
          </a:p>
          <a:p>
            <a:pPr marL="514350" indent="-51435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Сколько Вам лет?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А) Меньше  14          Б)   14        В) Больше  14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Задумывались ли Вы о выборе будущей профессии?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А) Да                         Б) Нет       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Находите  ли  Вы самостоятельно информацию о профессиях и  о том, где и как можно учиться после школы?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А) Да                         Б) Нет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Хотели бы Вы узнавать о разных профессиях в школе?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А) Да                         Б) Нет.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7992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Результаты анкетирования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84313"/>
          <a:ext cx="8229600" cy="4687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9" descr="гы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196752"/>
            <a:ext cx="8496944" cy="525658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79920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Работа над проектом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51520" y="1196752"/>
            <a:ext cx="7992888" cy="2160240"/>
          </a:xfrm>
        </p:spPr>
        <p:txBody>
          <a:bodyPr>
            <a:normAutofit fontScale="92500"/>
          </a:bodyPr>
          <a:lstStyle/>
          <a:p>
            <a:r>
              <a:rPr lang="ru-RU" sz="2800" dirty="0" smtClean="0"/>
              <a:t>Машинист локомотива — специалист на железнодорожном транспорте, осуществляющий управление локомотивом (паровоз, тепловоз, электровоз) или мотор-вагонным подвижным составом (дизель-поезд, электропоезд).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9">
      <a:dk1>
        <a:sysClr val="windowText" lastClr="000000"/>
      </a:dk1>
      <a:lt1>
        <a:sysClr val="window" lastClr="FFFFFF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828</TotalTime>
  <Words>825</Words>
  <Application>Microsoft Office PowerPoint</Application>
  <PresentationFormat>Экран (4:3)</PresentationFormat>
  <Paragraphs>135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Муниципальное общеобразовательное учреждение средняя общеобразовательная школа № 51 г. Твери   Проект Будущая профессия – машинист локомотива</vt:lpstr>
      <vt:lpstr>Актуальность </vt:lpstr>
      <vt:lpstr>Слайд 3</vt:lpstr>
      <vt:lpstr>Методы (формы работы над проектом)</vt:lpstr>
      <vt:lpstr>Предполагаемые конечные результаты и их значимость</vt:lpstr>
      <vt:lpstr>Этапы работы над проектом</vt:lpstr>
      <vt:lpstr>Определение целевой группы</vt:lpstr>
      <vt:lpstr>Результаты анкетирования</vt:lpstr>
      <vt:lpstr>Работа над проектом</vt:lpstr>
      <vt:lpstr>Основные обязанности машиниста локомотива   </vt:lpstr>
      <vt:lpstr>Основные обязанности машиниста локомотива   </vt:lpstr>
      <vt:lpstr>Плюсы и минусы профессии</vt:lpstr>
      <vt:lpstr>Плюсы и минусы профессии</vt:lpstr>
      <vt:lpstr>ЖЖенМашинист поезда». </vt:lpstr>
      <vt:lpstr>Качества, обеспечивающие успешность выполнения профессиональной деятельности:</vt:lpstr>
      <vt:lpstr>Образование </vt:lpstr>
      <vt:lpstr>Учебные учреждения:</vt:lpstr>
      <vt:lpstr>Учебные учреждения:</vt:lpstr>
      <vt:lpstr>Места работы по специальности</vt:lpstr>
      <vt:lpstr>Заключение </vt:lpstr>
      <vt:lpstr>Спасибо за внимание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Dmitriev</cp:lastModifiedBy>
  <cp:revision>87</cp:revision>
  <dcterms:created xsi:type="dcterms:W3CDTF">2020-01-13T19:26:55Z</dcterms:created>
  <dcterms:modified xsi:type="dcterms:W3CDTF">2020-03-12T19:41:54Z</dcterms:modified>
</cp:coreProperties>
</file>