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8" r:id="rId5"/>
    <p:sldId id="259" r:id="rId6"/>
    <p:sldId id="265" r:id="rId7"/>
    <p:sldId id="266" r:id="rId8"/>
    <p:sldId id="267" r:id="rId9"/>
    <p:sldId id="272" r:id="rId10"/>
    <p:sldId id="260" r:id="rId11"/>
    <p:sldId id="261" r:id="rId12"/>
    <p:sldId id="262" r:id="rId13"/>
    <p:sldId id="263" r:id="rId14"/>
    <p:sldId id="264" r:id="rId15"/>
    <p:sldId id="273" r:id="rId16"/>
    <p:sldId id="274" r:id="rId17"/>
    <p:sldId id="275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helpline.ru/goto/http:/www.ya-roditel.ru/deti-v-trudnoj-zhiznennoj-situaci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86800" cy="19910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Профилактика кризисных ситуаций в подростковом периоде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3.amazonaws.com/rapgenius/gDhvW6rxQ02ZMA71m8XW_lonley_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81199"/>
            <a:ext cx="2520280" cy="2976708"/>
          </a:xfrm>
          <a:prstGeom prst="rect">
            <a:avLst/>
          </a:prstGeom>
          <a:noFill/>
          <a:ln cmpd="sng">
            <a:solidFill>
              <a:schemeClr val="bg2">
                <a:lumMod val="25000"/>
              </a:schemeClr>
            </a:solidFill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5633864"/>
            <a:ext cx="86868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Профилактика  самовольных  уходов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00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1. Располагать информацией о местонахождении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ребенка в течение дня.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2. Не разрешать несовершеннолетним находиться без  присмотра взрослых позднее 22.00.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3. Обращать внимание на окружение ребенка,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контактировать с его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друзьями, знакомыми,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знать их адреса и телефоны.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4. Планировать и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организовывать досуг  </a:t>
            </a:r>
          </a:p>
          <a:p>
            <a:pPr marL="514350" indent="-51435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детей.</a:t>
            </a:r>
          </a:p>
        </p:txBody>
      </p:sp>
      <p:pic>
        <p:nvPicPr>
          <p:cNvPr id="29698" name="Picture 2" descr="http://vistanews.ru/uploads/posts/2016-09/medium/1475048351_podros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7032"/>
            <a:ext cx="3688672" cy="28083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 самовольных  уходов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5. Провести с несовершеннолетними беседы: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- безопасность на дорогах;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- безопасность в лесу, на воде, болотистой местности;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- безопасность при террористических актах;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- общение с незнакомыми людьми и т.д.</a:t>
            </a:r>
          </a:p>
          <a:p>
            <a:pPr>
              <a:buNone/>
            </a:pP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vopi.ru/uploads/posts/2016-03/1458307314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14818"/>
            <a:ext cx="4249042" cy="252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28" name="AutoShape 4" descr="https://s.pfst.net/2011.10/814316643739a9e61ab259902300f594d92af0ade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.pfst.net/2011.10/814316643739a9e61ab259902300f594d92af0ade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.pfst.net/2011.10/814316643739a9e61ab259902300f594d92af0ade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.pfst.net/2011.10/814316643739a9e61ab259902300f594d92af0ade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.pfst.net/2011.10/814316643739a9e61ab259902300f594d92af0ade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ilovemybaby.ru/wp-content/uploads/2014/12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3840427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 самовольных  уходов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434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6.    При задержке ребенка более часа от назначенного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времени возвращения: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обзвонить друзей, знакомых, родных,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к которым  мог пойти ребенок;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сообщить в администрацию  школы;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обзвонить близлежащие больницы,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справочную «Скорой помощи», органы МВД.</a:t>
            </a:r>
          </a:p>
          <a:p>
            <a:pPr marL="742950" indent="-742950" algn="just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7. Если предпринятые меры не дали результатов, необходимо сделать  письменное заявление  в органы МВД, при этом иметь документ, удостоверяющий личность заявителя и</a:t>
            </a:r>
          </a:p>
          <a:p>
            <a:pPr marL="742950" indent="-742950" algn="just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несовершеннолетнего, фото ребенка, иметь при себе номера телефонов друзей и одноклассников несовершеннолетнего.</a:t>
            </a:r>
          </a:p>
          <a:p>
            <a:pPr algn="just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8. При обнаружении пропавшего ребенка сообщить</a:t>
            </a:r>
          </a:p>
          <a:p>
            <a:pPr algn="just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администрации образовательного учреждения и в органы </a:t>
            </a:r>
            <a:r>
              <a:rPr lang="ru-RU" sz="10400" b="1" dirty="0" smtClean="0">
                <a:solidFill>
                  <a:srgbClr val="002060"/>
                </a:solidFill>
              </a:rPr>
              <a:t>МВД </a:t>
            </a:r>
            <a:r>
              <a:rPr lang="ru-RU" sz="9600" b="1" dirty="0" smtClean="0">
                <a:solidFill>
                  <a:srgbClr val="002060"/>
                </a:solidFill>
              </a:rPr>
              <a:t>о  его возвращении.</a:t>
            </a:r>
          </a:p>
          <a:p>
            <a:pPr algn="just">
              <a:buNone/>
            </a:pPr>
            <a:endParaRPr lang="ru-RU" sz="6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zt16.ru/wp-content/uploads/2015/08/43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142984"/>
            <a:ext cx="2323819" cy="199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ваш ребенок самовольно покинул дом, необходимо своевременно и грамотно организовать поиск ребенка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84096" cy="50273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</a:rPr>
              <a:t>Шаг первый: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Вспомните все, о чем  говорил ваш ребенок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в последнее время. Зачастую наши дети нам говорят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почти все, другое дело</a:t>
            </a:r>
            <a:r>
              <a:rPr lang="en-US" sz="2700" b="1" dirty="0" smtClean="0">
                <a:solidFill>
                  <a:srgbClr val="002060"/>
                </a:solidFill>
              </a:rPr>
              <a:t>,</a:t>
            </a:r>
            <a:r>
              <a:rPr lang="ru-RU" sz="2700" b="1" dirty="0" smtClean="0">
                <a:solidFill>
                  <a:srgbClr val="002060"/>
                </a:solidFill>
              </a:rPr>
              <a:t> слышим ли мы их. Соберите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родственников, с которыми ваш ребенок общался в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последнее время, обзвоните друзей и знакомых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подростка. Проверить</a:t>
            </a:r>
            <a:r>
              <a:rPr lang="en-US" sz="2700" b="1" dirty="0" smtClean="0">
                <a:solidFill>
                  <a:srgbClr val="002060"/>
                </a:solidFill>
              </a:rPr>
              <a:t>,</a:t>
            </a:r>
            <a:r>
              <a:rPr lang="ru-RU" sz="2700" b="1" dirty="0" smtClean="0">
                <a:solidFill>
                  <a:srgbClr val="002060"/>
                </a:solidFill>
              </a:rPr>
              <a:t> велся ли дневник (в письменном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или в электронном варианте).</a:t>
            </a:r>
          </a:p>
          <a:p>
            <a:pPr>
              <a:buNone/>
            </a:pP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</a:rPr>
              <a:t>Шаг второй: </a:t>
            </a:r>
            <a:r>
              <a:rPr lang="ru-RU" sz="2700" b="1" dirty="0" smtClean="0">
                <a:solidFill>
                  <a:srgbClr val="002060"/>
                </a:solidFill>
              </a:rPr>
              <a:t>Собрав информацию, так же проверьте, не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взял ли ребенок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 из дома деньги, ценности, 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теплые вещи, документы.</a:t>
            </a:r>
          </a:p>
        </p:txBody>
      </p:sp>
      <p:pic>
        <p:nvPicPr>
          <p:cNvPr id="20482" name="Picture 2" descr="http://penza-post.ru/uploads/2-1/Anna/sentyabr/12.09/SS-Social-Media-12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41168"/>
            <a:ext cx="2800902" cy="177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Продолжайте звонить ближайшим друзьям ребенка, акцентируя внимание на том, что вы очень его любите, волнуетесь, ждете его дома и совсем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не сердитесь. Найдя своего  сына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или дочь, не нападайте на него сразу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  расспросами. Но через некоторое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время попытайтесь поговорить на  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тему побега, узнать,  что послужило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его причиной, постарайтесь понять своего ребенка и</a:t>
            </a:r>
          </a:p>
          <a:p>
            <a:pPr marL="0" indent="0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найти взаимопонимание с ним.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Помните о том, что вы — не надсмотрщик на галерах, и вашей целью не должно быть тотальное навязывание ребенку своих взглядов на жиз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нь</a:t>
            </a:r>
            <a:r>
              <a:rPr lang="ru-RU" sz="2500" b="1" dirty="0" smtClean="0"/>
              <a:t>.</a:t>
            </a:r>
            <a:endParaRPr lang="ru-RU" sz="2500" b="1" dirty="0"/>
          </a:p>
        </p:txBody>
      </p:sp>
      <p:sp>
        <p:nvSpPr>
          <p:cNvPr id="21506" name="AutoShape 2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66.xn--b1aew.xn--p1ai/upload/site67/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7" name="Picture 13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2428892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ищут подростка 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6034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начинается со звонка на телефон полиции. Ориентировка рассылается по всем отделениям полиции и постам ГИБДД города. К родителям выезжает экипаж для заполнения документов, разрешающих все необходимые мероприятия. Также полицейские созваниваются с волонтерами общественной организации «Поиск пропавших детей». С согласия родителей фото ребенка с описанием размещают на официальном сайте УМВД, на страницах официального сообщества волонтеров в социальных сетях и рассылают в СМИ.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Волонтеры и полицейские встречаются в точке сбора — как правило это последнее место, где видели ребенка. Далее волонтеры вместе со следователем, ведущим дело, начинают собирать информацию и прочесывать местности. Параллельно ведется работа в интернете. В среднем собирается 4-6 экипажей волонтеров по 4-5 человек. Определяется каждому своя зона поиска и ответственности.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полиции в первую очередь посещают последнее место нахождения ребенка и проверяют, не совершалось ли в отношении него преступление. Помимо всего прочего, подростка отслеживают по городским камерам наблюдения.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Куда можно обратиться за помощью в кризисных ситуациях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Не забывайте, что в преодолении кризисных ситуаций, коснувшихся вас и вашего ребенка, вам всегда помогут специалисты. Чем раньше вы обратитесь за помощью к психологу или психиатру, тем больше шансов разрешить проблему  ребенка и предотвратить его уход из дома.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∙ Всероссийский Детский телефон доверия (бесплатно, круглосуточно) 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8-800-2000-122.</a:t>
            </a:r>
          </a:p>
          <a:p>
            <a:pPr fontAlgn="base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Психологическое консультирование, экстренная и кризисная психологическая помощь для 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детей 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ситуации, подростков и их родителей.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A3A3A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Помните : то, что взрослому кажется пустяком, для ребёнка может быть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A3A3A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поводом для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A3A3A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 очень серьёзных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A3A3A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 душевных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A3A3A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 переживаний.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  <a:ea typeface="Times New Roman" pitchFamily="18" charset="0"/>
                <a:cs typeface="Segoe UI" pitchFamily="34" charset="0"/>
              </a:rPr>
              <a:t>Спасибо за внимание!</a:t>
            </a:r>
            <a:endParaRPr lang="ru-RU" sz="4000" b="1" dirty="0" smtClean="0">
              <a:solidFill>
                <a:srgbClr val="C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5" name="Picture 4" descr="http://sibvaleo.ru/upload/pages/3151/no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4000528" cy="28575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Для достижения гармонии в Вашей семье и с Вашим ребенком мы предлагаем несколько простых советов: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pristalica.by/files/mysite/reg_images/teen-child-parents-talk-drug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89" y="1484784"/>
            <a:ext cx="2976331" cy="2232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5604" name="Picture 4" descr="http://ts-vershina.ru/images/stat_images/2/1_1415691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74043"/>
            <a:ext cx="3816424" cy="25697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1340768"/>
            <a:ext cx="5940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 Старайтесь ежедневно общаться с ребенком, узнавать новости из школы, его успехи и проблемы в учебе, интересоваться взаимоотношениями в классе.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 Обращайте внимание на настроение ребенка, когда он пришел из школы. Стоит насторожиться, если он приходит поникшим и грустным.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149080"/>
            <a:ext cx="5040560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  Выслушайте своего ребенка, даже если Вы очень устали. Ведь именно Вы тот человек, от которого Ваши сын или дочь хотят услышать доброе слово и совет.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 Уход из дома – это протест ребенка, его защитная реакция. А в некоторых случаях и манипулирование родителями. Задумайтесь, что же Вы сделали не так?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eachesconservatory.com/yahoo_site_admin/assets/images/violin_boy.327103116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16833"/>
            <a:ext cx="2232248" cy="33503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28" name="Picture 4" descr="http://sibvaleo.ru/upload/pages/3151/no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23135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2924944"/>
            <a:ext cx="69127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</a:p>
          <a:p>
            <a:endParaRPr lang="ru-RU" sz="27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5.  Уделяйте больше внимания Вашему чаду. Говорите с ним. Займитесь общим делом. Это сближает.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77072"/>
            <a:ext cx="673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7.  Узнайте, с кем дружит Ваш ребенок. Подружитесь с ними и Вы. Приглашайте в гости, разговаривайте с ними о делах в школе и за ее пределами.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1" y="1772816"/>
            <a:ext cx="6732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6"/>
            </a:pPr>
            <a:r>
              <a:rPr lang="ru-RU" sz="2400" b="1" dirty="0" smtClean="0">
                <a:solidFill>
                  <a:srgbClr val="002060"/>
                </a:solidFill>
              </a:rPr>
              <a:t>Организуйте 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занятость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ребенка в свободное время: запишите его на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кружки, секции. При этом, учитывая его желания.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это будет против воли ребенка,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то все ваши усилия будут тщетны.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052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8.  Никогда не бейте своего ребенка. Вместо физического 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наказания используйте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86800" cy="19910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Кризис  </a:t>
            </a:r>
            <a:r>
              <a:rPr lang="ru-RU" sz="3200" b="1" i="1" dirty="0" smtClean="0">
                <a:solidFill>
                  <a:srgbClr val="FF0000"/>
                </a:solidFill>
              </a:rPr>
              <a:t> -</a:t>
            </a:r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/>
              <a:t>от </a:t>
            </a:r>
            <a:r>
              <a:rPr lang="ru-RU" sz="3200" b="1" dirty="0"/>
              <a:t>греческого </a:t>
            </a:r>
            <a:r>
              <a:rPr lang="en-US" sz="3200" b="1" dirty="0" err="1"/>
              <a:t>krineo</a:t>
            </a:r>
            <a:r>
              <a:rPr lang="ru-RU" sz="3200" b="1" dirty="0"/>
              <a:t>,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буквально означает «разделение дорог»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dirty="0" smtClean="0"/>
              <a:t> Таким </a:t>
            </a:r>
            <a:r>
              <a:rPr lang="ru-RU" sz="3200" dirty="0"/>
              <a:t>образом, слово «кризис» несёт в себе оттенок чрезвычайности, угрозы и необходимости в действии. Само понятие «кризис» реально означает острую ситуацию для принятия какого-то решения, поворотный пункт, важнейший момент. </a:t>
            </a:r>
            <a:br>
              <a:rPr lang="ru-RU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5633864"/>
            <a:ext cx="86868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2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54726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5633864"/>
            <a:ext cx="86868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-1049149"/>
            <a:ext cx="8424936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500" b="1" dirty="0">
                <a:solidFill>
                  <a:srgbClr val="C00000"/>
                </a:solidFill>
                <a:latin typeface="Times New Roman"/>
                <a:ea typeface="Times New Roman"/>
              </a:rPr>
              <a:t>Ситуации, которые могут быть кризисными для подростка: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несчастная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любовь;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ссора/острый конфликт со значимыми взрослыми (родители, учителя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);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травля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буллинг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)/отвержение, запугивание, издевательства со стороны сверстников, травля в интернете/социальных сетях;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тяжелая жизненная ситуация (смерть близкого человека, особенно матери, тяжёлое заболевание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);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разочарование в своих успехах в школе или другие неудачи на фоне высоких требований, предъявляемых окружением или семьёй;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— неприятности в семье, нестабильная семейная ситуация (например, развод родителей).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5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884096" cy="63116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Одно из последствий кризисной ситуации – уход из дома.</a:t>
            </a:r>
          </a:p>
          <a:p>
            <a:pPr>
              <a:buNone/>
            </a:pPr>
            <a:r>
              <a:rPr lang="ru-RU" sz="6000" dirty="0" smtClean="0">
                <a:latin typeface="+mj-lt"/>
              </a:rPr>
              <a:t>	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 статистике, основной возраст уходов детей  и подростков из семьи - 10-17 лет.  		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Дети уходят не только из неблагополучных  семей. Как показывает практика, около 70  процентов – это дети, воспитывающ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иеся в относительно  </a:t>
            </a:r>
            <a:r>
              <a:rPr lang="ru-RU" sz="6000" b="1" dirty="0" smtClean="0">
                <a:solidFill>
                  <a:srgbClr val="C00000"/>
                </a:solidFill>
              </a:rPr>
              <a:t>благополучных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семьях.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		Они уходят из дома в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 поисках приключений,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 в знак протеста против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чрезмерной опеки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 родителей или, наоборот, </a:t>
            </a:r>
          </a:p>
          <a:p>
            <a:pPr>
              <a:buNone/>
            </a:pPr>
            <a:r>
              <a:rPr lang="ru-RU" sz="6000" b="1" dirty="0" err="1" smtClean="0">
                <a:solidFill>
                  <a:schemeClr val="accent5">
                    <a:lumMod val="50000"/>
                  </a:schemeClr>
                </a:solidFill>
              </a:rPr>
              <a:t>отвергнутости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, ненужности,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отсутствия эмоциональной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 связи с родителями,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пытаясь тем самым  привлечь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 их внимание.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www.auntbugs.com/gatlinburg-cabins-blog/wp-content/uploads/2015/12/A-happy-family-reading-a-Christmas-story-on-the-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210363" cy="28083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olors.life/upload/blogs/25/72/2572845ff0f552b99d19c5fdfc4e97c1_RSZ_69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5074" y="2143116"/>
            <a:ext cx="2771185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6107000" cy="45840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Однако основную причину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самовольного ухода ребенка на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улицу нужно искать в семье. Дети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не всегда могут объяснить причину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побега или попросту стыдятся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своего поступка. Подростки  таким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способом выпрашивают жалость к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себе, привлекают  внимание,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при этом рассуждая:  «Ищут, значит, я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нужен им»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Каждый отдельный случай самовольного ухода ребенка из дома индивидуален и зависит от множества причин: стиля воспитания, физического  и психического здоровья ребенка.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Причины, которые могут заставить ребенка уйти из дома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933056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появление в доме отчима или  мачехи;</a:t>
            </a:r>
          </a:p>
          <a:p>
            <a:pPr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чрезмерная опека, вызывающая раздражение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крупная ссора с родителями или постоянные «выяснения отношений»;</a:t>
            </a:r>
          </a:p>
          <a:p>
            <a:pPr lvl="0"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агрессия со стороны кого-нибудь из членов семьи (физические наказания);</a:t>
            </a:r>
          </a:p>
          <a:p>
            <a:pPr lvl="0"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безразличие взрослых к проблемам подростка;</a:t>
            </a:r>
          </a:p>
          <a:p>
            <a:pPr lvl="0"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2060"/>
                </a:solidFill>
              </a:rPr>
              <a:t> развод родителей;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ekroha.ru/wp-content/uploads/2012/06/1373310186_mo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816424" cy="28623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основные проблемы детско-родительских отношений, определяемые как фактор риска уходов детей из семей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psychologos.ru/images/articles/showcases/49cjb8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024" y="4365104"/>
            <a:ext cx="3460464" cy="23513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484785"/>
            <a:ext cx="896448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700" b="1" dirty="0" smtClean="0">
                <a:solidFill>
                  <a:srgbClr val="002060"/>
                </a:solidFill>
              </a:rPr>
              <a:t>Отвергающая позиция: родители воспринимают  ребенка как «тяжелую обязанность», стремятся  освободиться от этой «обузы», постоянно порицают и  критикуют недостатки ребенка, не проявляют терпение.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2. Позиция уклонения: эта позиция свойственна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родителям эмоционально холодным, равнодушным; контакты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с ребенком носят 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случайный и редкий характер;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ребенку предоставляется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полная свобода и</a:t>
            </a:r>
          </a:p>
          <a:p>
            <a:pPr marL="514350" indent="-514350"/>
            <a:r>
              <a:rPr lang="ru-RU" sz="2700" b="1" dirty="0" smtClean="0">
                <a:solidFill>
                  <a:srgbClr val="002060"/>
                </a:solidFill>
              </a:rPr>
              <a:t>бесконтрольность.</a:t>
            </a:r>
          </a:p>
          <a:p>
            <a:pPr marL="514350" indent="-514350"/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likar.info/pictures_ckfinder/images/RUGAY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2987824" cy="25248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188640"/>
            <a:ext cx="6084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</a:rPr>
              <a:t>3. Позиция доминирования по</a:t>
            </a:r>
          </a:p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</a:rPr>
              <a:t>отношению к детям: для этой позиции</a:t>
            </a:r>
          </a:p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</a:rPr>
              <a:t>характерны: непреклонность, суровость  взрослого по отношению к ребенку,</a:t>
            </a:r>
          </a:p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</a:rPr>
              <a:t>тенденции к ограничению его потребностей,  социальной свободы, независимости.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500" b="1" dirty="0" smtClean="0">
                <a:solidFill>
                  <a:srgbClr val="002060"/>
                </a:solidFill>
              </a:rPr>
              <a:t>Ведущие методы этого семейного </a:t>
            </a:r>
          </a:p>
          <a:p>
            <a:pPr marL="514350" indent="-514350"/>
            <a:r>
              <a:rPr lang="ru-RU" sz="2500" b="1" dirty="0" smtClean="0">
                <a:solidFill>
                  <a:srgbClr val="002060"/>
                </a:solidFill>
              </a:rPr>
              <a:t>воспитания</a:t>
            </a:r>
          </a:p>
          <a:p>
            <a:pPr marL="514350" indent="-514350"/>
            <a:r>
              <a:rPr lang="ru-RU" sz="2500" b="1" dirty="0" smtClean="0">
                <a:solidFill>
                  <a:srgbClr val="002060"/>
                </a:solidFill>
              </a:rPr>
              <a:t>— дисциплина, режим, угрозы,</a:t>
            </a:r>
          </a:p>
          <a:p>
            <a:pPr marL="514350" indent="-514350"/>
            <a:r>
              <a:rPr lang="ru-RU" sz="2500" b="1" dirty="0" smtClean="0">
                <a:solidFill>
                  <a:srgbClr val="002060"/>
                </a:solidFill>
              </a:rPr>
              <a:t> наказания.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7562"/>
            <a:ext cx="53285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1200" b="1" dirty="0" smtClean="0">
              <a:solidFill>
                <a:srgbClr val="002060"/>
              </a:solidFill>
            </a:endParaRPr>
          </a:p>
          <a:p>
            <a:pPr marL="514350" indent="-514350"/>
            <a:endParaRPr lang="ru-RU" sz="1200" b="1" dirty="0" smtClean="0">
              <a:solidFill>
                <a:srgbClr val="002060"/>
              </a:solidFill>
            </a:endParaRPr>
          </a:p>
          <a:p>
            <a:pPr marL="514350" indent="-514350"/>
            <a:endParaRPr lang="ru-RU" sz="1200" b="1" dirty="0" smtClean="0">
              <a:solidFill>
                <a:srgbClr val="002060"/>
              </a:solidFill>
            </a:endParaRPr>
          </a:p>
          <a:p>
            <a:pPr marL="514350" indent="-514350"/>
            <a:endParaRPr lang="ru-RU" sz="12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14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1" name="Picture 4" descr="http://srcn-avis.ru/images/108343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143272" cy="27306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64399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 algn="ctr"/>
            <a:r>
              <a:rPr lang="ru-RU" sz="2500" b="1" dirty="0" smtClean="0">
                <a:solidFill>
                  <a:srgbClr val="C00000"/>
                </a:solidFill>
              </a:rPr>
              <a:t>Основные проблемы </a:t>
            </a:r>
            <a:r>
              <a:rPr lang="ru-RU" sz="2500" b="1" dirty="0" err="1" smtClean="0">
                <a:solidFill>
                  <a:srgbClr val="C00000"/>
                </a:solidFill>
              </a:rPr>
              <a:t>детско</a:t>
            </a:r>
            <a:r>
              <a:rPr lang="ru-RU" sz="2500" b="1" dirty="0" smtClean="0">
                <a:solidFill>
                  <a:srgbClr val="C00000"/>
                </a:solidFill>
              </a:rPr>
              <a:t> – родительских отношений, определяемые как фактор риска уходов детей из семьи.</a:t>
            </a:r>
          </a:p>
          <a:p>
            <a:pPr marL="514350" indent="-514350"/>
            <a:endParaRPr lang="ru-RU" sz="25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2500" b="1" dirty="0" smtClean="0">
                <a:solidFill>
                  <a:srgbClr val="002060"/>
                </a:solidFill>
              </a:rPr>
              <a:t>4. </a:t>
            </a:r>
            <a:r>
              <a:rPr lang="ru-RU" sz="2800" b="1" dirty="0" err="1" smtClean="0">
                <a:solidFill>
                  <a:srgbClr val="002060"/>
                </a:solidFill>
              </a:rPr>
              <a:t>Отвергающе</a:t>
            </a:r>
            <a:r>
              <a:rPr lang="ru-RU" sz="2800" b="1" dirty="0" smtClean="0">
                <a:solidFill>
                  <a:srgbClr val="002060"/>
                </a:solidFill>
              </a:rPr>
              <a:t>- принуждающая  позиция: родители приспосабливают  ребенка к выработанному ими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образцу поведения, не считаясь с  его индивидуальными особенностями. Взрослые предъявляют завышенные требования к ребенку,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</a:rPr>
              <a:t>навязывают ему собственный авторитет. При этом они не  признают прав ребенка на самостоятельность. Отношение  взрослых к детям носит оценивающий характер.</a:t>
            </a:r>
          </a:p>
          <a:p>
            <a:pPr marL="514350" indent="-514350"/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761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Профилактика кризисных ситуаций в подростковом периоде</vt:lpstr>
      <vt:lpstr>             Кризис   -    от греческого krineo,  буквально означает «разделение дорог»  Таким образом, слово «кризис» несёт в себе оттенок чрезвычайности, угрозы и необходимости в действии. Само понятие «кризис» реально означает острую ситуацию для принятия какого-то решения, поворотный пункт, важнейший момент.  </vt:lpstr>
      <vt:lpstr>             </vt:lpstr>
      <vt:lpstr>Слайд 4</vt:lpstr>
      <vt:lpstr>Слайд 5</vt:lpstr>
      <vt:lpstr>Причины, которые могут заставить ребенка уйти из дома</vt:lpstr>
      <vt:lpstr>основные проблемы детско-родительских отношений, определяемые как фактор риска уходов детей из семей</vt:lpstr>
      <vt:lpstr>Слайд 8</vt:lpstr>
      <vt:lpstr>Слайд 9</vt:lpstr>
      <vt:lpstr>Профилактика  самовольных  уходов</vt:lpstr>
      <vt:lpstr>Профилактика  самовольных  уходов</vt:lpstr>
      <vt:lpstr>Профилактика  самовольных  уходов</vt:lpstr>
      <vt:lpstr>Если ваш ребенок самовольно покинул дом, необходимо своевременно и грамотно организовать поиск ребенка </vt:lpstr>
      <vt:lpstr>Слайд 14</vt:lpstr>
      <vt:lpstr>Как ищут подростка ?</vt:lpstr>
      <vt:lpstr>Куда можно обратиться за помощью в кризисных ситуациях ?</vt:lpstr>
      <vt:lpstr>Слайд 17</vt:lpstr>
      <vt:lpstr>Для достижения гармонии в Вашей семье и с Вашим ребенком мы предлагаем несколько простых советов: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 самовольных   уходов ребенка   из   семьи</dc:title>
  <dc:creator>Asus</dc:creator>
  <cp:lastModifiedBy>Asus</cp:lastModifiedBy>
  <cp:revision>71</cp:revision>
  <dcterms:modified xsi:type="dcterms:W3CDTF">2021-04-11T13:11:32Z</dcterms:modified>
</cp:coreProperties>
</file>