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3" r:id="rId9"/>
    <p:sldId id="265" r:id="rId10"/>
    <p:sldId id="264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E1B3F-7D5C-46CE-8A28-336C36DB0A3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9190D1-3A14-4652-8974-AC09C77F81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28869"/>
            <a:ext cx="8458200" cy="25717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Образовательная программа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2019 </a:t>
            </a:r>
            <a:r>
              <a:rPr lang="ru-RU" sz="1400" dirty="0" smtClean="0"/>
              <a:t>год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5728"/>
            <a:ext cx="8458200" cy="10001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i="1" dirty="0" smtClean="0"/>
              <a:t> </a:t>
            </a:r>
            <a:r>
              <a:rPr lang="ru-RU" b="1" dirty="0" smtClean="0"/>
              <a:t> </a:t>
            </a:r>
          </a:p>
          <a:p>
            <a:pPr lvl="0" algn="ctr"/>
            <a:r>
              <a:rPr lang="ru-RU" sz="2600" dirty="0" smtClean="0"/>
              <a:t>Муниципальное образовательное учреждение средняя общеобразовательная школа  №38 (дошкольное отделение)</a:t>
            </a:r>
          </a:p>
          <a:p>
            <a:endParaRPr lang="ru-RU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Формы работы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Свободная работа детей с </a:t>
            </a:r>
            <a:r>
              <a:rPr lang="ru-RU" sz="2400" b="1" dirty="0" err="1" smtClean="0"/>
              <a:t>монтессори-материалами</a:t>
            </a:r>
            <a:r>
              <a:rPr lang="ru-RU" sz="2400" b="1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Ежедневное коллективное занятие в кругу. 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Творческие занятия в малой группе детей 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Общие групповые образовательные события.</a:t>
            </a:r>
            <a:endParaRPr lang="ru-RU" sz="24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+mn-lt"/>
              </a:rPr>
              <a:t>Целевые ориентиры на этапе завершения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дошкольного образования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3400" dirty="0" smtClean="0"/>
          </a:p>
          <a:p>
            <a:pPr algn="ctr">
              <a:buNone/>
            </a:pPr>
            <a:r>
              <a:rPr lang="ru-RU" sz="3400" dirty="0" smtClean="0"/>
              <a:t>Модель выпускника</a:t>
            </a:r>
          </a:p>
          <a:p>
            <a:pPr algn="ctr">
              <a:buNone/>
            </a:pPr>
            <a:endParaRPr lang="ru-RU" sz="2300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Осознанная  концентрация внимания в процессе  своей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Способность  к проявлению воли (умение самостоятельно сдерживать свои спонтанные потребности)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Самодисциплина. Умение подчинять собственные  интересы нормам поведения, принятым в группе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Доверие  к себе и уверенность  в своих способностях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Стремление  к соблюдению порядка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Терпение. Способность ожидать желаемого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Готовность отстаивать себя в трудной ситуации без помощи взрослых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Умение обсуждать конфликтную ситуацию и стремление позитивно ее решать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Способность договариваться о совместной работе и работать  вместе с другим ребенком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Умение  просить помощь и предлагать помощь другим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Умение не мешать работать другим и не разрушать  чужую работу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Готовность  соблюдать правила группы и помогать другим их соблюдать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Радость от предстоящего перехода из детского сада в школу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Умение сделать осознанный выбор материала, продолжительности  и способа  работы с ним, места для занятия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Умение организовать свое рабочее место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Навык завершения начатой работы до конца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Понимание причинно-следственных связей происходящих событий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Работа с родителями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Цель  построение  взаимодействия  с семьями  воспитанников  в целях осуществления полноценного развития  каждого ребенка, вовлечение семей воспитанников  непосредственно в образовательный процесс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Родительские собрания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Консультации индивидуальные и групповые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Привлечение  к участию  в конкурсах, выставках, ярмарках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Наглядная информация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Проведение  совместных праздников и развлечений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Совместные образовательные проекты (проектная деятельность).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Сетевое взаимодействие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МОУ СОШ №38</a:t>
            </a:r>
          </a:p>
          <a:p>
            <a:pPr>
              <a:buNone/>
            </a:pPr>
            <a:r>
              <a:rPr lang="ru-RU" sz="1400" dirty="0" smtClean="0"/>
              <a:t>          </a:t>
            </a:r>
            <a:r>
              <a:rPr lang="ru-RU" sz="1200" dirty="0" smtClean="0"/>
              <a:t>формирование  у старших дошкольников мотивации и желания  к обучению в школе</a:t>
            </a:r>
          </a:p>
          <a:p>
            <a:pPr>
              <a:buNone/>
            </a:pPr>
            <a:r>
              <a:rPr lang="ru-RU" sz="1200" dirty="0" smtClean="0"/>
              <a:t>            обеспечение сотрудничества педагогов ДОУ и школы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ЧУДО «Русская школа»</a:t>
            </a:r>
          </a:p>
          <a:p>
            <a:pPr>
              <a:buNone/>
            </a:pPr>
            <a:r>
              <a:rPr lang="ru-RU" sz="1400" dirty="0" smtClean="0"/>
              <a:t>         </a:t>
            </a:r>
            <a:r>
              <a:rPr lang="ru-RU" sz="1200" dirty="0" smtClean="0"/>
              <a:t>совместные праздники и развлечения </a:t>
            </a:r>
          </a:p>
          <a:p>
            <a:pPr>
              <a:buNone/>
            </a:pPr>
            <a:r>
              <a:rPr lang="ru-RU" sz="1200" dirty="0" smtClean="0"/>
              <a:t>           выставки</a:t>
            </a:r>
          </a:p>
          <a:p>
            <a:pPr>
              <a:buNone/>
            </a:pPr>
            <a:r>
              <a:rPr lang="ru-RU" sz="1200" dirty="0" smtClean="0"/>
              <a:t>           ярмарки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Кукольный театр</a:t>
            </a:r>
          </a:p>
          <a:p>
            <a:pPr>
              <a:buNone/>
            </a:pPr>
            <a:r>
              <a:rPr lang="ru-RU" sz="1200" dirty="0" smtClean="0"/>
              <a:t>           развитие эстетического восприятия художественных образов;</a:t>
            </a:r>
          </a:p>
          <a:p>
            <a:pPr>
              <a:buNone/>
            </a:pPr>
            <a:r>
              <a:rPr lang="ru-RU" sz="1200" dirty="0" smtClean="0"/>
              <a:t>           формирование  нравственных, эстетических качеств личности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Фабрика  «Тверские сувениры»</a:t>
            </a:r>
          </a:p>
          <a:p>
            <a:pPr>
              <a:buNone/>
            </a:pPr>
            <a:r>
              <a:rPr lang="ru-RU" sz="1200" dirty="0" smtClean="0"/>
              <a:t>            развитие эстетического восприятия художественных образов;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Мобильный планетарий</a:t>
            </a:r>
          </a:p>
          <a:p>
            <a:pPr>
              <a:buNone/>
            </a:pPr>
            <a:r>
              <a:rPr lang="ru-RU" sz="1200" dirty="0" smtClean="0"/>
              <a:t>            познавательное развитие  детей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Библиотека им. </a:t>
            </a:r>
            <a:r>
              <a:rPr lang="ru-RU" sz="1400" smtClean="0"/>
              <a:t>С.М. </a:t>
            </a:r>
            <a:r>
              <a:rPr lang="ru-RU" sz="1400" dirty="0" smtClean="0"/>
              <a:t>Кирова</a:t>
            </a:r>
          </a:p>
          <a:p>
            <a:pPr>
              <a:buNone/>
            </a:pPr>
            <a:r>
              <a:rPr lang="ru-RU" sz="1200" dirty="0" smtClean="0"/>
              <a:t>           познавательное развитие,  развитие интереса  к чтению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</a:t>
            </a:r>
            <a:r>
              <a:rPr lang="ru-RU" sz="1400" dirty="0" smtClean="0"/>
              <a:t>Музей ЛЬНА</a:t>
            </a:r>
          </a:p>
          <a:p>
            <a:pPr>
              <a:buNone/>
            </a:pPr>
            <a:r>
              <a:rPr lang="ru-RU" sz="1200" dirty="0" smtClean="0"/>
              <a:t>           познавательное развитие  в  рамках проекта  «Откуда хлеб пришел»</a:t>
            </a:r>
          </a:p>
          <a:p>
            <a:pPr>
              <a:buFont typeface="Wingdings" pitchFamily="2" charset="2"/>
              <a:buChar char="v"/>
            </a:pPr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+mn-lt"/>
              </a:rPr>
              <a:t>Образовательная программа  разработана в соответствии  с федеральным государственным стандартом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дошкольного образования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dirty="0" smtClean="0"/>
              <a:t>В ходе проектирования   учитывались: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Рекомендации примерной  основной  образовательной программы дошкольного образования «Детский сад  по системе  </a:t>
            </a:r>
            <a:r>
              <a:rPr lang="ru-RU" sz="2000" dirty="0" err="1" smtClean="0"/>
              <a:t>Монтессори</a:t>
            </a:r>
            <a:r>
              <a:rPr lang="ru-RU" sz="2000" dirty="0" smtClean="0"/>
              <a:t>» </a:t>
            </a:r>
            <a:r>
              <a:rPr lang="ru-RU" sz="1600" dirty="0" smtClean="0"/>
              <a:t>под редакцией  Е.А. </a:t>
            </a:r>
            <a:r>
              <a:rPr lang="ru-RU" sz="1600" dirty="0" err="1" smtClean="0"/>
              <a:t>Хилтунен-М</a:t>
            </a:r>
            <a:r>
              <a:rPr lang="ru-RU" sz="1600" dirty="0" smtClean="0"/>
              <a:t>.: издательство «Национальное образование», 2014г.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Образовательные потребности  воспитанников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Запросы  родителей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Кадровые, материально-технические, финансовые условия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Образовательная программа состоит из: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85786" y="1785926"/>
            <a:ext cx="2214578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Обязательная часть</a:t>
            </a:r>
          </a:p>
          <a:p>
            <a:pPr algn="ctr"/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857884" y="1785926"/>
            <a:ext cx="2286016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Вариативная часть </a:t>
            </a:r>
          </a:p>
          <a:p>
            <a:pPr algn="ctr"/>
            <a:r>
              <a:rPr lang="ru-RU" dirty="0" smtClean="0"/>
              <a:t>40%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3286116" y="2071678"/>
            <a:ext cx="235916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28662" y="3714752"/>
            <a:ext cx="2143140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Детский сад по системе Марии </a:t>
            </a:r>
            <a:r>
              <a:rPr lang="ru-RU" dirty="0" err="1" smtClean="0"/>
              <a:t>Монтессори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572000" y="3143248"/>
            <a:ext cx="1785950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«Цветные ладошки» И.А.Лыкова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858016" y="3143248"/>
            <a:ext cx="1857388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«Основы безопасности детей дошкольного возраста»</a:t>
            </a:r>
          </a:p>
          <a:p>
            <a:pPr algn="ctr"/>
            <a:r>
              <a:rPr lang="ru-RU" sz="1400" dirty="0" smtClean="0"/>
              <a:t> Р.Б, </a:t>
            </a:r>
            <a:r>
              <a:rPr lang="ru-RU" sz="1400" dirty="0" err="1" smtClean="0"/>
              <a:t>Стеркина</a:t>
            </a:r>
            <a:endParaRPr lang="ru-RU" sz="1400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4572000" y="4572008"/>
            <a:ext cx="1785950" cy="1285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 «Физкультурные </a:t>
            </a:r>
            <a:r>
              <a:rPr lang="ru-RU" sz="1400" dirty="0"/>
              <a:t>занятия  в детском саду»  </a:t>
            </a:r>
            <a:r>
              <a:rPr lang="ru-RU" sz="1400" dirty="0" smtClean="0"/>
              <a:t>Л. И. </a:t>
            </a:r>
            <a:r>
              <a:rPr lang="ru-RU" sz="1400" dirty="0" err="1" smtClean="0"/>
              <a:t>Пензулаева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929454" y="4572008"/>
            <a:ext cx="1857388" cy="1285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«Ладушки» </a:t>
            </a:r>
            <a:r>
              <a:rPr lang="ru-RU" sz="1400" dirty="0" err="1" smtClean="0"/>
              <a:t>Каплунова</a:t>
            </a:r>
            <a:r>
              <a:rPr lang="ru-RU" sz="1400" dirty="0" smtClean="0"/>
              <a:t> И. и </a:t>
            </a:r>
            <a:r>
              <a:rPr lang="ru-RU" sz="1400" dirty="0" err="1" smtClean="0"/>
              <a:t>Новоскольцева</a:t>
            </a:r>
            <a:r>
              <a:rPr lang="ru-RU" sz="1400" dirty="0" smtClean="0"/>
              <a:t> И.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785918" y="3000372"/>
            <a:ext cx="2703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5572926" y="3929066"/>
            <a:ext cx="22852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57950" y="507207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86512" y="371475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Основными приоритетными </a:t>
            </a:r>
            <a:r>
              <a:rPr lang="ru-RU" sz="2800" b="1" dirty="0" smtClean="0">
                <a:latin typeface="+mn-lt"/>
              </a:rPr>
              <a:t>направлениями</a:t>
            </a:r>
            <a:r>
              <a:rPr lang="ru-RU" sz="2800" dirty="0" smtClean="0">
                <a:latin typeface="+mn-lt"/>
              </a:rPr>
              <a:t> в деятельности дошкольной группы  являются: 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реализация личностного и </a:t>
            </a:r>
            <a:r>
              <a:rPr lang="ru-RU" sz="2400" dirty="0" err="1" smtClean="0"/>
              <a:t>системно-деятельностного</a:t>
            </a:r>
            <a:r>
              <a:rPr lang="ru-RU" sz="2400" dirty="0" smtClean="0"/>
              <a:t> подхода в образовании</a:t>
            </a:r>
          </a:p>
          <a:p>
            <a:pPr lvl="0">
              <a:buNone/>
            </a:pPr>
            <a:r>
              <a:rPr lang="ru-RU" sz="2400" dirty="0" smtClean="0"/>
              <a:t>     (ФГОС  дошкольного образования);</a:t>
            </a:r>
          </a:p>
          <a:p>
            <a:pPr lvl="0">
              <a:buNone/>
            </a:pPr>
            <a:endParaRPr lang="ru-RU" sz="1400" dirty="0" smtClean="0"/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образование детей и взрослых в традициях русской православной культуры;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технологии саморазвития ребенка в специально организованной дидактической среде;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непрерывность дошкольного и школьного образования.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Образовательные области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endParaRPr lang="ru-RU" sz="14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/>
              <a:t>Познавательное развитие</a:t>
            </a:r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sz="1600" dirty="0" smtClean="0"/>
              <a:t>      Познавательная область образования предполагает развитие интересов детей,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600" dirty="0" smtClean="0"/>
              <a:t>      любознательности и познавательной мотивации;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600" dirty="0" smtClean="0"/>
              <a:t>      формирование познавательных действий, становление сознания;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600" dirty="0" smtClean="0"/>
              <a:t>      развитие воображения и творческой активности;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600" dirty="0" smtClean="0"/>
              <a:t>     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1600" dirty="0" err="1" smtClean="0"/>
              <a:t>социокультурных</a:t>
            </a:r>
            <a:r>
              <a:rPr lang="ru-RU" sz="1600" dirty="0" smtClean="0"/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214290"/>
            <a:ext cx="857256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00"/>
                </a:solidFill>
                <a:ea typeface="Times New Roman" pitchFamily="18" charset="0"/>
                <a:cs typeface="Georgia" pitchFamily="18" charset="0"/>
              </a:rPr>
              <a:t>Речевое  развитие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1400" b="1" dirty="0" smtClean="0">
              <a:solidFill>
                <a:srgbClr val="000000"/>
              </a:solidFill>
              <a:ea typeface="Times New Roman" pitchFamily="18" charset="0"/>
              <a:cs typeface="Georg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Georgia" pitchFamily="18" charset="0"/>
              </a:rPr>
              <a:t>Речевое развитие включает владение речью как средством общения и культуры и реализуется  через задачи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обогащения активного словаря;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развития связной, грамматически правильной диалогической и монологической речи;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развития речевого творчества;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развития звуковой и интонационной культуры речи, фонематического слуха;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знакомства с книжной культурой, детской литературой, понимания на слух текстов различных жанров детской литературы;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Georgia" pitchFamily="18" charset="0"/>
              </a:rPr>
              <a:t>формирования звуковой аналитико-синтетической активности как предпосылки обучения грамоте.</a:t>
            </a:r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/>
              <a:t>Физическое  </a:t>
            </a:r>
            <a:r>
              <a:rPr lang="ru-RU" sz="1600" b="1" dirty="0"/>
              <a:t>развитие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/>
            <a:r>
              <a:rPr lang="ru-RU" sz="1600" dirty="0" smtClean="0"/>
              <a:t>  </a:t>
            </a:r>
            <a:endParaRPr lang="ru-RU" sz="1600" dirty="0"/>
          </a:p>
          <a:p>
            <a:pPr algn="just"/>
            <a:r>
              <a:rPr lang="ru-RU" sz="1600" dirty="0"/>
              <a:t>Цели: формирование у детей интереса и ценностного отношения к занятиям физической культурой, гармоническое физическое развитие через решение следующих специфических задач: </a:t>
            </a:r>
          </a:p>
          <a:p>
            <a:pPr lvl="0" algn="just"/>
            <a:r>
              <a:rPr lang="ru-RU" sz="1600" dirty="0"/>
              <a:t>развитие физических качеств (скоростных, силовых, гибкости, выносливости и  координации);</a:t>
            </a:r>
          </a:p>
          <a:p>
            <a:pPr lvl="0" algn="just"/>
            <a:r>
              <a:rPr lang="ru-RU" sz="1600" dirty="0"/>
              <a:t>накопление и обогащение двигательного опыта детей (овладение основными движениями);</a:t>
            </a:r>
          </a:p>
          <a:p>
            <a:pPr lvl="0" algn="just"/>
            <a:r>
              <a:rPr lang="ru-RU" sz="1600" dirty="0"/>
              <a:t>формирование у воспитанников потребности в двигательной активности и физическом совершенствовании и др.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35846"/>
            <a:ext cx="85725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Художественно-эстетическое развитие</a:t>
            </a:r>
            <a:endParaRPr lang="ru-RU" sz="1600" dirty="0" smtClean="0">
              <a:cs typeface="Times New Roman" pitchFamily="18" charset="0"/>
            </a:endParaRPr>
          </a:p>
          <a:p>
            <a:pPr algn="just"/>
            <a:endParaRPr lang="ru-RU" sz="1600" dirty="0" smtClean="0">
              <a:cs typeface="Times New Roman" pitchFamily="18" charset="0"/>
            </a:endParaRPr>
          </a:p>
          <a:p>
            <a:pPr algn="just"/>
            <a:r>
              <a:rPr lang="ru-RU" sz="1600" dirty="0" smtClean="0">
                <a:cs typeface="Times New Roman" pitchFamily="18" charset="0"/>
              </a:rPr>
              <a:t> Художественное творчество сообразно природе ребенка и призвано «готовить руку ребенка к движению, глаз — к видению, душу к чувствованию».</a:t>
            </a:r>
          </a:p>
          <a:p>
            <a:pPr algn="just"/>
            <a:r>
              <a:rPr lang="ru-RU" sz="1600" i="1" dirty="0" smtClean="0">
                <a:cs typeface="Times New Roman" pitchFamily="18" charset="0"/>
              </a:rPr>
              <a:t>Цели</a:t>
            </a:r>
            <a:r>
              <a:rPr lang="ru-RU" sz="1600" dirty="0" smtClean="0"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 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становлении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реализация самостоятельной творческой деятельности детей (изобразительной, конструктивно-модельной, музыкальной и др.</a:t>
            </a:r>
            <a:r>
              <a:rPr lang="ru-RU" sz="1600" b="1" dirty="0" smtClean="0">
                <a:cs typeface="Times New Roman" pitchFamily="18" charset="0"/>
              </a:rPr>
              <a:t> </a:t>
            </a:r>
          </a:p>
          <a:p>
            <a:pPr algn="just"/>
            <a:endParaRPr lang="ru-RU" sz="1600" b="1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Социально-коммуникативное развитие</a:t>
            </a:r>
          </a:p>
          <a:p>
            <a:pPr algn="just"/>
            <a:endParaRPr lang="ru-RU" sz="1600" b="1" i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i="1" dirty="0" smtClean="0">
                <a:cs typeface="Times New Roman" pitchFamily="18" charset="0"/>
              </a:rPr>
              <a:t>Цели: </a:t>
            </a:r>
          </a:p>
          <a:p>
            <a:pPr algn="just">
              <a:buNone/>
            </a:pPr>
            <a:r>
              <a:rPr lang="ru-RU" sz="1600" dirty="0" smtClean="0">
                <a:cs typeface="Times New Roman" pitchFamily="18" charset="0"/>
              </a:rPr>
              <a:t>освоение первоначальных представлений социального характера и включение детей в систему социальных отношений через решение следующих задач:</a:t>
            </a:r>
          </a:p>
          <a:p>
            <a:pPr lvl="0" algn="just">
              <a:buNone/>
            </a:pPr>
            <a:r>
              <a:rPr lang="ru-RU" sz="1600" dirty="0" smtClean="0">
                <a:cs typeface="Times New Roman" pitchFamily="18" charset="0"/>
              </a:rPr>
              <a:t>развитие игровой деятельности детей;</a:t>
            </a:r>
          </a:p>
          <a:p>
            <a:pPr lvl="0" algn="just">
              <a:buNone/>
            </a:pPr>
            <a:r>
              <a:rPr lang="ru-RU" sz="1600" dirty="0" smtClean="0">
                <a:cs typeface="Times New Roman" pitchFamily="18" charset="0"/>
              </a:rPr>
              <a:t>приобщение к элементарным  общепринятым нормам и правилам взаимоотношения со сверстниками и взрослыми (в том числе моральным);</a:t>
            </a:r>
          </a:p>
          <a:p>
            <a:pPr lvl="0" algn="just">
              <a:buNone/>
            </a:pPr>
            <a:r>
              <a:rPr lang="ru-RU" sz="1600" dirty="0" smtClean="0">
                <a:cs typeface="Times New Roman" pitchFamily="18" charset="0"/>
              </a:rPr>
              <a:t>формирование </a:t>
            </a:r>
            <a:r>
              <a:rPr lang="ru-RU" sz="1600" dirty="0" err="1" smtClean="0">
                <a:cs typeface="Times New Roman" pitchFamily="18" charset="0"/>
              </a:rPr>
              <a:t>гендерной</a:t>
            </a:r>
            <a:r>
              <a:rPr lang="ru-RU" sz="1600" dirty="0" smtClean="0">
                <a:cs typeface="Times New Roman" pitchFamily="18" charset="0"/>
              </a:rPr>
              <a:t>, семейной, гражданской принадлежности, патриотических чувств, чувства принадлежности к родному народу и мировому сообществу .</a:t>
            </a:r>
          </a:p>
          <a:p>
            <a:pPr algn="just"/>
            <a:endParaRPr lang="ru-RU" sz="1600" dirty="0" smtClean="0"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+mn-lt"/>
              </a:rPr>
              <a:t>Организация предметно-пространственной развивающей образовательной среды 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/>
              <a:t>соответствует  возрастным, физическим, психологическим особенностям и потребностям каждого ребенка разновозрастной группы, определенным сенситивным периодам развития;</a:t>
            </a:r>
          </a:p>
          <a:p>
            <a:pPr>
              <a:buNone/>
            </a:pPr>
            <a:endParaRPr lang="ru-RU" sz="12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предоставляет  возможность для проявления инициативы ребенка, для наиболее полной реализации творческих возможностей, раскрытия природного потенциала;</a:t>
            </a:r>
          </a:p>
          <a:p>
            <a:pPr>
              <a:buNone/>
            </a:pPr>
            <a:endParaRPr lang="ru-RU" sz="12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 является  источником информации для организации самостоятельной и совместной деятельности ребенка, для самообучения;</a:t>
            </a:r>
          </a:p>
          <a:p>
            <a:pPr>
              <a:buNone/>
            </a:pPr>
            <a:endParaRPr lang="ru-RU" sz="12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предоставляет  возможность детям свободно выбирать деятельность, реализовывать замысел, получать результат, а также оценивать, осознавать результат своей деятельности и отвечать за него.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Разделы предметно-пространственной образовательной среды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/>
              <a:t>Основными разделами предметно-пространственной образовательной среды для                   группы детей от 3 до 7 (8) лет являются: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социальных навыков и навыков самообслуживания,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чувств (сенсорное развитие),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математических представлений,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речи,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освоения природы и культуры.</a:t>
            </a:r>
          </a:p>
          <a:p>
            <a:pPr>
              <a:buNone/>
            </a:pPr>
            <a:r>
              <a:rPr lang="ru-RU" sz="2900" dirty="0" smtClean="0"/>
              <a:t>В отдельных  помещениях предусматриваются: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художественных навыков,</a:t>
            </a:r>
          </a:p>
          <a:p>
            <a:pPr>
              <a:buNone/>
            </a:pPr>
            <a:r>
              <a:rPr lang="ru-RU" sz="2900" dirty="0" smtClean="0"/>
              <a:t>• пространство с материалами для развития музыкальных способностей,</a:t>
            </a:r>
          </a:p>
          <a:p>
            <a:pPr>
              <a:buNone/>
            </a:pPr>
            <a:r>
              <a:rPr lang="ru-RU" sz="2900" dirty="0" smtClean="0"/>
              <a:t>• площадка со снарядами для развития движений,</a:t>
            </a:r>
          </a:p>
          <a:p>
            <a:pPr>
              <a:buNone/>
            </a:pPr>
            <a:r>
              <a:rPr lang="ru-RU" sz="2900" dirty="0" smtClean="0"/>
              <a:t>• пространство с предметами для сюжетно-ролевых игр.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1116</Words>
  <Application>Microsoft Office PowerPoint</Application>
  <PresentationFormat>Экран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Образовательная программа   2019 год</vt:lpstr>
      <vt:lpstr>Образовательная программа  разработана в соответствии  с федеральным государственным стандартом  дошкольного образования</vt:lpstr>
      <vt:lpstr>Образовательная программа состоит из:</vt:lpstr>
      <vt:lpstr>Основными приоритетными направлениями в деятельности дошкольной группы  являются:  </vt:lpstr>
      <vt:lpstr>Образовательные области</vt:lpstr>
      <vt:lpstr>Слайд 6</vt:lpstr>
      <vt:lpstr>Слайд 7</vt:lpstr>
      <vt:lpstr>Организация предметно-пространственной развивающей образовательной среды   </vt:lpstr>
      <vt:lpstr>Разделы предметно-пространственной образовательной среды</vt:lpstr>
      <vt:lpstr>Формы работы</vt:lpstr>
      <vt:lpstr>Целевые ориентиры на этапе завершения  дошкольного образования</vt:lpstr>
      <vt:lpstr>Работа с родителями</vt:lpstr>
      <vt:lpstr>Сетевое взаимодействие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</dc:title>
  <dc:creator>ПК1</dc:creator>
  <cp:lastModifiedBy>Галина Николаевна</cp:lastModifiedBy>
  <cp:revision>31</cp:revision>
  <dcterms:created xsi:type="dcterms:W3CDTF">2017-01-10T11:43:22Z</dcterms:created>
  <dcterms:modified xsi:type="dcterms:W3CDTF">2021-04-08T13:18:31Z</dcterms:modified>
</cp:coreProperties>
</file>