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07997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381">
          <p15:clr>
            <a:srgbClr val="A4A3A4"/>
          </p15:clr>
        </p15:guide>
        <p15:guide id="2" pos="34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3" d="100"/>
          <a:sy n="103" d="100"/>
        </p:scale>
        <p:origin x="-1206" y="-72"/>
      </p:cViewPr>
      <p:guideLst>
        <p:guide orient="horz" pos="2381"/>
        <p:guide pos="34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23963" y="1143000"/>
            <a:ext cx="4410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38691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Тверь 2020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4" name="Google Shape;16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507013"/>
            <a:ext cx="10799765" cy="205266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701985" y="830632"/>
            <a:ext cx="9395700" cy="30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9"/>
              <a:buFont typeface="Arial"/>
              <a:buNone/>
              <a:defRPr sz="440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701985" y="4014329"/>
            <a:ext cx="9395700" cy="14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888888"/>
              </a:buClr>
              <a:buSzPts val="2425"/>
              <a:buNone/>
              <a:defRPr sz="2425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2205"/>
              <a:buNone/>
              <a:defRPr sz="220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984"/>
              <a:buNone/>
              <a:defRPr sz="198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6569355" y="419983"/>
            <a:ext cx="2578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701985" y="419983"/>
            <a:ext cx="57054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9309796" y="419983"/>
            <a:ext cx="7881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701984" y="1679928"/>
            <a:ext cx="4813800" cy="1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Arial"/>
              <a:buNone/>
              <a:defRPr sz="352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>
            <a:spLocks noGrp="1"/>
          </p:cNvSpPr>
          <p:nvPr>
            <p:ph type="pic" idx="2"/>
          </p:nvPr>
        </p:nvSpPr>
        <p:spPr>
          <a:xfrm>
            <a:off x="5760729" y="828105"/>
            <a:ext cx="4339500" cy="60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527"/>
              <a:buFont typeface="Arial"/>
              <a:buNone/>
              <a:defRPr sz="35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None/>
              <a:defRPr sz="30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sz="26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701984" y="3443852"/>
            <a:ext cx="4813800" cy="3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7573334" y="7006700"/>
            <a:ext cx="2524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701984" y="7006144"/>
            <a:ext cx="6709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7762330" y="419983"/>
            <a:ext cx="2335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анорамная фотография с подписью">
  <p:cSld name="Панорамная фотография с подписью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701979" y="5177971"/>
            <a:ext cx="9397200" cy="9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Arial"/>
              <a:buNone/>
              <a:defRPr sz="352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>
            <a:spLocks noGrp="1"/>
          </p:cNvSpPr>
          <p:nvPr>
            <p:ph type="pic" idx="2"/>
          </p:nvPr>
        </p:nvSpPr>
        <p:spPr>
          <a:xfrm>
            <a:off x="701979" y="1077000"/>
            <a:ext cx="93900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527"/>
              <a:buFont typeface="Arial"/>
              <a:buNone/>
              <a:defRPr sz="35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None/>
              <a:defRPr sz="30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sz="26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701985" y="6081158"/>
            <a:ext cx="93957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dt" idx="10"/>
          </p:nvPr>
        </p:nvSpPr>
        <p:spPr>
          <a:xfrm>
            <a:off x="7573334" y="7006700"/>
            <a:ext cx="2524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ftr" idx="11"/>
          </p:nvPr>
        </p:nvSpPr>
        <p:spPr>
          <a:xfrm>
            <a:off x="701984" y="7006144"/>
            <a:ext cx="6709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7762330" y="419983"/>
            <a:ext cx="2335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подпись">
  <p:cSld name="Заголовок и подпись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3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507013"/>
            <a:ext cx="10799765" cy="205266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701985" y="830631"/>
            <a:ext cx="9395700" cy="30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Arial"/>
              <a:buNone/>
              <a:defRPr sz="352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809982" y="4022494"/>
            <a:ext cx="9179700" cy="1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dt" idx="10"/>
          </p:nvPr>
        </p:nvSpPr>
        <p:spPr>
          <a:xfrm>
            <a:off x="6569355" y="419983"/>
            <a:ext cx="2578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ftr" idx="11"/>
          </p:nvPr>
        </p:nvSpPr>
        <p:spPr>
          <a:xfrm>
            <a:off x="701985" y="419983"/>
            <a:ext cx="57054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9309795" y="419983"/>
            <a:ext cx="7881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Цитата с подписью">
  <p:cSld name="Цитата с подписью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4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507013"/>
            <a:ext cx="10799765" cy="2052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907481" y="830631"/>
            <a:ext cx="8992200" cy="30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Arial"/>
              <a:buNone/>
              <a:defRPr sz="352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1154973" y="3868870"/>
            <a:ext cx="84972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2"/>
          </p:nvPr>
        </p:nvSpPr>
        <p:spPr>
          <a:xfrm>
            <a:off x="809982" y="4601720"/>
            <a:ext cx="91872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dt" idx="10"/>
          </p:nvPr>
        </p:nvSpPr>
        <p:spPr>
          <a:xfrm>
            <a:off x="6569355" y="419983"/>
            <a:ext cx="2578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701985" y="418261"/>
            <a:ext cx="57054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9309795" y="419983"/>
            <a:ext cx="7881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273370" y="890362"/>
            <a:ext cx="5400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18"/>
              <a:buFont typeface="Arial"/>
              <a:buNone/>
            </a:pPr>
            <a:r>
              <a:rPr lang="ru-RU" sz="881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9621915" y="3330457"/>
            <a:ext cx="5400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18"/>
              <a:buFont typeface="Arial"/>
              <a:buNone/>
            </a:pPr>
            <a:r>
              <a:rPr lang="ru-RU" sz="881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Карточка имени">
  <p:cSld name="Карточка имени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5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507013"/>
            <a:ext cx="10799765" cy="205266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809982" y="1239776"/>
            <a:ext cx="9182700" cy="27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Arial"/>
              <a:buNone/>
              <a:defRPr sz="352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809973" y="4021593"/>
            <a:ext cx="9181200" cy="11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dt" idx="10"/>
          </p:nvPr>
        </p:nvSpPr>
        <p:spPr>
          <a:xfrm>
            <a:off x="6569355" y="417650"/>
            <a:ext cx="2578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ftr" idx="11"/>
          </p:nvPr>
        </p:nvSpPr>
        <p:spPr>
          <a:xfrm>
            <a:off x="701985" y="417650"/>
            <a:ext cx="57054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9309795" y="419983"/>
            <a:ext cx="7881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ри колонки">
  <p:cSld name="Три колонки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2564945" y="839964"/>
            <a:ext cx="7532700" cy="14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701986" y="2427385"/>
            <a:ext cx="30240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 b="1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2"/>
          </p:nvPr>
        </p:nvSpPr>
        <p:spPr>
          <a:xfrm>
            <a:off x="701984" y="3201744"/>
            <a:ext cx="3024000" cy="3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3"/>
          </p:nvPr>
        </p:nvSpPr>
        <p:spPr>
          <a:xfrm>
            <a:off x="3900194" y="2426562"/>
            <a:ext cx="30240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 b="1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4"/>
          </p:nvPr>
        </p:nvSpPr>
        <p:spPr>
          <a:xfrm>
            <a:off x="3898475" y="3201197"/>
            <a:ext cx="30240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5"/>
          </p:nvPr>
        </p:nvSpPr>
        <p:spPr>
          <a:xfrm>
            <a:off x="7073843" y="2417229"/>
            <a:ext cx="30240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 b="1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6"/>
          </p:nvPr>
        </p:nvSpPr>
        <p:spPr>
          <a:xfrm>
            <a:off x="7073845" y="3201744"/>
            <a:ext cx="3024000" cy="3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>
            <a:off x="7573334" y="7006700"/>
            <a:ext cx="2524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ftr" idx="11"/>
          </p:nvPr>
        </p:nvSpPr>
        <p:spPr>
          <a:xfrm>
            <a:off x="701984" y="7006144"/>
            <a:ext cx="6709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7762330" y="419983"/>
            <a:ext cx="2335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2564944" y="842580"/>
            <a:ext cx="75327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 rot="5400000">
            <a:off x="3157279" y="-36104"/>
            <a:ext cx="4485300" cy="9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dt" idx="10"/>
          </p:nvPr>
        </p:nvSpPr>
        <p:spPr>
          <a:xfrm>
            <a:off x="7573334" y="7006700"/>
            <a:ext cx="2524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ftr" idx="11"/>
          </p:nvPr>
        </p:nvSpPr>
        <p:spPr>
          <a:xfrm>
            <a:off x="701984" y="7006144"/>
            <a:ext cx="6709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7762330" y="419983"/>
            <a:ext cx="2335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8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507013"/>
            <a:ext cx="10799765" cy="205266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 rot="5400000">
            <a:off x="6844878" y="2254032"/>
            <a:ext cx="4683300" cy="18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9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 rot="5400000">
            <a:off x="2067174" y="-542684"/>
            <a:ext cx="4684500" cy="74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dt" idx="10"/>
          </p:nvPr>
        </p:nvSpPr>
        <p:spPr>
          <a:xfrm>
            <a:off x="6569355" y="419983"/>
            <a:ext cx="2578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ftr" idx="11"/>
          </p:nvPr>
        </p:nvSpPr>
        <p:spPr>
          <a:xfrm>
            <a:off x="701985" y="419983"/>
            <a:ext cx="57054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9309795" y="419983"/>
            <a:ext cx="7881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507013"/>
            <a:ext cx="10799765" cy="205266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1079977" y="1987920"/>
            <a:ext cx="8639700" cy="20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Arial"/>
              <a:buNone/>
              <a:defRPr sz="661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1079977" y="4003829"/>
            <a:ext cx="86397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/>
            </a:lvl1pPr>
            <a:lvl2pPr lvl="1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/>
            </a:lvl2pPr>
            <a:lvl3pPr lvl="2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3pPr>
            <a:lvl4pPr lvl="3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4pPr>
            <a:lvl5pPr lvl="4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5pPr>
            <a:lvl6pPr lvl="5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6pPr>
            <a:lvl7pPr lvl="6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7pPr>
            <a:lvl8pPr lvl="7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8pPr>
            <a:lvl9pPr lvl="8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7006347" y="4766239"/>
            <a:ext cx="271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1079976" y="4766240"/>
            <a:ext cx="5764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7154843" y="1577266"/>
            <a:ext cx="2565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толбец с тремя рисунками">
  <p:cSld name="Столбец с тремя рисунками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2564946" y="839964"/>
            <a:ext cx="7537500" cy="1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01984" y="4534196"/>
            <a:ext cx="3024000" cy="7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 b="1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701984" y="2570290"/>
            <a:ext cx="3024000" cy="16614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3"/>
          </p:nvPr>
        </p:nvSpPr>
        <p:spPr>
          <a:xfrm>
            <a:off x="701984" y="5286816"/>
            <a:ext cx="3024000" cy="1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4"/>
          </p:nvPr>
        </p:nvSpPr>
        <p:spPr>
          <a:xfrm>
            <a:off x="3887953" y="4534196"/>
            <a:ext cx="3024000" cy="7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 b="1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9pPr>
          </a:lstStyle>
          <a:p>
            <a:endParaRPr/>
          </a:p>
        </p:txBody>
      </p:sp>
      <p:sp>
        <p:nvSpPr>
          <p:cNvPr id="36" name="Google Shape;36;p4"/>
          <p:cNvSpPr>
            <a:spLocks noGrp="1"/>
          </p:cNvSpPr>
          <p:nvPr>
            <p:ph type="pic" idx="5"/>
          </p:nvPr>
        </p:nvSpPr>
        <p:spPr>
          <a:xfrm>
            <a:off x="3887952" y="2570290"/>
            <a:ext cx="3024000" cy="16644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6"/>
          </p:nvPr>
        </p:nvSpPr>
        <p:spPr>
          <a:xfrm>
            <a:off x="3886755" y="5286815"/>
            <a:ext cx="3024000" cy="1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7"/>
          </p:nvPr>
        </p:nvSpPr>
        <p:spPr>
          <a:xfrm>
            <a:off x="7078622" y="4534196"/>
            <a:ext cx="3024000" cy="7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 b="1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9pPr>
          </a:lstStyle>
          <a:p>
            <a:endParaRPr/>
          </a:p>
        </p:txBody>
      </p:sp>
      <p:sp>
        <p:nvSpPr>
          <p:cNvPr id="39" name="Google Shape;39;p4"/>
          <p:cNvSpPr>
            <a:spLocks noGrp="1"/>
          </p:cNvSpPr>
          <p:nvPr>
            <p:ph type="pic" idx="8"/>
          </p:nvPr>
        </p:nvSpPr>
        <p:spPr>
          <a:xfrm>
            <a:off x="7078621" y="2570291"/>
            <a:ext cx="3024000" cy="16632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9"/>
          </p:nvPr>
        </p:nvSpPr>
        <p:spPr>
          <a:xfrm>
            <a:off x="7078512" y="5286813"/>
            <a:ext cx="3024000" cy="1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dt" idx="10"/>
          </p:nvPr>
        </p:nvSpPr>
        <p:spPr>
          <a:xfrm>
            <a:off x="7573334" y="7006700"/>
            <a:ext cx="2524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ftr" idx="11"/>
          </p:nvPr>
        </p:nvSpPr>
        <p:spPr>
          <a:xfrm>
            <a:off x="701984" y="7006144"/>
            <a:ext cx="6709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7762330" y="419983"/>
            <a:ext cx="2335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2564944" y="842580"/>
            <a:ext cx="75327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701985" y="2419096"/>
            <a:ext cx="9395700" cy="44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dt" idx="10"/>
          </p:nvPr>
        </p:nvSpPr>
        <p:spPr>
          <a:xfrm>
            <a:off x="7573334" y="7006700"/>
            <a:ext cx="2524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ftr" idx="11"/>
          </p:nvPr>
        </p:nvSpPr>
        <p:spPr>
          <a:xfrm>
            <a:off x="701984" y="7006144"/>
            <a:ext cx="6709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7762330" y="419983"/>
            <a:ext cx="2335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2564944" y="842580"/>
            <a:ext cx="75327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701985" y="2419096"/>
            <a:ext cx="4618800" cy="44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5482674" y="2419096"/>
            <a:ext cx="4615200" cy="44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dt" idx="10"/>
          </p:nvPr>
        </p:nvSpPr>
        <p:spPr>
          <a:xfrm>
            <a:off x="7573334" y="7006700"/>
            <a:ext cx="2524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ftr" idx="11"/>
          </p:nvPr>
        </p:nvSpPr>
        <p:spPr>
          <a:xfrm>
            <a:off x="701984" y="7006144"/>
            <a:ext cx="6709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7762330" y="419983"/>
            <a:ext cx="2335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2564944" y="839964"/>
            <a:ext cx="7532700" cy="1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969994" y="2407237"/>
            <a:ext cx="43506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None/>
              <a:defRPr sz="3086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 b="1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701984" y="3453186"/>
            <a:ext cx="4618800" cy="3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3"/>
          </p:nvPr>
        </p:nvSpPr>
        <p:spPr>
          <a:xfrm>
            <a:off x="5750683" y="2407237"/>
            <a:ext cx="43470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None/>
              <a:defRPr sz="3086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 b="1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4"/>
          </p:nvPr>
        </p:nvSpPr>
        <p:spPr>
          <a:xfrm>
            <a:off x="5482673" y="3453186"/>
            <a:ext cx="4615200" cy="3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dt" idx="10"/>
          </p:nvPr>
        </p:nvSpPr>
        <p:spPr>
          <a:xfrm>
            <a:off x="7573334" y="7006700"/>
            <a:ext cx="2524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ftr" idx="11"/>
          </p:nvPr>
        </p:nvSpPr>
        <p:spPr>
          <a:xfrm>
            <a:off x="701984" y="7006144"/>
            <a:ext cx="6709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7762330" y="419983"/>
            <a:ext cx="2335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564944" y="842580"/>
            <a:ext cx="75327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7573334" y="7006700"/>
            <a:ext cx="2524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701984" y="7006144"/>
            <a:ext cx="6709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7762330" y="419983"/>
            <a:ext cx="2335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dt" idx="10"/>
          </p:nvPr>
        </p:nvSpPr>
        <p:spPr>
          <a:xfrm>
            <a:off x="7573334" y="7006700"/>
            <a:ext cx="2524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ftr" idx="11"/>
          </p:nvPr>
        </p:nvSpPr>
        <p:spPr>
          <a:xfrm>
            <a:off x="701984" y="7006144"/>
            <a:ext cx="6709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7762330" y="419983"/>
            <a:ext cx="2335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701985" y="1679928"/>
            <a:ext cx="3645000" cy="1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Arial"/>
              <a:buNone/>
              <a:defRPr sz="352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4589899" y="823164"/>
            <a:ext cx="5508000" cy="6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2"/>
          </p:nvPr>
        </p:nvSpPr>
        <p:spPr>
          <a:xfrm>
            <a:off x="701985" y="3443852"/>
            <a:ext cx="3645000" cy="3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dt" idx="10"/>
          </p:nvPr>
        </p:nvSpPr>
        <p:spPr>
          <a:xfrm>
            <a:off x="7573334" y="7006700"/>
            <a:ext cx="2524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ftr" idx="11"/>
          </p:nvPr>
        </p:nvSpPr>
        <p:spPr>
          <a:xfrm>
            <a:off x="701984" y="7006144"/>
            <a:ext cx="6709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7762330" y="419983"/>
            <a:ext cx="2335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C3-HD-TOP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0799765" cy="119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2564944" y="842580"/>
            <a:ext cx="75327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9"/>
              <a:buFont typeface="Arial"/>
              <a:buNone/>
              <a:defRPr sz="44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701985" y="2419096"/>
            <a:ext cx="9395700" cy="44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2587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425"/>
              <a:buFont typeface="Arial"/>
              <a:buChar char="•"/>
              <a:defRPr sz="24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61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061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Char char="•"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061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Char char="•"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061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Char char="•"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061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Char char="•"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061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Char char="•"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061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Char char="•"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7573334" y="7006700"/>
            <a:ext cx="2524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701984" y="7006144"/>
            <a:ext cx="6709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7762330" y="419983"/>
            <a:ext cx="2335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  <a:defRPr sz="115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11" Type="http://schemas.openxmlformats.org/officeDocument/2006/relationships/image" Target="../media/image23.png"/><Relationship Id="rId5" Type="http://schemas.openxmlformats.org/officeDocument/2006/relationships/image" Target="../media/image18.jpg"/><Relationship Id="rId10" Type="http://schemas.openxmlformats.org/officeDocument/2006/relationships/image" Target="../media/image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23.pn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12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/>
          <p:nvPr/>
        </p:nvSpPr>
        <p:spPr>
          <a:xfrm>
            <a:off x="4614516" y="3576278"/>
            <a:ext cx="2118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50" rIns="104900" bIns="52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4331"/>
            <a:ext cx="10799764" cy="332612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/>
        </p:nvSpPr>
        <p:spPr>
          <a:xfrm rot="-1325" flipH="1">
            <a:off x="719900" y="3577998"/>
            <a:ext cx="8563501" cy="20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ru-RU" sz="4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❖ Открытие в МБОУ СОШ №17 </a:t>
            </a:r>
            <a:endParaRPr sz="43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 txBox="1">
            <a:spLocks noGrp="1"/>
          </p:cNvSpPr>
          <p:nvPr>
            <p:ph type="ctrTitle"/>
          </p:nvPr>
        </p:nvSpPr>
        <p:spPr>
          <a:xfrm>
            <a:off x="1581258" y="-308506"/>
            <a:ext cx="6606300" cy="15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СТУДИЯ</a:t>
            </a:r>
            <a:r>
              <a:rPr lang="ru-RU" sz="1800" b="1">
                <a:solidFill>
                  <a:srgbClr val="753B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РОСПИСИ ДЕРЕВЯННОЙ ИГРУШКИ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4" name="Google Shape;28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7976" y="-194310"/>
            <a:ext cx="4448966" cy="542013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9"/>
          <p:cNvSpPr txBox="1"/>
          <p:nvPr/>
        </p:nvSpPr>
        <p:spPr>
          <a:xfrm>
            <a:off x="-129647" y="4215284"/>
            <a:ext cx="9845100" cy="2505600"/>
          </a:xfrm>
          <a:prstGeom prst="rect">
            <a:avLst/>
          </a:prstGeom>
          <a:blipFill rotWithShape="1">
            <a:blip r:embed="rId4">
              <a:alphaModFix/>
            </a:blip>
            <a:tile tx="0" ty="0" sx="99996" sy="99996" flip="none" algn="tl"/>
          </a:blipFill>
          <a:ln w="12700" cap="flat" cmpd="sng">
            <a:solidFill>
              <a:srgbClr val="F798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Запись в студию: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❖"/>
            </a:pPr>
            <a:r>
              <a:rPr lang="ru-RU" sz="2400" b="1" i="1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8-910-931-19-00- Наталья Александровна, МБОУ СОШ №17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1" i="1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❖"/>
            </a:pPr>
            <a:r>
              <a:rPr lang="ru-RU" sz="2400" b="1" i="1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8-915-701-43-13 – Светлана Владимировна, МОУ СОШ №50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855" marR="0" lvl="0" indent="-202838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lt1"/>
              </a:buClr>
              <a:buSzPts val="2205"/>
              <a:buFont typeface="Noto Sans Symbols"/>
              <a:buNone/>
            </a:pPr>
            <a:endParaRPr sz="220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lt1"/>
              </a:buClr>
              <a:buSzPts val="2205"/>
              <a:buFont typeface="Arial"/>
              <a:buNone/>
            </a:pPr>
            <a:endParaRPr sz="2205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7731" y="1078680"/>
            <a:ext cx="5636070" cy="193271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9"/>
          <p:cNvSpPr txBox="1"/>
          <p:nvPr/>
        </p:nvSpPr>
        <p:spPr>
          <a:xfrm>
            <a:off x="438793" y="3011390"/>
            <a:ext cx="7678200" cy="933900"/>
          </a:xfrm>
          <a:prstGeom prst="rect">
            <a:avLst/>
          </a:prstGeom>
          <a:solidFill>
            <a:srgbClr val="BDE191">
              <a:alpha val="70588"/>
            </a:srgbClr>
          </a:solidFill>
          <a:ln w="12700" cap="flat" cmpd="sng">
            <a:solidFill>
              <a:srgbClr val="AB56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55" marR="0" lvl="0" indent="-24665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15"/>
              <a:buFont typeface="Noto Sans Symbols"/>
              <a:buNone/>
            </a:pPr>
            <a:endParaRPr sz="15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855" marR="0" lvl="0" indent="-342855" algn="l" rtl="0">
              <a:lnSpc>
                <a:spcPct val="7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625"/>
              <a:buFont typeface="Noto Sans Symbols"/>
              <a:buChar char="❖"/>
            </a:pPr>
            <a:r>
              <a:rPr lang="ru-RU" sz="1625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Научись расписывать деревянные игрушки!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855" marR="0" lvl="0" indent="-342855" algn="l" rtl="0">
              <a:lnSpc>
                <a:spcPct val="7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625"/>
              <a:buFont typeface="Noto Sans Symbols"/>
              <a:buChar char="❖"/>
            </a:pPr>
            <a:r>
              <a:rPr lang="ru-RU" sz="1625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Расписывай и забирай игрушки с собой!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1985" marR="0" lvl="0" indent="-155783" algn="l" rtl="0">
              <a:lnSpc>
                <a:spcPct val="70000"/>
              </a:lnSpc>
              <a:spcBef>
                <a:spcPts val="1102"/>
              </a:spcBef>
              <a:spcAft>
                <a:spcPts val="0"/>
              </a:spcAft>
              <a:buClr>
                <a:schemeClr val="lt1"/>
              </a:buClr>
              <a:buSzPts val="1515"/>
              <a:buFont typeface="Arial"/>
              <a:buNone/>
            </a:pPr>
            <a:endParaRPr sz="151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subTitle" idx="1"/>
          </p:nvPr>
        </p:nvSpPr>
        <p:spPr>
          <a:xfrm>
            <a:off x="5657701" y="3196013"/>
            <a:ext cx="4629300" cy="15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ru-RU" b="1" dirty="0"/>
              <a:t>Цель студии</a:t>
            </a:r>
            <a:r>
              <a:rPr lang="ru-RU" dirty="0"/>
              <a:t>: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 dirty="0">
                <a:latin typeface="Arial"/>
                <a:ea typeface="Arial"/>
                <a:cs typeface="Arial"/>
                <a:sym typeface="Arial"/>
              </a:rPr>
              <a:t>Развитие художественно-творческих способностей у детей</a:t>
            </a:r>
            <a:endParaRPr dirty="0"/>
          </a:p>
        </p:txBody>
      </p:sp>
      <p:pic>
        <p:nvPicPr>
          <p:cNvPr id="158" name="Google Shape;15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3894" y="871765"/>
            <a:ext cx="4373107" cy="133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 descr="https://lh3.googleusercontent.com/i8qUFab1pLAyOPpY2Gxucu43HB4k0KOoN-mwyG5uyekT7KY8n3ENJLyHz9zFWBKuLkkP93Wd2JEJSBosIWLwP40Yoah5Of-tBtIvEU2gkuxum0StKBNsoi87s6cLfxfsScDNurWmwX8IO66Pilm8_3wWypAGMNB8UM6zH7gP-1Aj2Li62IdHPbf_72c6MYRhlCP5FMWgXO8cZjvpZevZ1q58RPAzj0aLgXZzs3WvZOwu4blu4BPubQ43Cskxf8YsodVlJwLbgjSYIwRkfE5vtsYK1q6rEfY3JZ7sFXv8a1pQaFdLNA0ETBw9-Z6cQzoMTl3PfCtkrcNfGhzIptvdjPFbXrhvAAVeLw0isZq7p2IUtlOPBFUVXfGuFmbsL3ntRxg725zFy81yWbF3U-kmQvAMHybDqoROTLVu2MKO3N1MD2O9W0Ns-Hb2ue9ftLedcs5bidZpCOC1G5uqFPS-ci_Zadp136e3YqpEx1_HifTdM_jMqMOlC0XWbkICYpmH0NLA8p0JOJdcIPOWcAqQj51miLQyXX6G2k9o8b8HhKuWU2cRMZq7cmyjEZJ1-qhAcG5lZ2WVno1p3fkrnrxbBZ_JrOxvxMpwmbVgnbu4q6QJXaMssqTQX30iJA1OkXQp7xh2lKkGI79IoCfaI7jgtZkW1_4dJ2Rvrfkl1eu_B9UHiuiwuuINTWfroBpsUYBxCpJ1mA1df4LY0Bla-tli0lGg=w705-h939-no?authuser=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8890" y="1287689"/>
            <a:ext cx="3616383" cy="4558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subTitle" idx="1"/>
          </p:nvPr>
        </p:nvSpPr>
        <p:spPr>
          <a:xfrm>
            <a:off x="5953140" y="1725930"/>
            <a:ext cx="42684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ru-RU" b="1" dirty="0"/>
              <a:t>Задачи студии</a:t>
            </a:r>
            <a:r>
              <a:rPr lang="ru-RU" dirty="0"/>
              <a:t>: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ru-RU" sz="2000" dirty="0">
                <a:latin typeface="Arial"/>
                <a:ea typeface="Arial"/>
                <a:cs typeface="Arial"/>
                <a:sym typeface="Arial"/>
              </a:rPr>
              <a:t>Овладение теоретическими знаниями о разных видах народной росписи по дереву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ru-RU" sz="2000" dirty="0">
                <a:latin typeface="Arial"/>
                <a:ea typeface="Arial"/>
                <a:cs typeface="Arial"/>
                <a:sym typeface="Arial"/>
              </a:rPr>
              <a:t>Овладение ребенком навыка росписи по образцам (прямое копирование)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dirty="0">
                <a:latin typeface="Arial"/>
                <a:ea typeface="Arial"/>
                <a:cs typeface="Arial"/>
                <a:sym typeface="Arial"/>
              </a:rPr>
              <a:t>3.      Достижение умения ребенка выполнять поисковые творческие задания, на основе полученных навыков росписи 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dirty="0">
                <a:latin typeface="Arial"/>
                <a:ea typeface="Arial"/>
                <a:cs typeface="Arial"/>
                <a:sym typeface="Arial"/>
              </a:rPr>
              <a:t>4.     Создание собственной игрушки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dirty="0">
                <a:latin typeface="Arial"/>
                <a:ea typeface="Arial"/>
                <a:cs typeface="Arial"/>
                <a:sym typeface="Arial"/>
              </a:rPr>
              <a:t>                                                       </a:t>
            </a:r>
            <a:r>
              <a:rPr lang="ru-RU" sz="2000" b="1" dirty="0">
                <a:latin typeface="Arial"/>
                <a:ea typeface="Arial"/>
                <a:cs typeface="Arial"/>
                <a:sym typeface="Arial"/>
              </a:rPr>
              <a:t>Итог</a:t>
            </a:r>
            <a:r>
              <a:rPr lang="ru-RU" sz="2000" dirty="0">
                <a:latin typeface="Arial"/>
                <a:ea typeface="Arial"/>
                <a:cs typeface="Arial"/>
                <a:sym typeface="Arial"/>
              </a:rPr>
              <a:t>: участие в    выставках и конкурсах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</a:pPr>
            <a:endParaRPr dirty="0"/>
          </a:p>
        </p:txBody>
      </p:sp>
      <p:pic>
        <p:nvPicPr>
          <p:cNvPr id="167" name="Google Shape;16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8380" y="395606"/>
            <a:ext cx="4373107" cy="133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8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1430" y="849399"/>
            <a:ext cx="4448966" cy="5420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697284" y="1014884"/>
            <a:ext cx="5713500" cy="1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dirty="0"/>
              <a:t>ПРОГРАММА СТУДИИ </a:t>
            </a:r>
            <a:r>
              <a:rPr lang="ru-RU" sz="1600" dirty="0"/>
              <a:t> РАССЧИТАНА НА 3 ГОДА И СООТВЕТСТВУЕТ 3-М ВОЗРАСТНЫМ КАТЕГОРИЯМ</a:t>
            </a:r>
            <a:endParaRPr sz="3200" dirty="0"/>
          </a:p>
        </p:txBody>
      </p:sp>
      <p:sp>
        <p:nvSpPr>
          <p:cNvPr id="182" name="Google Shape;182;p23"/>
          <p:cNvSpPr txBox="1">
            <a:spLocks noGrp="1"/>
          </p:cNvSpPr>
          <p:nvPr>
            <p:ph type="body" idx="1"/>
          </p:nvPr>
        </p:nvSpPr>
        <p:spPr>
          <a:xfrm>
            <a:off x="697283" y="5395964"/>
            <a:ext cx="30240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ru-RU"/>
              <a:t>1 год занятий</a:t>
            </a:r>
            <a:endParaRPr/>
          </a:p>
        </p:txBody>
      </p:sp>
      <p:pic>
        <p:nvPicPr>
          <p:cNvPr id="183" name="Google Shape;183;p2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5767" b="15767"/>
          <a:stretch/>
        </p:blipFill>
        <p:spPr>
          <a:xfrm>
            <a:off x="696913" y="2717284"/>
            <a:ext cx="3024300" cy="2989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84" name="Google Shape;184;p23"/>
          <p:cNvSpPr txBox="1">
            <a:spLocks noGrp="1"/>
          </p:cNvSpPr>
          <p:nvPr>
            <p:ph type="body" idx="3"/>
          </p:nvPr>
        </p:nvSpPr>
        <p:spPr>
          <a:xfrm>
            <a:off x="701984" y="6370655"/>
            <a:ext cx="30240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ru-RU"/>
              <a:t> Дети  6-7 лет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ru-RU"/>
              <a:t>Младшая группа</a:t>
            </a:r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body" idx="4"/>
          </p:nvPr>
        </p:nvSpPr>
        <p:spPr>
          <a:xfrm>
            <a:off x="3887953" y="5395964"/>
            <a:ext cx="30240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ru-RU"/>
              <a:t>2 год занятий</a:t>
            </a:r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6"/>
          </p:nvPr>
        </p:nvSpPr>
        <p:spPr>
          <a:xfrm>
            <a:off x="3886755" y="6370655"/>
            <a:ext cx="30240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ru-RU"/>
              <a:t>Дети 8 – 9 лет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ru-RU"/>
              <a:t>Средняя группа</a:t>
            </a:r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body" idx="7"/>
          </p:nvPr>
        </p:nvSpPr>
        <p:spPr>
          <a:xfrm>
            <a:off x="7078622" y="5395964"/>
            <a:ext cx="30240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ru-RU"/>
              <a:t>3 год занятий</a:t>
            </a:r>
            <a:endParaRPr/>
          </a:p>
        </p:txBody>
      </p:sp>
      <p:pic>
        <p:nvPicPr>
          <p:cNvPr id="188" name="Google Shape;188;p23"/>
          <p:cNvPicPr preferRelativeResize="0">
            <a:picLocks noGrp="1"/>
          </p:cNvPicPr>
          <p:nvPr>
            <p:ph type="pic" idx="8"/>
          </p:nvPr>
        </p:nvPicPr>
        <p:blipFill rotWithShape="1">
          <a:blip r:embed="rId4">
            <a:alphaModFix/>
          </a:blip>
          <a:srcRect t="15748" b="15748"/>
          <a:stretch/>
        </p:blipFill>
        <p:spPr>
          <a:xfrm>
            <a:off x="6755622" y="2717285"/>
            <a:ext cx="3024300" cy="30423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89" name="Google Shape;189;p23"/>
          <p:cNvSpPr txBox="1">
            <a:spLocks noGrp="1"/>
          </p:cNvSpPr>
          <p:nvPr>
            <p:ph type="body" idx="9"/>
          </p:nvPr>
        </p:nvSpPr>
        <p:spPr>
          <a:xfrm>
            <a:off x="7078512" y="6370654"/>
            <a:ext cx="30240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ru-RU"/>
              <a:t>Дети от 10 лет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ru-RU"/>
              <a:t>Старшая группа</a:t>
            </a:r>
            <a:endParaRPr/>
          </a:p>
        </p:txBody>
      </p:sp>
      <p:pic>
        <p:nvPicPr>
          <p:cNvPr id="190" name="Google Shape;19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6468" y="520424"/>
            <a:ext cx="4491728" cy="1472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79940" y="1856020"/>
            <a:ext cx="1975549" cy="455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3"/>
          <p:cNvPicPr preferRelativeResize="0">
            <a:picLocks noGrp="1"/>
          </p:cNvPicPr>
          <p:nvPr>
            <p:ph type="pic" idx="5"/>
          </p:nvPr>
        </p:nvPicPr>
        <p:blipFill rotWithShape="1">
          <a:blip r:embed="rId7">
            <a:alphaModFix/>
          </a:blip>
          <a:srcRect l="219" r="208"/>
          <a:stretch/>
        </p:blipFill>
        <p:spPr>
          <a:xfrm>
            <a:off x="3887789" y="2717284"/>
            <a:ext cx="2686800" cy="2989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>
            <a:spLocks noGrp="1"/>
          </p:cNvSpPr>
          <p:nvPr>
            <p:ph type="title"/>
          </p:nvPr>
        </p:nvSpPr>
        <p:spPr>
          <a:xfrm>
            <a:off x="701985" y="1075173"/>
            <a:ext cx="6120900" cy="1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ru-RU" sz="2160"/>
              <a:t>1-Й ГОД ЗАНЯТИЙ (МЛАДШАЯ ГРУППА):</a:t>
            </a:r>
            <a:br>
              <a:rPr lang="ru-RU" sz="2160"/>
            </a:br>
            <a:r>
              <a:rPr lang="ru-RU" sz="2160"/>
              <a:t/>
            </a:r>
            <a:br>
              <a:rPr lang="ru-RU" sz="2160"/>
            </a:br>
            <a:r>
              <a:rPr lang="ru-RU" sz="1620">
                <a:latin typeface="Arial"/>
                <a:ea typeface="Arial"/>
                <a:cs typeface="Arial"/>
                <a:sym typeface="Arial"/>
              </a:rPr>
              <a:t>- ПРИОБРЕТЕНИЕ БАЗОВЫХ ЗНАНИЙ И УМЕНИЙ О ПРОСТЕЙШИХ    ПРИЕМАХ И ТЕХНИКАХ РАБОТЫ;</a:t>
            </a:r>
            <a:br>
              <a:rPr lang="ru-RU" sz="1620">
                <a:latin typeface="Arial"/>
                <a:ea typeface="Arial"/>
                <a:cs typeface="Arial"/>
                <a:sym typeface="Arial"/>
              </a:rPr>
            </a:br>
            <a:r>
              <a:rPr lang="ru-RU" sz="1620">
                <a:latin typeface="Arial"/>
                <a:ea typeface="Arial"/>
                <a:cs typeface="Arial"/>
                <a:sym typeface="Arial"/>
              </a:rPr>
              <a:t>-  РОСПИСЬ ПРОСТЫХ ДЕРЕВЯННЫХ ЗАГОТОВОК ПО ОБРАЗЦУ;</a:t>
            </a:r>
            <a:br>
              <a:rPr lang="ru-RU" sz="1620">
                <a:latin typeface="Arial"/>
                <a:ea typeface="Arial"/>
                <a:cs typeface="Arial"/>
                <a:sym typeface="Arial"/>
              </a:rPr>
            </a:br>
            <a:r>
              <a:rPr lang="ru-RU" sz="1620">
                <a:latin typeface="Arial"/>
                <a:ea typeface="Arial"/>
                <a:cs typeface="Arial"/>
                <a:sym typeface="Arial"/>
              </a:rPr>
              <a:t>-  ОБУЧЕНИЕ ОРГАНИЗАЦИИ СВОЕГО РАБОЧЕГО МЕСТА</a:t>
            </a:r>
            <a:endParaRPr/>
          </a:p>
        </p:txBody>
      </p:sp>
      <p:pic>
        <p:nvPicPr>
          <p:cNvPr id="199" name="Google Shape;19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213" y="2889687"/>
            <a:ext cx="3106340" cy="223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5032" y="2889687"/>
            <a:ext cx="2823570" cy="223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6213" y="5215095"/>
            <a:ext cx="3106340" cy="2180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42871" y="5215095"/>
            <a:ext cx="2879960" cy="2180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91815" y="610394"/>
            <a:ext cx="4518232" cy="152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70453" y="2158228"/>
            <a:ext cx="1878781" cy="359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 descr="https://lh3.googleusercontent.com/KccW4kzvasgyQ63UTdTgwVtsAms82YpT811e-ohcBwTLMKy5sDp2FosBJMLbRq2asP_2Gucg0XO-mbWRV88J9SRAkpV8g1S-uqZA110h4hR9CfLqV_WhNqPz5fMZ85cA22fLnnSGaC0Lp9aOH0kh-zzoJalwDGwsi8PwGEa3VuO0joEEjwxD2HoyPFmHWKQlasBe8wOpNKsDcvEKLaBjlShLazrnUZnDb6zEsxuDmHOnKF98T7hHBX3XXnNdWTyqgPuF6eHmha0JHQ1ucP3fxbPvJJvyctzYMllCnUHN0Fp4Znlm3e4PSzxL6vu2r8FSGpgE07F0IlvgraktHVoQWyJLquFFhNZvrL6DN-3-ZpPnnAeP695DI4PKKXRLBKiFv3VfUYpPm_H9xV88miQPJCHoPVOCLRw0mioJ0PjbMZ9ktzK4F4lLjICEkG2FEnlMSqqE9XL2eoRXwN5A_E33s33SPVxyo_nITm1IQjr3hYoCt6YPkSRt1CQ96pUp4NLTr6-Peq0aP7ykDg6avQfldp80bYU69rXjDNNG1aoAt_NTVL9ZncD7MSWj2RAwFkHPQjyzPy2l-MfP74kFNTbH4M85fz87954FM2t5gh_djm64uwUFLC74RuT4dx60fI7kHjC9YbUhvsEh_uJsDMvYdHj_PZqU5PD1aO_ygY92zgUmlResp1_twl3pGbgVz8Rxc4u8_E67r875dc160VIAB5hX=w705-h939-no?authuser=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42968" y="2944167"/>
            <a:ext cx="3337381" cy="4451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>
            <a:spLocks noGrp="1"/>
          </p:cNvSpPr>
          <p:nvPr>
            <p:ph type="title"/>
          </p:nvPr>
        </p:nvSpPr>
        <p:spPr>
          <a:xfrm>
            <a:off x="701985" y="1001485"/>
            <a:ext cx="6120900" cy="16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ru-RU" sz="2160"/>
              <a:t>     2-Й ГОД ЗАНЯТИЙ (СРЕДНЯЯ ГРУППА):</a:t>
            </a:r>
            <a:br>
              <a:rPr lang="ru-RU" sz="2160"/>
            </a:br>
            <a:r>
              <a:rPr lang="ru-RU" sz="2160"/>
              <a:t/>
            </a:r>
            <a:br>
              <a:rPr lang="ru-RU" sz="2160"/>
            </a:br>
            <a:r>
              <a:rPr lang="ru-RU" sz="1620">
                <a:latin typeface="Arial"/>
                <a:ea typeface="Arial"/>
                <a:cs typeface="Arial"/>
                <a:sym typeface="Arial"/>
              </a:rPr>
              <a:t>- ИЗУЧЕНИЕ РАЗЛИЧНЫХ ВИДОВ НАРОДНЫХ ПРОМЫСЛОВ РОСПИСИ ПО ДЕРЕВУ;</a:t>
            </a:r>
            <a:br>
              <a:rPr lang="ru-RU" sz="1620">
                <a:latin typeface="Arial"/>
                <a:ea typeface="Arial"/>
                <a:cs typeface="Arial"/>
                <a:sym typeface="Arial"/>
              </a:rPr>
            </a:br>
            <a:r>
              <a:rPr lang="ru-RU" sz="1620">
                <a:latin typeface="Arial"/>
                <a:ea typeface="Arial"/>
                <a:cs typeface="Arial"/>
                <a:sym typeface="Arial"/>
              </a:rPr>
              <a:t>-  ИЗГОТОВЛЕНИЕ КАК ПРОСТЫХ, ТАК И  БОЛЕЕ СЛОЖНЫХ ПО ТЕХНИКЕ ВЫПОЛНЕНИЯ ИЗДЕЛИЙ</a:t>
            </a:r>
            <a:endParaRPr sz="162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313" y="2682909"/>
            <a:ext cx="2288875" cy="2923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0142" y="2682909"/>
            <a:ext cx="2236476" cy="292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8202" y="2671240"/>
            <a:ext cx="2517369" cy="2945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69598" y="2682909"/>
            <a:ext cx="2636878" cy="452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36618" y="5569671"/>
            <a:ext cx="2528953" cy="171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6299" y="5616783"/>
            <a:ext cx="2313843" cy="1735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94077" y="5697796"/>
            <a:ext cx="2248606" cy="1573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40557" y="416234"/>
            <a:ext cx="4359206" cy="1358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317343" y="1689257"/>
            <a:ext cx="1877731" cy="359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>
            <a:spLocks noGrp="1"/>
          </p:cNvSpPr>
          <p:nvPr>
            <p:ph type="title"/>
          </p:nvPr>
        </p:nvSpPr>
        <p:spPr>
          <a:xfrm>
            <a:off x="287676" y="1110342"/>
            <a:ext cx="6553800" cy="16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ru-RU" sz="2160"/>
              <a:t>3-Й ГОД ЗАНЯТИЙ (СТАРШАЯ ГРУППА):</a:t>
            </a:r>
            <a:br>
              <a:rPr lang="ru-RU" sz="2160"/>
            </a:br>
            <a:r>
              <a:rPr lang="ru-RU" sz="1440">
                <a:latin typeface="Arial"/>
                <a:ea typeface="Arial"/>
                <a:cs typeface="Arial"/>
                <a:sym typeface="Arial"/>
              </a:rPr>
              <a:t>- ИЗУЧЕНИЕ РАЗЛИЧНЫХ ВИДОВ НАРОДНЫХ ПРОМЫСЛОВ РОСПИСИ ПО ДЕРЕВУ;</a:t>
            </a:r>
            <a:br>
              <a:rPr lang="ru-RU" sz="1440">
                <a:latin typeface="Arial"/>
                <a:ea typeface="Arial"/>
                <a:cs typeface="Arial"/>
                <a:sym typeface="Arial"/>
              </a:rPr>
            </a:br>
            <a:r>
              <a:rPr lang="ru-RU" sz="1440">
                <a:latin typeface="Arial"/>
                <a:ea typeface="Arial"/>
                <a:cs typeface="Arial"/>
                <a:sym typeface="Arial"/>
              </a:rPr>
              <a:t>-  ИЗГОТОВЛЕНИЕ  СЛОЖНЫХ ПО ТЕХНИКЕ ВЫПОЛНЕНИЯ ИЗДЕЛИЙ;</a:t>
            </a:r>
            <a:br>
              <a:rPr lang="ru-RU" sz="1440">
                <a:latin typeface="Arial"/>
                <a:ea typeface="Arial"/>
                <a:cs typeface="Arial"/>
                <a:sym typeface="Arial"/>
              </a:rPr>
            </a:br>
            <a:r>
              <a:rPr lang="ru-RU" sz="1440">
                <a:latin typeface="Arial"/>
                <a:ea typeface="Arial"/>
                <a:cs typeface="Arial"/>
                <a:sym typeface="Arial"/>
              </a:rPr>
              <a:t>-  ПРОЕКТНАЯ ДЕЯТЕЛЬНОСТЬ НА ОСНОВЕ ПОЛУЧЕННЫХ НАВЫКОВ И ЗНАНИЙ ПО РАЗРАБОТКЕ ЗАМЫСЛА И  ВОПЛОЩЕНИЕ ЕГО В ИЗДЕЛИИ.</a:t>
            </a:r>
            <a:br>
              <a:rPr lang="ru-RU" sz="1440">
                <a:latin typeface="Arial"/>
                <a:ea typeface="Arial"/>
                <a:cs typeface="Arial"/>
                <a:sym typeface="Arial"/>
              </a:rPr>
            </a:br>
            <a:endParaRPr sz="144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921" y="2616632"/>
            <a:ext cx="1978566" cy="2989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2737" y="2615938"/>
            <a:ext cx="2187976" cy="218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085" y="5606145"/>
            <a:ext cx="1970316" cy="180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48963" y="2615937"/>
            <a:ext cx="2311788" cy="308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29840" y="2581864"/>
            <a:ext cx="2076796" cy="253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59650" y="4800600"/>
            <a:ext cx="2445007" cy="2609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93734" y="2615937"/>
            <a:ext cx="1978090" cy="268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604657" y="5101740"/>
            <a:ext cx="2907531" cy="2306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521350" y="5085135"/>
            <a:ext cx="2950474" cy="232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514837" y="463714"/>
            <a:ext cx="4279041" cy="135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44171" y="1691200"/>
            <a:ext cx="1877731" cy="359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 txBox="1">
            <a:spLocks noGrp="1"/>
          </p:cNvSpPr>
          <p:nvPr>
            <p:ph type="title"/>
          </p:nvPr>
        </p:nvSpPr>
        <p:spPr>
          <a:xfrm>
            <a:off x="195943" y="849086"/>
            <a:ext cx="6172200" cy="1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/>
              <a:t>СИСТЕМАТИЧЕСКИЕ ЗАНЯТИЯ В СТУДИИ – ЭТО …</a:t>
            </a:r>
            <a:endParaRPr sz="2400" b="1"/>
          </a:p>
        </p:txBody>
      </p:sp>
      <p:grpSp>
        <p:nvGrpSpPr>
          <p:cNvPr id="244" name="Google Shape;244;p27"/>
          <p:cNvGrpSpPr/>
          <p:nvPr/>
        </p:nvGrpSpPr>
        <p:grpSpPr>
          <a:xfrm>
            <a:off x="283029" y="2199936"/>
            <a:ext cx="10428591" cy="4698265"/>
            <a:chOff x="0" y="181750"/>
            <a:chExt cx="10428591" cy="4698265"/>
          </a:xfrm>
        </p:grpSpPr>
        <p:sp>
          <p:nvSpPr>
            <p:cNvPr id="245" name="Google Shape;245;p27"/>
            <p:cNvSpPr/>
            <p:nvPr/>
          </p:nvSpPr>
          <p:spPr>
            <a:xfrm>
              <a:off x="500743" y="181750"/>
              <a:ext cx="6273900" cy="717900"/>
            </a:xfrm>
            <a:prstGeom prst="ellipse">
              <a:avLst/>
            </a:prstGeom>
            <a:gradFill>
              <a:gsLst>
                <a:gs pos="0">
                  <a:srgbClr val="FBF1D4"/>
                </a:gs>
                <a:gs pos="52000">
                  <a:srgbClr val="F4AC6E"/>
                </a:gs>
                <a:gs pos="100000">
                  <a:srgbClr val="F4665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7"/>
            <p:cNvSpPr txBox="1"/>
            <p:nvPr/>
          </p:nvSpPr>
          <p:spPr>
            <a:xfrm>
              <a:off x="500743" y="181750"/>
              <a:ext cx="6273900" cy="71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Развитие внимания, памяти и наблюдательности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3179054" y="978980"/>
              <a:ext cx="285300" cy="285300"/>
            </a:xfrm>
            <a:prstGeom prst="mathPlus">
              <a:avLst>
                <a:gd name="adj1" fmla="val 23520"/>
              </a:avLst>
            </a:prstGeom>
            <a:gradFill>
              <a:gsLst>
                <a:gs pos="0">
                  <a:srgbClr val="F5E5E5"/>
                </a:gs>
                <a:gs pos="52000">
                  <a:srgbClr val="EBCFCF"/>
                </a:gs>
                <a:gs pos="100000">
                  <a:srgbClr val="E6C0B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7"/>
            <p:cNvSpPr txBox="1"/>
            <p:nvPr/>
          </p:nvSpPr>
          <p:spPr>
            <a:xfrm>
              <a:off x="3179054" y="978980"/>
              <a:ext cx="285300" cy="2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7"/>
            <p:cNvSpPr/>
            <p:nvPr/>
          </p:nvSpPr>
          <p:spPr>
            <a:xfrm>
              <a:off x="0" y="1208187"/>
              <a:ext cx="6334800" cy="926100"/>
            </a:xfrm>
            <a:prstGeom prst="ellipse">
              <a:avLst/>
            </a:prstGeom>
            <a:gradFill>
              <a:gsLst>
                <a:gs pos="0">
                  <a:srgbClr val="FBF1D4"/>
                </a:gs>
                <a:gs pos="52000">
                  <a:srgbClr val="F4AC6E"/>
                </a:gs>
                <a:gs pos="100000">
                  <a:srgbClr val="F4665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7"/>
            <p:cNvSpPr txBox="1"/>
            <p:nvPr/>
          </p:nvSpPr>
          <p:spPr>
            <a:xfrm>
              <a:off x="0" y="1208187"/>
              <a:ext cx="6334800" cy="92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Развитие творческого воображения, фантазии и художественного вкуса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3179054" y="2270436"/>
              <a:ext cx="285300" cy="285300"/>
            </a:xfrm>
            <a:prstGeom prst="mathPlus">
              <a:avLst>
                <a:gd name="adj1" fmla="val 23520"/>
              </a:avLst>
            </a:prstGeom>
            <a:gradFill>
              <a:gsLst>
                <a:gs pos="0">
                  <a:srgbClr val="F5E5E5"/>
                </a:gs>
                <a:gs pos="52000">
                  <a:srgbClr val="EBCFCF"/>
                </a:gs>
                <a:gs pos="100000">
                  <a:srgbClr val="E6C0B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7"/>
            <p:cNvSpPr txBox="1"/>
            <p:nvPr/>
          </p:nvSpPr>
          <p:spPr>
            <a:xfrm>
              <a:off x="3179054" y="2270436"/>
              <a:ext cx="285300" cy="2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424541" y="2592072"/>
              <a:ext cx="5559900" cy="492000"/>
            </a:xfrm>
            <a:prstGeom prst="ellipse">
              <a:avLst/>
            </a:prstGeom>
            <a:gradFill>
              <a:gsLst>
                <a:gs pos="0">
                  <a:srgbClr val="FBF1D4"/>
                </a:gs>
                <a:gs pos="52000">
                  <a:srgbClr val="F4AC6E"/>
                </a:gs>
                <a:gs pos="100000">
                  <a:srgbClr val="F4665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7"/>
            <p:cNvSpPr txBox="1"/>
            <p:nvPr/>
          </p:nvSpPr>
          <p:spPr>
            <a:xfrm>
              <a:off x="424541" y="2592072"/>
              <a:ext cx="5559900" cy="49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Развитие  усидчивости и аккуратности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3179054" y="3127730"/>
              <a:ext cx="285300" cy="285300"/>
            </a:xfrm>
            <a:prstGeom prst="mathPlus">
              <a:avLst>
                <a:gd name="adj1" fmla="val 23520"/>
              </a:avLst>
            </a:prstGeom>
            <a:gradFill>
              <a:gsLst>
                <a:gs pos="0">
                  <a:srgbClr val="F5E5E5"/>
                </a:gs>
                <a:gs pos="52000">
                  <a:srgbClr val="EBCFCF"/>
                </a:gs>
                <a:gs pos="100000">
                  <a:srgbClr val="E6C0B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7"/>
            <p:cNvSpPr txBox="1"/>
            <p:nvPr/>
          </p:nvSpPr>
          <p:spPr>
            <a:xfrm>
              <a:off x="3179054" y="3127730"/>
              <a:ext cx="285300" cy="2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315685" y="3479265"/>
              <a:ext cx="5955900" cy="492000"/>
            </a:xfrm>
            <a:prstGeom prst="ellipse">
              <a:avLst/>
            </a:prstGeom>
            <a:gradFill>
              <a:gsLst>
                <a:gs pos="0">
                  <a:srgbClr val="FBF1D4"/>
                </a:gs>
                <a:gs pos="52000">
                  <a:srgbClr val="F4AC6E"/>
                </a:gs>
                <a:gs pos="100000">
                  <a:srgbClr val="F4665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7"/>
            <p:cNvSpPr txBox="1"/>
            <p:nvPr/>
          </p:nvSpPr>
          <p:spPr>
            <a:xfrm>
              <a:off x="315685" y="3479265"/>
              <a:ext cx="5955900" cy="49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Развитие глазомера и мелкой моторики рук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3224284" y="3658453"/>
              <a:ext cx="216600" cy="183600"/>
            </a:xfrm>
            <a:prstGeom prst="mathPlus">
              <a:avLst>
                <a:gd name="adj1" fmla="val 23520"/>
              </a:avLst>
            </a:prstGeom>
            <a:gradFill>
              <a:gsLst>
                <a:gs pos="0">
                  <a:srgbClr val="F5E5E5"/>
                </a:gs>
                <a:gs pos="52000">
                  <a:srgbClr val="EBCFCF"/>
                </a:gs>
                <a:gs pos="100000">
                  <a:srgbClr val="E6C0B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7"/>
            <p:cNvSpPr txBox="1"/>
            <p:nvPr/>
          </p:nvSpPr>
          <p:spPr>
            <a:xfrm>
              <a:off x="3224284" y="3658453"/>
              <a:ext cx="216600" cy="18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251761" y="4230215"/>
              <a:ext cx="6640800" cy="649800"/>
            </a:xfrm>
            <a:prstGeom prst="ellipse">
              <a:avLst/>
            </a:prstGeom>
            <a:gradFill>
              <a:gsLst>
                <a:gs pos="0">
                  <a:srgbClr val="E3AFAE"/>
                </a:gs>
                <a:gs pos="52000">
                  <a:srgbClr val="D79694"/>
                </a:gs>
                <a:gs pos="100000">
                  <a:srgbClr val="D2827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7"/>
            <p:cNvSpPr txBox="1"/>
            <p:nvPr/>
          </p:nvSpPr>
          <p:spPr>
            <a:xfrm>
              <a:off x="251761" y="4230215"/>
              <a:ext cx="6640800" cy="64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 нам скорее ты спеши, наше дело для души!</a:t>
              </a:r>
              <a:endPara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7"/>
            <p:cNvSpPr/>
            <p:nvPr/>
          </p:nvSpPr>
          <p:spPr>
            <a:xfrm rot="-56592">
              <a:off x="6014374" y="2410251"/>
              <a:ext cx="492067" cy="382852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F5E5E5"/>
                </a:gs>
                <a:gs pos="52000">
                  <a:srgbClr val="EBCFCF"/>
                </a:gs>
                <a:gs pos="100000">
                  <a:srgbClr val="E6C0B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7"/>
            <p:cNvSpPr txBox="1"/>
            <p:nvPr/>
          </p:nvSpPr>
          <p:spPr>
            <a:xfrm rot="-113153">
              <a:off x="6014388" y="2410229"/>
              <a:ext cx="492267" cy="3830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7"/>
            <p:cNvSpPr/>
            <p:nvPr/>
          </p:nvSpPr>
          <p:spPr>
            <a:xfrm>
              <a:off x="6938691" y="517475"/>
              <a:ext cx="3489900" cy="3855300"/>
            </a:xfrm>
            <a:prstGeom prst="ellipse">
              <a:avLst/>
            </a:prstGeom>
            <a:gradFill>
              <a:gsLst>
                <a:gs pos="0">
                  <a:srgbClr val="F3D782"/>
                </a:gs>
                <a:gs pos="100000">
                  <a:srgbClr val="95E2D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7"/>
            <p:cNvSpPr txBox="1"/>
            <p:nvPr/>
          </p:nvSpPr>
          <p:spPr>
            <a:xfrm>
              <a:off x="6938691" y="517475"/>
              <a:ext cx="3489900" cy="38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-RU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Повышение уровня художественно-творческих способностей и эстетического развития детей</a:t>
              </a:r>
              <a:endPara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7" name="Google Shape;26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2591" y="312395"/>
            <a:ext cx="4147170" cy="148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9023" y="1756314"/>
            <a:ext cx="1877731" cy="359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4EBFC"/>
            </a:gs>
            <a:gs pos="58999">
              <a:srgbClr val="FFFFFF"/>
            </a:gs>
            <a:gs pos="100000">
              <a:srgbClr val="FBF1D4"/>
            </a:gs>
          </a:gsLst>
          <a:lin ang="5400012" scaled="0"/>
        </a:gra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"/>
          <p:cNvSpPr txBox="1">
            <a:spLocks noGrp="1"/>
          </p:cNvSpPr>
          <p:nvPr>
            <p:ph type="title"/>
          </p:nvPr>
        </p:nvSpPr>
        <p:spPr>
          <a:xfrm>
            <a:off x="1665516" y="955731"/>
            <a:ext cx="4713600" cy="13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 dirty="0"/>
              <a:t>НЕОБХОДИМЫЕ МАТЕРИАЛЫ:</a:t>
            </a:r>
            <a:endParaRPr dirty="0"/>
          </a:p>
        </p:txBody>
      </p:sp>
      <p:sp>
        <p:nvSpPr>
          <p:cNvPr id="275" name="Google Shape;275;p28"/>
          <p:cNvSpPr txBox="1">
            <a:spLocks noGrp="1"/>
          </p:cNvSpPr>
          <p:nvPr>
            <p:ph type="body" idx="1"/>
          </p:nvPr>
        </p:nvSpPr>
        <p:spPr>
          <a:xfrm>
            <a:off x="501831" y="2305944"/>
            <a:ext cx="9579300" cy="48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1985" lvl="0" indent="-2519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Акриловые краски: 6 цветов </a:t>
            </a:r>
            <a:endParaRPr dirty="0"/>
          </a:p>
          <a:p>
            <a:pPr marL="251985" lvl="0" indent="-251985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Кисти: колонок №0, №1, №3, плоская закругленная синтетика №6, №12</a:t>
            </a:r>
            <a:endParaRPr dirty="0"/>
          </a:p>
          <a:p>
            <a:pPr marL="251985" lvl="0" indent="-251985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Простой карандаш и ластик</a:t>
            </a:r>
            <a:endParaRPr dirty="0"/>
          </a:p>
          <a:p>
            <a:pPr marL="251985" lvl="0" indent="-251985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Альбом для рисования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1985" lvl="0" indent="-251985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Деревянные заготовки игрушек и предметов быта – 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предоставляются студией в соответствии с учебно-тематическим планом занятий.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ctr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 dirty="0"/>
              <a:t>СТОИМОСТЬ занятий: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b="1" dirty="0"/>
              <a:t>1900р.в месяц  (8 занятий)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 dirty="0"/>
              <a:t>В стоимость абонемента входят деревянные заготовки игрушек и предметов быта, которые расписав  ребенок забирает себе.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pic>
        <p:nvPicPr>
          <p:cNvPr id="276" name="Google Shape;27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3321" y="516835"/>
            <a:ext cx="4266441" cy="143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1969" y="1860620"/>
            <a:ext cx="1877731" cy="359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303</Words>
  <Application>Microsoft Office PowerPoint</Application>
  <PresentationFormat>Произвольный</PresentationFormat>
  <Paragraphs>58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След самолета</vt:lpstr>
      <vt:lpstr>Презентация PowerPoint</vt:lpstr>
      <vt:lpstr>Презентация PowerPoint</vt:lpstr>
      <vt:lpstr>Презентация PowerPoint</vt:lpstr>
      <vt:lpstr>ПРОГРАММА СТУДИИ  РАССЧИТАНА НА 3 ГОДА И СООТВЕТСТВУЕТ 3-М ВОЗРАСТНЫМ КАТЕГОРИЯМ</vt:lpstr>
      <vt:lpstr>1-Й ГОД ЗАНЯТИЙ (МЛАДШАЯ ГРУППА):  - ПРИОБРЕТЕНИЕ БАЗОВЫХ ЗНАНИЙ И УМЕНИЙ О ПРОСТЕЙШИХ    ПРИЕМАХ И ТЕХНИКАХ РАБОТЫ; -  РОСПИСЬ ПРОСТЫХ ДЕРЕВЯННЫХ ЗАГОТОВОК ПО ОБРАЗЦУ; -  ОБУЧЕНИЕ ОРГАНИЗАЦИИ СВОЕГО РАБОЧЕГО МЕСТА</vt:lpstr>
      <vt:lpstr>     2-Й ГОД ЗАНЯТИЙ (СРЕДНЯЯ ГРУППА):  - ИЗУЧЕНИЕ РАЗЛИЧНЫХ ВИДОВ НАРОДНЫХ ПРОМЫСЛОВ РОСПИСИ ПО ДЕРЕВУ; -  ИЗГОТОВЛЕНИЕ КАК ПРОСТЫХ, ТАК И  БОЛЕЕ СЛОЖНЫХ ПО ТЕХНИКЕ ВЫПОЛНЕНИЯ ИЗДЕЛИЙ</vt:lpstr>
      <vt:lpstr>3-Й ГОД ЗАНЯТИЙ (СТАРШАЯ ГРУППА): - ИЗУЧЕНИЕ РАЗЛИЧНЫХ ВИДОВ НАРОДНЫХ ПРОМЫСЛОВ РОСПИСИ ПО ДЕРЕВУ; -  ИЗГОТОВЛЕНИЕ  СЛОЖНЫХ ПО ТЕХНИКЕ ВЫПОЛНЕНИЯ ИЗДЕЛИЙ; -  ПРОЕКТНАЯ ДЕЯТЕЛЬНОСТЬ НА ОСНОВЕ ПОЛУЧЕННЫХ НАВЫКОВ И ЗНАНИЙ ПО РАЗРАБОТКЕ ЗАМЫСЛА И  ВОПЛОЩЕНИЕ ЕГО В ИЗДЕЛИИ. </vt:lpstr>
      <vt:lpstr>СИСТЕМАТИЧЕСКИЕ ЗАНЯТИЯ В СТУДИИ – ЭТО …</vt:lpstr>
      <vt:lpstr>НЕОБХОДИМЫЕ МАТЕРИАЛЫ:</vt:lpstr>
      <vt:lpstr>СТУДИЯ РОСПИСИ ДЕРЕВЯННОЙ ИГРУШКИ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Кучина Елена Анатольевна</dc:creator>
  <cp:lastModifiedBy>Кучина Елена Анатольевна</cp:lastModifiedBy>
  <cp:revision>2</cp:revision>
  <dcterms:modified xsi:type="dcterms:W3CDTF">2021-09-02T13:33:13Z</dcterms:modified>
</cp:coreProperties>
</file>