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54" r:id="rId2"/>
  </p:sldMasterIdLst>
  <p:sldIdLst>
    <p:sldId id="302" r:id="rId3"/>
    <p:sldId id="281" r:id="rId4"/>
    <p:sldId id="275" r:id="rId5"/>
    <p:sldId id="285" r:id="rId6"/>
    <p:sldId id="284" r:id="rId7"/>
    <p:sldId id="271" r:id="rId8"/>
    <p:sldId id="283" r:id="rId9"/>
    <p:sldId id="272" r:id="rId10"/>
    <p:sldId id="279" r:id="rId11"/>
    <p:sldId id="286" r:id="rId12"/>
    <p:sldId id="287" r:id="rId13"/>
    <p:sldId id="288" r:id="rId14"/>
    <p:sldId id="289" r:id="rId15"/>
    <p:sldId id="290" r:id="rId16"/>
    <p:sldId id="291" r:id="rId17"/>
    <p:sldId id="293" r:id="rId18"/>
    <p:sldId id="296" r:id="rId19"/>
    <p:sldId id="295" r:id="rId20"/>
    <p:sldId id="294" r:id="rId21"/>
    <p:sldId id="298" r:id="rId22"/>
    <p:sldId id="299" r:id="rId23"/>
    <p:sldId id="300" r:id="rId24"/>
    <p:sldId id="30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6F9"/>
    <a:srgbClr val="A6C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484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" name="Дата 29">
            <a:extLst>
              <a:ext uri="{FF2B5EF4-FFF2-40B4-BE49-F238E27FC236}">
                <a16:creationId xmlns:a16="http://schemas.microsoft.com/office/drawing/2014/main" xmlns="" id="{548245CE-E8C1-3197-8DC2-472A2680A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18">
            <a:extLst>
              <a:ext uri="{FF2B5EF4-FFF2-40B4-BE49-F238E27FC236}">
                <a16:creationId xmlns:a16="http://schemas.microsoft.com/office/drawing/2014/main" xmlns="" id="{B33DFB63-30A1-2D1F-04CE-74A2322D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6">
            <a:extLst>
              <a:ext uri="{FF2B5EF4-FFF2-40B4-BE49-F238E27FC236}">
                <a16:creationId xmlns:a16="http://schemas.microsoft.com/office/drawing/2014/main" xmlns="" id="{C6A76524-DFF3-C797-1860-9AEB7D36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A22C55B-86D2-429A-B12F-12683A7894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3772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xmlns="" id="{85DD0788-2624-BBD8-5333-67BFE8C40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xmlns="" id="{C36D5733-0808-EF04-36EC-9EF97CAF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xmlns="" id="{41A4091F-53B6-7D1C-D42B-ECE22C57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41154-F9A8-4B92-84A1-7AEFB0209D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678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xmlns="" id="{FD1F636C-14EE-C5C9-AE36-EEA5206F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xmlns="" id="{E3418481-ED6A-6323-6C91-F719E99D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xmlns="" id="{664FC912-4E19-FC5D-C8A7-084FF4CD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BC65F-3089-4EB3-9238-8F0E3652B3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189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07F2-6F5A-4A14-8D2E-58A6CAC6B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D4D4-022C-406B-BAE3-0AA1BEE1E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14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07F2-6F5A-4A14-8D2E-58A6CAC6B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D4D4-022C-406B-BAE3-0AA1BEE1E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19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07F2-6F5A-4A14-8D2E-58A6CAC6B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D4D4-022C-406B-BAE3-0AA1BEE1E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55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07F2-6F5A-4A14-8D2E-58A6CAC6B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D4D4-022C-406B-BAE3-0AA1BEE1E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2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07F2-6F5A-4A14-8D2E-58A6CAC6B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D4D4-022C-406B-BAE3-0AA1BEE1E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90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07F2-6F5A-4A14-8D2E-58A6CAC6B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D4D4-022C-406B-BAE3-0AA1BEE1E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50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07F2-6F5A-4A14-8D2E-58A6CAC6B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D4D4-022C-406B-BAE3-0AA1BEE1E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64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07F2-6F5A-4A14-8D2E-58A6CAC6B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D4D4-022C-406B-BAE3-0AA1BEE1E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7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xmlns="" id="{FFEBA41F-AF5E-64D5-9214-0CC2BC70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xmlns="" id="{244F4948-ADD2-ECE3-DAF6-D09803742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xmlns="" id="{C85B23E2-407A-DC63-67F3-5858AB4E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F898F-4BB1-4D86-BDC6-9E728E93FA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2526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07F2-6F5A-4A14-8D2E-58A6CAC6B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D4D4-022C-406B-BAE3-0AA1BEE1E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38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07F2-6F5A-4A14-8D2E-58A6CAC6B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D4D4-022C-406B-BAE3-0AA1BEE1E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2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07F2-6F5A-4A14-8D2E-58A6CAC6B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D4D4-022C-406B-BAE3-0AA1BEE1E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4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C0744F-2395-5CF8-6A59-539C117AB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D2C76C-2CB6-6F70-E0D8-DDF5E34C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0DD563-69DB-9124-B341-41229679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8510194-0C2B-4209-9D7A-582DE373AB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0159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xmlns="" id="{F658C419-4F13-E7F8-F167-E6CB207B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xmlns="" id="{D0C5E0F6-0B5E-BF44-80C7-E1C7A0403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xmlns="" id="{62D928DE-3A58-2F61-F0F1-5B639F3E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0A6D0-129F-4525-AA08-59DA32B965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27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>
            <a:extLst>
              <a:ext uri="{FF2B5EF4-FFF2-40B4-BE49-F238E27FC236}">
                <a16:creationId xmlns:a16="http://schemas.microsoft.com/office/drawing/2014/main" xmlns="" id="{7AB3F108-6209-D03F-B8BB-6B52F5F82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>
            <a:extLst>
              <a:ext uri="{FF2B5EF4-FFF2-40B4-BE49-F238E27FC236}">
                <a16:creationId xmlns:a16="http://schemas.microsoft.com/office/drawing/2014/main" xmlns="" id="{A5D98D21-7770-3661-A900-72ABD7D3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xmlns="" id="{B59F3146-0F5D-E3D0-5C16-B2FD5B03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5D107-4A35-4185-8058-E86E6790E5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960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>
            <a:extLst>
              <a:ext uri="{FF2B5EF4-FFF2-40B4-BE49-F238E27FC236}">
                <a16:creationId xmlns:a16="http://schemas.microsoft.com/office/drawing/2014/main" xmlns="" id="{05BD0D81-6923-C887-391D-589A4ED9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>
            <a:extLst>
              <a:ext uri="{FF2B5EF4-FFF2-40B4-BE49-F238E27FC236}">
                <a16:creationId xmlns:a16="http://schemas.microsoft.com/office/drawing/2014/main" xmlns="" id="{AE0EF177-BA3E-4E5E-4C8F-9A95C029D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>
            <a:extLst>
              <a:ext uri="{FF2B5EF4-FFF2-40B4-BE49-F238E27FC236}">
                <a16:creationId xmlns:a16="http://schemas.microsoft.com/office/drawing/2014/main" xmlns="" id="{4D50743C-BB43-B159-CDF9-A3E4CE6C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9D29F-6F29-4C7E-A7E5-876DA632A3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750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:a16="http://schemas.microsoft.com/office/drawing/2014/main" xmlns="" id="{25FAD912-E79D-1128-93A2-34CF9A0D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>
            <a:extLst>
              <a:ext uri="{FF2B5EF4-FFF2-40B4-BE49-F238E27FC236}">
                <a16:creationId xmlns:a16="http://schemas.microsoft.com/office/drawing/2014/main" xmlns="" id="{2FAEB0CE-02E0-ABC2-C5F4-7B6E5132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>
            <a:extLst>
              <a:ext uri="{FF2B5EF4-FFF2-40B4-BE49-F238E27FC236}">
                <a16:creationId xmlns:a16="http://schemas.microsoft.com/office/drawing/2014/main" xmlns="" id="{864CFD76-E02E-3A7B-E4FC-A4D3774D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A7C06-8F2D-4D63-A1E1-DF99A0F46F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281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xmlns="" id="{0B1DA314-6B86-81B8-B7EF-7EB73007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xmlns="" id="{49FAF857-4D86-7DBF-1CAF-B44DC50DB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xmlns="" id="{94509496-FA9C-93D5-EBFA-7EE4DA4E1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C30DF-95B4-4B64-AA80-0AA0DD04C7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311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>
            <a:extLst>
              <a:ext uri="{FF2B5EF4-FFF2-40B4-BE49-F238E27FC236}">
                <a16:creationId xmlns:a16="http://schemas.microsoft.com/office/drawing/2014/main" xmlns="" id="{C7F6F77A-12E9-207F-30CC-823340B65DBE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xmlns="" id="{262C4BD0-AEAD-EA01-2404-013C0B13DFFF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15">
            <a:extLst>
              <a:ext uri="{FF2B5EF4-FFF2-40B4-BE49-F238E27FC236}">
                <a16:creationId xmlns:a16="http://schemas.microsoft.com/office/drawing/2014/main" xmlns="" id="{720C4746-C85D-1A8D-5F09-D7906479BE7D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>
            <a:extLst>
              <a:ext uri="{FF2B5EF4-FFF2-40B4-BE49-F238E27FC236}">
                <a16:creationId xmlns:a16="http://schemas.microsoft.com/office/drawing/2014/main" xmlns="" id="{EB80EDDB-0A35-DEB6-E605-52CBF16FB19E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>
            <a:extLst>
              <a:ext uri="{FF2B5EF4-FFF2-40B4-BE49-F238E27FC236}">
                <a16:creationId xmlns:a16="http://schemas.microsoft.com/office/drawing/2014/main" xmlns="" id="{B3DC2B28-1AC3-058C-E3A5-583339991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>
            <a:extLst>
              <a:ext uri="{FF2B5EF4-FFF2-40B4-BE49-F238E27FC236}">
                <a16:creationId xmlns:a16="http://schemas.microsoft.com/office/drawing/2014/main" xmlns="" id="{388A5175-7B80-FD38-73E0-AAD41F258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>
            <a:extLst>
              <a:ext uri="{FF2B5EF4-FFF2-40B4-BE49-F238E27FC236}">
                <a16:creationId xmlns:a16="http://schemas.microsoft.com/office/drawing/2014/main" xmlns="" id="{BFE974B3-4C97-571E-7D4F-5C578FE2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7928E4B-0AE7-4A14-8170-0D50DE9EDD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817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xmlns="" id="{C0B857D6-BD44-1CDD-04F7-E460AC445D2A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xmlns="" id="{376D8133-B855-C49E-0D3D-DA49F6A75DC8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>
            <a:extLst>
              <a:ext uri="{FF2B5EF4-FFF2-40B4-BE49-F238E27FC236}">
                <a16:creationId xmlns:a16="http://schemas.microsoft.com/office/drawing/2014/main" xmlns="" id="{2D61EA0F-DDB2-1853-BDE9-45BC154E7C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Текст 29">
            <a:extLst>
              <a:ext uri="{FF2B5EF4-FFF2-40B4-BE49-F238E27FC236}">
                <a16:creationId xmlns:a16="http://schemas.microsoft.com/office/drawing/2014/main" xmlns="" id="{5DA04D8F-1C7A-5929-4989-4F7C5F8C20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50DCABE9-30FE-B575-4D41-810F5B7FA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xmlns="" id="{3C9FDAFE-6F81-5CF0-CA80-C0DE5155E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xmlns="" id="{F996B09C-800D-1076-4A19-AB8473B13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B39090A3-122F-4C9E-8173-5956A29E298D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>
            <a:extLst>
              <a:ext uri="{FF2B5EF4-FFF2-40B4-BE49-F238E27FC236}">
                <a16:creationId xmlns:a16="http://schemas.microsoft.com/office/drawing/2014/main" xmlns="" id="{15E1E95A-B37E-CD15-29D9-D810B29CA55F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1014D880-399D-FE10-E680-67915AB9072F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xmlns="" id="{6D8FB8CA-DD28-7B9D-F0A9-F048F1F2053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3" r:id="rId2"/>
    <p:sldLayoutId id="2147483752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53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6907F2-6F5A-4A14-8D2E-58A6CAC6B62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28.03.2023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D86D4D4-022C-406B-BAE3-0AA1BEE1EF7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627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782">
              <a:srgbClr val="00B0F0"/>
            </a:gs>
            <a:gs pos="0">
              <a:srgbClr val="0070C0"/>
            </a:gs>
            <a:gs pos="74000">
              <a:srgbClr val="FFFF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3516" y="371478"/>
            <a:ext cx="8970485" cy="155647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i="1" dirty="0" smtClean="0">
                <a:latin typeface="Georgia" panose="02040502050405020303" pitchFamily="18" charset="0"/>
              </a:rPr>
              <a:t> 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«Правила безопасности на льду весной»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atin typeface="Georgia" panose="02040502050405020303" pitchFamily="18" charset="0"/>
            </a:endParaRPr>
          </a:p>
          <a:p>
            <a:endParaRPr lang="ru-RU" sz="4000" b="1" i="1" dirty="0">
              <a:latin typeface="Georgia" panose="02040502050405020303" pitchFamily="18" charset="0"/>
            </a:endParaRPr>
          </a:p>
          <a:p>
            <a:endParaRPr lang="ru-RU" sz="4000" b="1" i="1" dirty="0" smtClean="0">
              <a:latin typeface="Georgia" panose="02040502050405020303" pitchFamily="18" charset="0"/>
            </a:endParaRPr>
          </a:p>
          <a:p>
            <a:endParaRPr lang="ru-RU" sz="4000" b="1" i="1" dirty="0">
              <a:latin typeface="Georgia" panose="02040502050405020303" pitchFamily="18" charset="0"/>
            </a:endParaRPr>
          </a:p>
          <a:p>
            <a:endParaRPr lang="ru-RU" sz="3500" b="1" i="1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Картинки по запросу опасность тонкого льда мчс архангельс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22" y="2257160"/>
            <a:ext cx="4806000" cy="4053060"/>
          </a:xfrm>
          <a:prstGeom prst="rect">
            <a:avLst/>
          </a:prstGeom>
          <a:noFill/>
          <a:effectLst>
            <a:glow rad="228600">
              <a:srgbClr val="002060">
                <a:alpha val="40000"/>
              </a:srgbClr>
            </a:glow>
            <a:reflection blurRad="6350" stA="50000" endA="300" endPos="13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7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xmlns="" id="{1A3E57E1-1436-4A69-7D47-40C88794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4339" name="Рисунок 2" descr="27">
            <a:extLst>
              <a:ext uri="{FF2B5EF4-FFF2-40B4-BE49-F238E27FC236}">
                <a16:creationId xmlns:a16="http://schemas.microsoft.com/office/drawing/2014/main" xmlns="" id="{2765813B-CE16-B024-6120-736A60D3C4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xmlns="" id="{CEDF0BEA-B703-EC16-F4DB-E9A2D468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5363" name="Рисунок 2" descr="28">
            <a:extLst>
              <a:ext uri="{FF2B5EF4-FFF2-40B4-BE49-F238E27FC236}">
                <a16:creationId xmlns:a16="http://schemas.microsoft.com/office/drawing/2014/main" xmlns="" id="{AC81FDAC-92D7-6787-2850-4C88A3B5B9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xmlns="" id="{2B9C4E79-59AD-E745-C3C3-908FE9CFC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6387" name="Рисунок 2" descr="29">
            <a:extLst>
              <a:ext uri="{FF2B5EF4-FFF2-40B4-BE49-F238E27FC236}">
                <a16:creationId xmlns:a16="http://schemas.microsoft.com/office/drawing/2014/main" xmlns="" id="{6E6CFF26-28E9-81A8-AC5D-C294CE40AF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xmlns="" id="{93FA9DBF-9C4B-F666-CD34-D057905A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7411" name="Рисунок 2" descr="33">
            <a:extLst>
              <a:ext uri="{FF2B5EF4-FFF2-40B4-BE49-F238E27FC236}">
                <a16:creationId xmlns:a16="http://schemas.microsoft.com/office/drawing/2014/main" xmlns="" id="{01838E73-4563-60A9-A83D-285C2242D1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xmlns="" id="{B20712A4-7B71-694E-BDEE-4E3032AB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8435" name="Рисунок 2" descr="30">
            <a:extLst>
              <a:ext uri="{FF2B5EF4-FFF2-40B4-BE49-F238E27FC236}">
                <a16:creationId xmlns:a16="http://schemas.microsoft.com/office/drawing/2014/main" xmlns="" id="{8B8D2536-14BC-269A-803C-30DC647588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95C82675-DF7A-6E40-B0F5-0237E296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9459" name="Рисунок 2" descr="35">
            <a:extLst>
              <a:ext uri="{FF2B5EF4-FFF2-40B4-BE49-F238E27FC236}">
                <a16:creationId xmlns:a16="http://schemas.microsoft.com/office/drawing/2014/main" xmlns="" id="{CA1EF337-E95B-148D-2FBB-5C0B32A24E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xmlns="" id="{410E82C8-F917-E102-7200-F4317CE42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xmlns="" id="{8E75C97F-4FA5-EA39-4256-99D3D4EC4A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>
            <a:extLst>
              <a:ext uri="{FF2B5EF4-FFF2-40B4-BE49-F238E27FC236}">
                <a16:creationId xmlns:a16="http://schemas.microsoft.com/office/drawing/2014/main" xmlns="" id="{1BD18992-21D3-C58B-DC2F-7575A52805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800600"/>
          </a:xfrm>
        </p:spPr>
        <p:txBody>
          <a:bodyPr/>
          <a:lstStyle/>
          <a:p>
            <a:pPr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забывать об опасности, которую таят в себе весенние водоемы. Лед только на вид кажется прочным, а на самом деле он уже тонкий, слабый и не выдерживает тяжести не только взрослого человека, но и ребенка. Поэтому не торопитесь выходить на тонкий лед водоемов.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Будьте осторожны и осмотрительны!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>
            <a:extLst>
              <a:ext uri="{FF2B5EF4-FFF2-40B4-BE49-F238E27FC236}">
                <a16:creationId xmlns:a16="http://schemas.microsoft.com/office/drawing/2014/main" xmlns="" id="{89985084-AEE1-6959-9010-4333167199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этого совета может привести к провалу на льду. К сожалению, помощь попавшим в беду на воде приходит иногда слишком поздно, и происшествие заканчивается трагически. Чтобы этого не случилось, необходимо помнить, что выходить на весенний лед можно только в крайнем случае и с максимальной осторожностью.</a:t>
            </a:r>
          </a:p>
          <a:p>
            <a:pPr eaLnBrk="1" hangingPunct="1"/>
            <a:endParaRPr lang="ru-RU" altLang="ru-RU" sz="28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>
            <a:extLst>
              <a:ext uri="{FF2B5EF4-FFF2-40B4-BE49-F238E27FC236}">
                <a16:creationId xmlns:a16="http://schemas.microsoft.com/office/drawing/2014/main" xmlns="" id="{C0B168E9-B54E-1F72-263E-59AC402D8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33600"/>
            <a:ext cx="7924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и взрослые, соблюдайте правила поведения на водных объектах, выполнение элементарных мер осторожности - залог вашей безопасности!</a:t>
            </a:r>
            <a:endParaRPr lang="ru-RU" altLang="ru-RU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>
            <a:extLst>
              <a:ext uri="{FF2B5EF4-FFF2-40B4-BE49-F238E27FC236}">
                <a16:creationId xmlns:a16="http://schemas.microsoft.com/office/drawing/2014/main" xmlns="" id="{0D131BDE-CB0B-7DDD-5D02-A92BFF74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428625"/>
            <a:ext cx="8229600" cy="4525963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Под весенними лучами солнца лед на водоемах становится рыхлым и непрочным. В это время выходить на его поверхность крайне опасно. Однако каждый год многие люди пренебрегают мерами предосторожности и выходят на тонкий весенний лед, тем самым, подвергая свою жизнь смертельной опасности.</a:t>
            </a:r>
          </a:p>
          <a:p>
            <a:pPr eaLnBrk="1" hangingPunct="1"/>
            <a:endParaRPr lang="ru-RU" altLang="ru-RU">
              <a:solidFill>
                <a:srgbClr val="C00000"/>
              </a:solidFill>
            </a:endParaRPr>
          </a:p>
        </p:txBody>
      </p:sp>
      <p:pic>
        <p:nvPicPr>
          <p:cNvPr id="6147" name="Picture 2" descr="C:\Documents and Settings\Admin\Рабочий стол\для презент. тонкий лед\i_032.png">
            <a:extLst>
              <a:ext uri="{FF2B5EF4-FFF2-40B4-BE49-F238E27FC236}">
                <a16:creationId xmlns:a16="http://schemas.microsoft.com/office/drawing/2014/main" xmlns="" id="{485D9861-1E7C-91FA-0D4F-5E0CBA7DA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429125"/>
            <a:ext cx="29543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C:\Documents and Settings\Admin\Рабочий стол\для презент. тонкий лед\ice.jpg">
            <a:extLst>
              <a:ext uri="{FF2B5EF4-FFF2-40B4-BE49-F238E27FC236}">
                <a16:creationId xmlns:a16="http://schemas.microsoft.com/office/drawing/2014/main" xmlns="" id="{3CA437CC-7D9B-7996-518A-758E5216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286250"/>
            <a:ext cx="3248025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>
            <a:extLst>
              <a:ext uri="{FF2B5EF4-FFF2-40B4-BE49-F238E27FC236}">
                <a16:creationId xmlns:a16="http://schemas.microsoft.com/office/drawing/2014/main" xmlns="" id="{309CD06B-E777-E396-3B12-194D757304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477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ru-RU" b="1"/>
              <a:t>                                        </a:t>
            </a:r>
            <a:r>
              <a:rPr lang="ru-RU" altLang="ru-RU" b="1"/>
              <a:t>ПАМЯТКА</a:t>
            </a:r>
            <a:endParaRPr lang="ru-RU" altLang="ru-RU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ru-RU" b="1"/>
              <a:t>                              </a:t>
            </a:r>
            <a:r>
              <a:rPr lang="ru-RU" altLang="ru-RU" b="1"/>
              <a:t>о мерах безопасности</a:t>
            </a:r>
            <a:endParaRPr lang="ru-RU" altLang="ru-RU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ru-RU" b="1"/>
              <a:t>             </a:t>
            </a:r>
            <a:r>
              <a:rPr lang="ru-RU" altLang="ru-RU" b="1"/>
              <a:t>на тонком льду и в период весеннего паводка</a:t>
            </a:r>
            <a:endParaRPr lang="ru-RU" altLang="ru-RU"/>
          </a:p>
          <a:p>
            <a:pPr eaLnBrk="1" hangingPunct="1"/>
            <a:r>
              <a:rPr lang="ru-RU" altLang="ru-RU"/>
              <a:t>Приближается время весеннего паводка. Лед на реках становится рыхлым, «съедается» сверху солнцем, талой водой, а снизу подтачивается течением. Очень опасно по нему ходить: в любой момент может рассыпаться под ногами и сомкнуться над головой.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ru-RU" b="1"/>
              <a:t>                                      </a:t>
            </a:r>
            <a:r>
              <a:rPr lang="ru-RU" altLang="ru-RU" b="1"/>
              <a:t>Помните:</a:t>
            </a:r>
            <a:endParaRPr lang="ru-RU" altLang="ru-RU"/>
          </a:p>
          <a:p>
            <a:pPr eaLnBrk="1" hangingPunct="1"/>
            <a:r>
              <a:rPr lang="ru-RU" altLang="ru-RU"/>
              <a:t>На весеннем льду легко провалиться;</a:t>
            </a:r>
          </a:p>
          <a:p>
            <a:pPr eaLnBrk="1" hangingPunct="1"/>
            <a:r>
              <a:rPr lang="ru-RU" altLang="ru-RU"/>
              <a:t>Быстрее всего процесс распада льда происходит у берегов;</a:t>
            </a:r>
          </a:p>
          <a:p>
            <a:pPr eaLnBrk="1" hangingPunct="1"/>
            <a:r>
              <a:rPr lang="ru-RU" altLang="ru-RU"/>
              <a:t>Весенний лед, покрытый снегом, быстро превращается в рыхлую массу.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/>
          </a:p>
          <a:p>
            <a:pPr eaLnBrk="1" hangingPunct="1"/>
            <a:r>
              <a:rPr lang="ru-RU" altLang="ru-RU" b="1"/>
              <a:t> </a:t>
            </a:r>
            <a:endParaRPr lang="ru-RU" altLang="ru-RU"/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3">
            <a:extLst>
              <a:ext uri="{FF2B5EF4-FFF2-40B4-BE49-F238E27FC236}">
                <a16:creationId xmlns:a16="http://schemas.microsoft.com/office/drawing/2014/main" xmlns="" id="{056B1031-CBBB-A4BF-2536-DF0AF3DE52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altLang="ru-RU" b="1"/>
              <a:t>                                          </a:t>
            </a:r>
            <a:r>
              <a:rPr lang="ru-RU" altLang="ru-RU" b="1"/>
              <a:t>Ребята! </a:t>
            </a:r>
            <a:endParaRPr lang="ru-RU" altLang="ru-RU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ru-RU" b="1"/>
              <a:t>       </a:t>
            </a:r>
            <a:r>
              <a:rPr lang="ru-RU" altLang="ru-RU" b="1"/>
              <a:t>Не выходите на лед во время весеннего паводка.</a:t>
            </a:r>
            <a:endParaRPr lang="ru-RU" altLang="ru-RU"/>
          </a:p>
          <a:p>
            <a:pPr eaLnBrk="1" hangingPunct="1"/>
            <a:r>
              <a:rPr lang="ru-RU" altLang="ru-RU"/>
              <a:t>Не стойте на обрывистых и подмытых берегах – они могут обвалиться.</a:t>
            </a:r>
          </a:p>
          <a:p>
            <a:pPr eaLnBrk="1" hangingPunct="1"/>
            <a:r>
              <a:rPr lang="ru-RU" altLang="ru-RU"/>
              <a:t>Когда вы наблюдаете за ледоходом с моста, набережной причала, нельзя перегибаться через перила и другие ограждения.</a:t>
            </a:r>
          </a:p>
          <a:p>
            <a:pPr eaLnBrk="1" hangingPunct="1"/>
            <a:r>
              <a:rPr lang="ru-RU" altLang="ru-RU"/>
              <a:t>Если вы оказались свидетелем несчастного случая на реке или озере, не теряйтесь, не убегайте домой, а громко зовите на помощь, взрослые услышат и смогут выручить из беды.</a:t>
            </a:r>
          </a:p>
          <a:p>
            <a:pPr eaLnBrk="1" hangingPunct="1"/>
            <a:r>
              <a:rPr lang="ru-RU" altLang="ru-RU"/>
              <a:t>Будьте осторожны!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>
            <a:extLst>
              <a:ext uri="{FF2B5EF4-FFF2-40B4-BE49-F238E27FC236}">
                <a16:creationId xmlns:a16="http://schemas.microsoft.com/office/drawing/2014/main" xmlns="" id="{8592F1AF-50DC-8FE8-CFC6-85CBCF00F4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381000"/>
            <a:ext cx="8229600" cy="59436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ru-RU" b="1"/>
              <a:t>             </a:t>
            </a:r>
            <a:r>
              <a:rPr lang="ru-RU" altLang="ru-RU" b="1"/>
              <a:t>В период весеннего паводка и ледохода </a:t>
            </a:r>
            <a:endParaRPr lang="ru-RU" altLang="ru-RU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ru-RU" b="1"/>
              <a:t>                                      </a:t>
            </a:r>
            <a:r>
              <a:rPr lang="ru-RU" altLang="ru-RU" b="1"/>
              <a:t>ЗАПРЕЩАЕТСЯ:</a:t>
            </a:r>
            <a:endParaRPr lang="ru-RU" altLang="ru-RU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/>
          </a:p>
          <a:p>
            <a:pPr eaLnBrk="1" hangingPunct="1"/>
            <a:r>
              <a:rPr lang="ru-RU" altLang="ru-RU"/>
              <a:t>выходить на водоемы;</a:t>
            </a:r>
          </a:p>
          <a:p>
            <a:pPr eaLnBrk="1" hangingPunct="1"/>
            <a:r>
              <a:rPr lang="ru-RU" altLang="ru-RU"/>
              <a:t>переправляться через реку в период ледохода;</a:t>
            </a:r>
          </a:p>
          <a:p>
            <a:pPr eaLnBrk="1" hangingPunct="1"/>
            <a:r>
              <a:rPr lang="ru-RU" altLang="ru-RU"/>
              <a:t>подходить близко к реке в местах затора льда;</a:t>
            </a:r>
          </a:p>
          <a:p>
            <a:pPr eaLnBrk="1" hangingPunct="1"/>
            <a:r>
              <a:rPr lang="ru-RU" altLang="ru-RU"/>
              <a:t>стоять на обрывистом берегу, подвергающемуся разливу и обвалу;</a:t>
            </a:r>
          </a:p>
          <a:p>
            <a:pPr eaLnBrk="1" hangingPunct="1"/>
            <a:r>
              <a:rPr lang="ru-RU" altLang="ru-RU"/>
              <a:t>собираться на мостиках, плотинах и запрудах;</a:t>
            </a:r>
          </a:p>
          <a:p>
            <a:pPr eaLnBrk="1" hangingPunct="1"/>
            <a:r>
              <a:rPr lang="ru-RU" altLang="ru-RU"/>
              <a:t>приближаться к ледяным заторам, отталкивать льдины от берегов;</a:t>
            </a:r>
          </a:p>
          <a:p>
            <a:pPr eaLnBrk="1" hangingPunct="1"/>
            <a:r>
              <a:rPr lang="ru-RU" altLang="ru-RU"/>
              <a:t>измерять глубину реки или любого водоема;</a:t>
            </a:r>
          </a:p>
          <a:p>
            <a:pPr eaLnBrk="1" hangingPunct="1"/>
            <a:r>
              <a:rPr lang="ru-RU" altLang="ru-RU"/>
              <a:t>ходить по льдинам и кататься на них.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/>
              <a:t> </a:t>
            </a:r>
          </a:p>
          <a:p>
            <a:pPr eaLnBrk="1" hangingPunct="1"/>
            <a:r>
              <a:rPr lang="ru-RU" altLang="ru-RU"/>
              <a:t> </a:t>
            </a:r>
          </a:p>
          <a:p>
            <a:pPr eaLnBrk="1" hangingPunct="1"/>
            <a:r>
              <a:rPr lang="ru-RU" altLang="ru-RU"/>
              <a:t> </a:t>
            </a:r>
          </a:p>
          <a:p>
            <a:pPr eaLnBrk="1" hangingPunct="1"/>
            <a:r>
              <a:rPr lang="ru-RU" altLang="ru-RU"/>
              <a:t> </a:t>
            </a:r>
          </a:p>
          <a:p>
            <a:pPr eaLnBrk="1" hangingPunct="1"/>
            <a:r>
              <a:rPr lang="ru-RU" altLang="ru-RU" b="1"/>
              <a:t>БУДЬТЕ ВНИМАТЕЛЬНЫ И ОСТОРОЖНЫ!</a:t>
            </a:r>
            <a:endParaRPr lang="ru-RU" altLang="ru-RU"/>
          </a:p>
          <a:p>
            <a:pPr eaLnBrk="1" hangingPunct="1"/>
            <a:r>
              <a:rPr lang="ru-RU" altLang="ru-RU" b="1"/>
              <a:t> </a:t>
            </a:r>
            <a:endParaRPr lang="ru-RU" altLang="ru-RU"/>
          </a:p>
          <a:p>
            <a:pPr eaLnBrk="1" hangingPunct="1"/>
            <a:r>
              <a:rPr lang="ru-RU" altLang="ru-RU" b="1"/>
              <a:t>ЛЕД ВЕСНОЙ ОПАСЕН!</a:t>
            </a:r>
            <a:endParaRPr lang="ru-RU" altLang="ru-RU"/>
          </a:p>
          <a:p>
            <a:pPr eaLnBrk="1" hangingPunct="1"/>
            <a:r>
              <a:rPr lang="ru-RU" altLang="ru-RU"/>
              <a:t> </a:t>
            </a:r>
          </a:p>
          <a:p>
            <a:pPr eaLnBrk="1" hangingPunct="1"/>
            <a:r>
              <a:rPr lang="ru-RU" altLang="ru-RU"/>
              <a:t>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>
            <a:extLst>
              <a:ext uri="{FF2B5EF4-FFF2-40B4-BE49-F238E27FC236}">
                <a16:creationId xmlns:a16="http://schemas.microsoft.com/office/drawing/2014/main" xmlns="" id="{67BDB3AF-675C-5B65-6246-F2131B264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85344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 И ОСТОРОЖНЫ!</a:t>
            </a:r>
            <a:endParaRPr lang="ru-RU" altLang="ru-RU" sz="60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6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60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6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 ВЕСНОЙ ОПАСЕН!</a:t>
            </a:r>
            <a:endParaRPr lang="ru-RU" altLang="ru-RU" sz="60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6000"/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для презент. тонкий лед\Копия (2) pravilaperexodapol-duvodoemov.jpg">
            <a:extLst>
              <a:ext uri="{FF2B5EF4-FFF2-40B4-BE49-F238E27FC236}">
                <a16:creationId xmlns:a16="http://schemas.microsoft.com/office/drawing/2014/main" xmlns="" id="{DC24AAFA-6AE0-A314-E819-972FF6A5A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7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8" descr="011_2_0.preview.jpg">
            <a:extLst>
              <a:ext uri="{FF2B5EF4-FFF2-40B4-BE49-F238E27FC236}">
                <a16:creationId xmlns:a16="http://schemas.microsoft.com/office/drawing/2014/main" xmlns="" id="{11585493-EF34-90E5-24CD-12600E65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6711"/>
          <a:stretch>
            <a:fillRect/>
          </a:stretch>
        </p:blipFill>
        <p:spPr bwMode="auto">
          <a:xfrm>
            <a:off x="0" y="0"/>
            <a:ext cx="91440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2">
            <a:extLst>
              <a:ext uri="{FF2B5EF4-FFF2-40B4-BE49-F238E27FC236}">
                <a16:creationId xmlns:a16="http://schemas.microsoft.com/office/drawing/2014/main" xmlns="" id="{524A81EA-AD96-6D0E-B6DA-B1BF7CC1D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813300"/>
            <a:ext cx="845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 катайтесь на лыжах и не играйте на тонком льду!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Он может треснуть и вы окажитесь под ним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6" descr="011_3.preview.jpg">
            <a:extLst>
              <a:ext uri="{FF2B5EF4-FFF2-40B4-BE49-F238E27FC236}">
                <a16:creationId xmlns:a16="http://schemas.microsoft.com/office/drawing/2014/main" xmlns="" id="{256D1B2A-8358-1FF3-C56D-ACA2C971D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r="7777"/>
          <a:stretch>
            <a:fillRect/>
          </a:stretch>
        </p:blipFill>
        <p:spPr bwMode="auto">
          <a:xfrm>
            <a:off x="838200" y="0"/>
            <a:ext cx="7620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2">
            <a:extLst>
              <a:ext uri="{FF2B5EF4-FFF2-40B4-BE49-F238E27FC236}">
                <a16:creationId xmlns:a16="http://schemas.microsoft.com/office/drawing/2014/main" xmlns="" id="{D75C2320-AA75-DEB0-AEFE-3616F0038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3340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скатывайтесь на  санках с горки на лед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A2293608-9E2C-98E3-3F62-17CB4261E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449262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xmlns="" id="{4C618AED-F670-771A-88D0-29A6CB0A7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990600"/>
            <a:ext cx="3733800" cy="50165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/>
              <a:t>На замерзших озерах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Лед бывает непрочен,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И ходить по такому Безответственно очень!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Водоемы опасны: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Может лед провалиться,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И спасать вас напрасно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 Вся округа примчится...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Ведь почти невозможно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К полынье подобраться — Из воды будет сложно Вас вытаскивать,    братцы.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03FEDE54-1AC9-B4B6-D25E-57756C980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3355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xmlns="" id="{403EC4CB-131D-479B-4811-D69CA7874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57200"/>
            <a:ext cx="2514600" cy="594042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000"/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Скорее на коньки! Какие славные деньки!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Но выходить на лед нельзя,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Уже  непрочен он, друзья,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Когда есть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 трещины на нем, Когда вдруг потеплело днем... Провалишься - придет беда: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Весной  холодная вода...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154FE077-8D2B-531C-69E2-DAC534EB8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49307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xmlns="" id="{54709E91-2E56-BBC7-6413-6F28F0834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04800"/>
            <a:ext cx="3048000" cy="65563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Ура! Весна и ледоход! Плывет, плывет </a:t>
            </a:r>
          </a:p>
          <a:p>
            <a:pPr eaLnBrk="1" hangingPunct="1"/>
            <a:r>
              <a:rPr lang="ru-RU" altLang="ru-RU" sz="2000"/>
              <a:t>по речке лед...</a:t>
            </a:r>
          </a:p>
          <a:p>
            <a:pPr eaLnBrk="1" hangingPunct="1"/>
            <a:r>
              <a:rPr lang="ru-RU" altLang="ru-RU" sz="2000"/>
              <a:t>Глядят ребята там и тут, Как льдины </a:t>
            </a:r>
          </a:p>
          <a:p>
            <a:pPr eaLnBrk="1" hangingPunct="1"/>
            <a:r>
              <a:rPr lang="ru-RU" altLang="ru-RU" sz="2000"/>
              <a:t>по воде плывут.</a:t>
            </a:r>
          </a:p>
          <a:p>
            <a:pPr eaLnBrk="1" hangingPunct="1"/>
            <a:r>
              <a:rPr lang="ru-RU" altLang="ru-RU" sz="2000"/>
              <a:t>Ну чем тебе не корабли!</a:t>
            </a:r>
          </a:p>
          <a:p>
            <a:pPr eaLnBrk="1" hangingPunct="1"/>
            <a:r>
              <a:rPr lang="ru-RU" altLang="ru-RU" sz="2000"/>
              <a:t>Но нет! – </a:t>
            </a:r>
          </a:p>
          <a:p>
            <a:pPr eaLnBrk="1" hangingPunct="1"/>
            <a:r>
              <a:rPr lang="ru-RU" altLang="ru-RU" sz="2000"/>
              <a:t>не уходи с земли!</a:t>
            </a:r>
          </a:p>
          <a:p>
            <a:pPr eaLnBrk="1" hangingPunct="1"/>
            <a:r>
              <a:rPr lang="ru-RU" altLang="ru-RU" sz="2000"/>
              <a:t>На лед коварный </a:t>
            </a:r>
          </a:p>
          <a:p>
            <a:pPr eaLnBrk="1" hangingPunct="1"/>
            <a:r>
              <a:rPr lang="ru-RU" altLang="ru-RU" sz="2000"/>
              <a:t>не ступай,</a:t>
            </a:r>
          </a:p>
          <a:p>
            <a:pPr eaLnBrk="1" hangingPunct="1"/>
            <a:r>
              <a:rPr lang="ru-RU" altLang="ru-RU" sz="2000"/>
              <a:t>Опасно это - так и знай! Такой корабль перевернется, </a:t>
            </a:r>
          </a:p>
          <a:p>
            <a:pPr eaLnBrk="1" hangingPunct="1"/>
            <a:r>
              <a:rPr lang="ru-RU" altLang="ru-RU" sz="2000"/>
              <a:t>На части может расколоться </a:t>
            </a:r>
          </a:p>
          <a:p>
            <a:pPr eaLnBrk="1" hangingPunct="1"/>
            <a:r>
              <a:rPr lang="ru-RU" altLang="ru-RU" sz="2000"/>
              <a:t>Иль унесет</a:t>
            </a:r>
          </a:p>
          <a:p>
            <a:pPr eaLnBrk="1" hangingPunct="1"/>
            <a:r>
              <a:rPr lang="ru-RU" altLang="ru-RU" sz="2000"/>
              <a:t> на центр реки...</a:t>
            </a:r>
          </a:p>
          <a:p>
            <a:pPr eaLnBrk="1" hangingPunct="1"/>
            <a:r>
              <a:rPr lang="ru-RU" altLang="ru-RU" sz="2000"/>
              <a:t>Весной от речки </a:t>
            </a:r>
          </a:p>
          <a:p>
            <a:pPr eaLnBrk="1" hangingPunct="1"/>
            <a:r>
              <a:rPr lang="ru-RU" altLang="ru-RU" sz="2000"/>
              <a:t>прочь беги!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DD63C3-5455-8CC5-ED28-FE57DCAC7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43852" cy="3071809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случилась беда!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делать, если вы провалились в холодную воду: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Рисунок 3" descr="MCHS-3">
            <a:extLst>
              <a:ext uri="{FF2B5EF4-FFF2-40B4-BE49-F238E27FC236}">
                <a16:creationId xmlns:a16="http://schemas.microsoft.com/office/drawing/2014/main" xmlns="" id="{042C6656-F6DA-66FE-6ECF-5DCEA0BC7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857375"/>
            <a:ext cx="564356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4" descr="MCHS-3">
            <a:extLst>
              <a:ext uri="{FF2B5EF4-FFF2-40B4-BE49-F238E27FC236}">
                <a16:creationId xmlns:a16="http://schemas.microsoft.com/office/drawing/2014/main" xmlns="" id="{CA5D2404-D74D-2B43-E28D-9FEC6300C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857375"/>
            <a:ext cx="564356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622</Words>
  <Application>Microsoft Office PowerPoint</Application>
  <PresentationFormat>Экран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Поток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случилась беда! Что делать, если вы провалились в холодную воду: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Екатерина Сидорова</cp:lastModifiedBy>
  <cp:revision>40</cp:revision>
  <cp:lastPrinted>1601-01-01T00:00:00Z</cp:lastPrinted>
  <dcterms:created xsi:type="dcterms:W3CDTF">1601-01-01T00:00:00Z</dcterms:created>
  <dcterms:modified xsi:type="dcterms:W3CDTF">2023-03-28T07:32:47Z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