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0"/>
  </p:notesMasterIdLst>
  <p:sldIdLst>
    <p:sldId id="256" r:id="rId2"/>
    <p:sldId id="259" r:id="rId3"/>
    <p:sldId id="275" r:id="rId4"/>
    <p:sldId id="274" r:id="rId5"/>
    <p:sldId id="272" r:id="rId6"/>
    <p:sldId id="278" r:id="rId7"/>
    <p:sldId id="280" r:id="rId8"/>
    <p:sldId id="257" r:id="rId9"/>
    <p:sldId id="276" r:id="rId10"/>
    <p:sldId id="258" r:id="rId11"/>
    <p:sldId id="260" r:id="rId12"/>
    <p:sldId id="268" r:id="rId13"/>
    <p:sldId id="270" r:id="rId14"/>
    <p:sldId id="261" r:id="rId15"/>
    <p:sldId id="262" r:id="rId16"/>
    <p:sldId id="264" r:id="rId17"/>
    <p:sldId id="263" r:id="rId18"/>
    <p:sldId id="28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BAB7F-678C-4ECF-9F93-590FBB563762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3655D9-70F9-42C1-8045-4524AE0EE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0:notes"/>
          <p:cNvSpPr txBox="1">
            <a:spLocks noGrp="1"/>
          </p:cNvSpPr>
          <p:nvPr>
            <p:ph type="body" idx="1"/>
          </p:nvPr>
        </p:nvSpPr>
        <p:spPr>
          <a:xfrm>
            <a:off x="685785" y="4343391"/>
            <a:ext cx="5486386" cy="4114786"/>
          </a:xfrm>
          <a:prstGeom prst="rect">
            <a:avLst/>
          </a:prstGeom>
        </p:spPr>
        <p:txBody>
          <a:bodyPr spcFirstLastPara="1" wrap="square" lIns="80152" tIns="80152" rIns="80152" bIns="80152" anchor="t" anchorCtr="0">
            <a:noAutofit/>
          </a:bodyPr>
          <a:lstStyle/>
          <a:p>
            <a:endParaRPr dirty="0"/>
          </a:p>
        </p:txBody>
      </p:sp>
      <p:sp>
        <p:nvSpPr>
          <p:cNvPr id="219" name="Google Shape;219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0:notes"/>
          <p:cNvSpPr txBox="1">
            <a:spLocks noGrp="1"/>
          </p:cNvSpPr>
          <p:nvPr>
            <p:ph type="body" idx="1"/>
          </p:nvPr>
        </p:nvSpPr>
        <p:spPr>
          <a:xfrm>
            <a:off x="685785" y="4343391"/>
            <a:ext cx="5486386" cy="4114786"/>
          </a:xfrm>
          <a:prstGeom prst="rect">
            <a:avLst/>
          </a:prstGeom>
        </p:spPr>
        <p:txBody>
          <a:bodyPr spcFirstLastPara="1" wrap="square" lIns="80152" tIns="80152" rIns="80152" bIns="80152" anchor="t" anchorCtr="0">
            <a:noAutofit/>
          </a:bodyPr>
          <a:lstStyle/>
          <a:p>
            <a:endParaRPr dirty="0"/>
          </a:p>
        </p:txBody>
      </p:sp>
      <p:sp>
        <p:nvSpPr>
          <p:cNvPr id="219" name="Google Shape;219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0:notes"/>
          <p:cNvSpPr txBox="1">
            <a:spLocks noGrp="1"/>
          </p:cNvSpPr>
          <p:nvPr>
            <p:ph type="body" idx="1"/>
          </p:nvPr>
        </p:nvSpPr>
        <p:spPr>
          <a:xfrm>
            <a:off x="685785" y="4343391"/>
            <a:ext cx="5486386" cy="4114786"/>
          </a:xfrm>
          <a:prstGeom prst="rect">
            <a:avLst/>
          </a:prstGeom>
        </p:spPr>
        <p:txBody>
          <a:bodyPr spcFirstLastPara="1" wrap="square" lIns="80152" tIns="80152" rIns="80152" bIns="80152" anchor="t" anchorCtr="0">
            <a:noAutofit/>
          </a:bodyPr>
          <a:lstStyle/>
          <a:p>
            <a:endParaRPr dirty="0"/>
          </a:p>
        </p:txBody>
      </p:sp>
      <p:sp>
        <p:nvSpPr>
          <p:cNvPr id="219" name="Google Shape;219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2E6D-2B40-4761-BB2E-53A898F00787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843DE-AF3B-4152-AB1D-A6D82F073F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2E6D-2B40-4761-BB2E-53A898F00787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843DE-AF3B-4152-AB1D-A6D82F073F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2E6D-2B40-4761-BB2E-53A898F00787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843DE-AF3B-4152-AB1D-A6D82F073F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2E6D-2B40-4761-BB2E-53A898F00787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843DE-AF3B-4152-AB1D-A6D82F073F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2E6D-2B40-4761-BB2E-53A898F00787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843DE-AF3B-4152-AB1D-A6D82F073F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2E6D-2B40-4761-BB2E-53A898F00787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843DE-AF3B-4152-AB1D-A6D82F073F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2E6D-2B40-4761-BB2E-53A898F00787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843DE-AF3B-4152-AB1D-A6D82F073F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2E6D-2B40-4761-BB2E-53A898F00787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843DE-AF3B-4152-AB1D-A6D82F073F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2E6D-2B40-4761-BB2E-53A898F00787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843DE-AF3B-4152-AB1D-A6D82F073F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2E6D-2B40-4761-BB2E-53A898F00787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843DE-AF3B-4152-AB1D-A6D82F073F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2E6D-2B40-4761-BB2E-53A898F00787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40843DE-AF3B-4152-AB1D-A6D82F073F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1862E6D-2B40-4761-BB2E-53A898F00787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40843DE-AF3B-4152-AB1D-A6D82F073F2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052736"/>
            <a:ext cx="7854696" cy="547260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«Калейдоскоп </a:t>
            </a:r>
            <a:r>
              <a:rPr lang="ru-RU" sz="2800" dirty="0"/>
              <a:t>профессий –</a:t>
            </a:r>
            <a:br>
              <a:rPr lang="ru-RU" sz="2800" dirty="0"/>
            </a:br>
            <a:r>
              <a:rPr lang="en-US" sz="2800" dirty="0"/>
              <a:t>XXI </a:t>
            </a:r>
            <a:r>
              <a:rPr lang="ru-RU" sz="2800" dirty="0"/>
              <a:t>века</a:t>
            </a:r>
            <a:r>
              <a:rPr lang="en-US" sz="2800" dirty="0"/>
              <a:t> </a:t>
            </a:r>
            <a:r>
              <a:rPr lang="ru-RU" sz="2800" dirty="0"/>
              <a:t>– Профессии</a:t>
            </a:r>
            <a:r>
              <a:rPr lang="en-US" sz="2800" dirty="0"/>
              <a:t>:</a:t>
            </a:r>
            <a:r>
              <a:rPr lang="ru-RU" sz="2800" dirty="0"/>
              <a:t> вчера</a:t>
            </a:r>
            <a:r>
              <a:rPr lang="en-US" sz="2800" dirty="0"/>
              <a:t>,</a:t>
            </a:r>
            <a:r>
              <a:rPr lang="ru-RU" sz="2800" dirty="0"/>
              <a:t> сегодня</a:t>
            </a:r>
            <a:r>
              <a:rPr lang="en-US" sz="2800" dirty="0"/>
              <a:t>,</a:t>
            </a:r>
            <a:r>
              <a:rPr lang="ru-RU" sz="2800" dirty="0"/>
              <a:t> завтра</a:t>
            </a:r>
            <a:r>
              <a:rPr lang="en-US" sz="2800" dirty="0"/>
              <a:t> – </a:t>
            </a:r>
            <a:r>
              <a:rPr lang="en-US" sz="2800" dirty="0" smtClean="0"/>
              <a:t>2023</a:t>
            </a:r>
            <a:r>
              <a:rPr lang="ru-RU" sz="2800" dirty="0" smtClean="0"/>
              <a:t>»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Специалист в области физической культуры и спорта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МОУ СОШ № 38</a:t>
            </a:r>
          </a:p>
          <a:p>
            <a:r>
              <a:rPr lang="ru-RU" sz="2800" dirty="0"/>
              <a:t/>
            </a:r>
            <a:br>
              <a:rPr lang="ru-RU" sz="2800" dirty="0"/>
            </a:br>
            <a:r>
              <a:rPr lang="ru-RU" sz="2000" i="1" dirty="0"/>
              <a:t>проект подготовили</a:t>
            </a:r>
            <a:r>
              <a:rPr lang="en-US" sz="2000" i="1" dirty="0"/>
              <a:t>:</a:t>
            </a:r>
            <a:r>
              <a:rPr lang="ru-RU" sz="2000" i="1" dirty="0"/>
              <a:t> Фёдорова Таисия</a:t>
            </a:r>
            <a:r>
              <a:rPr lang="en-US" sz="2000" i="1" dirty="0" smtClean="0"/>
              <a:t>,</a:t>
            </a:r>
            <a:endParaRPr lang="ru-RU" sz="2000" i="1" dirty="0" smtClean="0"/>
          </a:p>
          <a:p>
            <a:r>
              <a:rPr lang="ru-RU" sz="2000" i="1" dirty="0" smtClean="0"/>
              <a:t>Новикова </a:t>
            </a:r>
            <a:r>
              <a:rPr lang="ru-RU" sz="2000" i="1" dirty="0"/>
              <a:t>Ксения 6 класс</a:t>
            </a:r>
            <a:r>
              <a:rPr lang="en-US" sz="2000" i="1" dirty="0" smtClean="0"/>
              <a:t>,</a:t>
            </a:r>
            <a:endParaRPr lang="ru-RU" sz="2000" i="1" dirty="0" smtClean="0"/>
          </a:p>
          <a:p>
            <a:r>
              <a:rPr lang="en-US" sz="2000" i="1" dirty="0" smtClean="0"/>
              <a:t> </a:t>
            </a:r>
            <a:r>
              <a:rPr lang="ru-RU" sz="2000" i="1" dirty="0" smtClean="0"/>
              <a:t>Горшков Александр </a:t>
            </a:r>
            <a:r>
              <a:rPr lang="ru-RU" sz="2000" i="1" dirty="0"/>
              <a:t>8 класс</a:t>
            </a:r>
            <a:r>
              <a:rPr lang="en-US" sz="2000" i="1" dirty="0"/>
              <a:t>,</a:t>
            </a:r>
            <a:r>
              <a:rPr lang="ru-RU" sz="2000" i="1" dirty="0"/>
              <a:t> </a:t>
            </a:r>
            <a:endParaRPr lang="ru-RU" sz="2000" i="1" dirty="0" smtClean="0"/>
          </a:p>
          <a:p>
            <a:r>
              <a:rPr lang="ru-RU" sz="2000" i="1" dirty="0" smtClean="0"/>
              <a:t>Руководитель: </a:t>
            </a:r>
          </a:p>
          <a:p>
            <a:r>
              <a:rPr lang="ru-RU" sz="2000" i="1" dirty="0" err="1" smtClean="0"/>
              <a:t>Стоякина</a:t>
            </a:r>
            <a:r>
              <a:rPr lang="ru-RU" sz="2000" i="1" dirty="0" smtClean="0"/>
              <a:t> </a:t>
            </a:r>
            <a:r>
              <a:rPr lang="ru-RU" sz="2000" i="1" dirty="0"/>
              <a:t>Наталия </a:t>
            </a:r>
            <a:r>
              <a:rPr lang="ru-RU" sz="2000" i="1" dirty="0" smtClean="0"/>
              <a:t>Михайловна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3400" y="1052736"/>
            <a:ext cx="7927032" cy="2880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67" y="153974"/>
            <a:ext cx="9144000" cy="141763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Актуальность и Важность представляемых профессий – Тренер-преподаватель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12"/>
            <a:ext cx="9144000" cy="528638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800" dirty="0" smtClean="0"/>
              <a:t>Тренер-преподаватель </a:t>
            </a:r>
            <a:r>
              <a:rPr lang="ru-RU" sz="2800" dirty="0"/>
              <a:t>является ключевым элементом правильной и безопасной подготовки, как профессиональных спортсменов, так и любителей. Роль тренера невозможно переоценить. Благодаря его опыту и знаниям спортсмены способны достигать максимального уровня производительности и выносливости, что невозможно было бы сделать самостоятельно. Тренер-преподаватель должен создавать для </a:t>
            </a:r>
            <a:r>
              <a:rPr lang="ru-RU" sz="2800" dirty="0" smtClean="0"/>
              <a:t>подопечных спортсменов </a:t>
            </a:r>
            <a:r>
              <a:rPr lang="ru-RU" sz="2800" dirty="0"/>
              <a:t>комфортные условия обучения и мотивировать их на постоянное совершенствование своих умений в том или ином виде спорта. Роль тренера в процессе подготовки не ограничивается только консультированием спортсменов по подготовке и освоению вида спорта, со временем, помимо всего прочего, тренер выступает в </a:t>
            </a:r>
            <a:r>
              <a:rPr lang="ru-RU" sz="2800" dirty="0" smtClean="0"/>
              <a:t>роли наставника</a:t>
            </a:r>
            <a:r>
              <a:rPr lang="ru-RU" sz="2800" dirty="0"/>
              <a:t>, </a:t>
            </a:r>
            <a:r>
              <a:rPr lang="ru-RU" sz="2800" dirty="0" err="1"/>
              <a:t>мотиватора</a:t>
            </a:r>
            <a:r>
              <a:rPr lang="ru-RU" sz="2800" dirty="0"/>
              <a:t>, друга, оказывающего так же и моральную </a:t>
            </a:r>
            <a:r>
              <a:rPr lang="ru-RU" sz="2800" dirty="0" smtClean="0"/>
              <a:t>поддержку</a:t>
            </a:r>
            <a:endParaRPr lang="ru-RU" sz="2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Деятельность и достоинства профессий – учитель физкультуры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/>
              <a:t>Прежде всего, </a:t>
            </a:r>
            <a:r>
              <a:rPr lang="ru-RU" sz="3800" i="1" dirty="0"/>
              <a:t>деятельность</a:t>
            </a:r>
            <a:r>
              <a:rPr lang="ru-RU" dirty="0"/>
              <a:t> – </a:t>
            </a:r>
            <a:r>
              <a:rPr lang="ru-RU" sz="3600" dirty="0"/>
              <a:t>это высшая, сознательно регулируемая (активная) форма взаимодействия с окружающей средой(социальной и материальной), в процессе которого человек творчески преобразует мир</a:t>
            </a:r>
            <a:r>
              <a:rPr lang="ru-RU" sz="3600" dirty="0" smtClean="0"/>
              <a:t>, а </a:t>
            </a:r>
            <a:r>
              <a:rPr lang="ru-RU" sz="3600" dirty="0"/>
              <a:t>также знает свое место в этом мире.</a:t>
            </a:r>
          </a:p>
          <a:p>
            <a:pPr>
              <a:buNone/>
            </a:pPr>
            <a:r>
              <a:rPr lang="ru-RU" sz="3600" dirty="0" smtClean="0"/>
              <a:t>Существуют </a:t>
            </a:r>
            <a:r>
              <a:rPr lang="ru-RU" sz="3600" dirty="0"/>
              <a:t>различные виды, характеристики, задачи деятельности, однако, формами деятельности учителя физической культуры</a:t>
            </a:r>
            <a:r>
              <a:rPr lang="ru-RU" sz="3600" dirty="0" smtClean="0"/>
              <a:t>:</a:t>
            </a:r>
            <a:endParaRPr lang="ru-RU" sz="3600" dirty="0"/>
          </a:p>
          <a:p>
            <a:r>
              <a:rPr lang="ru-RU" sz="3600" b="1" dirty="0"/>
              <a:t>1) работа в школе</a:t>
            </a:r>
            <a:r>
              <a:rPr lang="ru-RU" sz="3600" b="1" dirty="0" smtClean="0"/>
              <a:t>: </a:t>
            </a:r>
            <a:r>
              <a:rPr lang="ru-RU" sz="3600" dirty="0" smtClean="0"/>
              <a:t>классная, проведение </a:t>
            </a:r>
            <a:r>
              <a:rPr lang="ru-RU" sz="3600" dirty="0"/>
              <a:t>уроков</a:t>
            </a:r>
            <a:r>
              <a:rPr lang="ru-RU" sz="3600" dirty="0" smtClean="0"/>
              <a:t>; внеклассная, проведение </a:t>
            </a:r>
            <a:r>
              <a:rPr lang="ru-RU" sz="3600" dirty="0"/>
              <a:t>занятий в секциях, проведение </a:t>
            </a:r>
            <a:r>
              <a:rPr lang="ru-RU" sz="3600" dirty="0" smtClean="0"/>
              <a:t>внутри школьных </a:t>
            </a:r>
            <a:r>
              <a:rPr lang="ru-RU" sz="3600" dirty="0"/>
              <a:t>соревнований, проведение спортивных праздников, проведение туристических походов, военно-патриотических игр, проведение просветительской работы с учащимися и родителями</a:t>
            </a:r>
            <a:r>
              <a:rPr lang="ru-RU" sz="3600" dirty="0" smtClean="0"/>
              <a:t>.</a:t>
            </a:r>
            <a:endParaRPr lang="ru-RU" sz="3600" dirty="0"/>
          </a:p>
          <a:p>
            <a:r>
              <a:rPr lang="ru-RU" sz="3600" b="1" dirty="0"/>
              <a:t>2) работа не школы</a:t>
            </a:r>
            <a:r>
              <a:rPr lang="ru-RU" sz="3600" b="1" dirty="0" smtClean="0"/>
              <a:t>: </a:t>
            </a:r>
            <a:r>
              <a:rPr lang="ru-RU" sz="3600" dirty="0" smtClean="0"/>
              <a:t>по </a:t>
            </a:r>
            <a:r>
              <a:rPr lang="ru-RU" sz="3600" dirty="0"/>
              <a:t>месту жительства</a:t>
            </a:r>
            <a:r>
              <a:rPr lang="ru-RU" sz="3600" dirty="0" smtClean="0"/>
              <a:t>, работа </a:t>
            </a:r>
            <a:r>
              <a:rPr lang="ru-RU" sz="3600" dirty="0"/>
              <a:t>в лагерях труда </a:t>
            </a:r>
            <a:r>
              <a:rPr lang="ru-RU" sz="3600" dirty="0" smtClean="0"/>
              <a:t>и отдыха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sz="4500" dirty="0" smtClean="0"/>
              <a:t>Достоинства</a:t>
            </a:r>
            <a:r>
              <a:rPr lang="en-US" dirty="0"/>
              <a:t>:</a:t>
            </a:r>
            <a:endParaRPr lang="ru-RU" dirty="0" smtClean="0"/>
          </a:p>
          <a:p>
            <a:r>
              <a:rPr lang="ru-RU" dirty="0" smtClean="0"/>
              <a:t>длительный </a:t>
            </a:r>
            <a:r>
              <a:rPr lang="ru-RU" dirty="0"/>
              <a:t>отпуск в летние месяцы;</a:t>
            </a:r>
          </a:p>
          <a:p>
            <a:r>
              <a:rPr lang="ru-RU" dirty="0"/>
              <a:t>интересную работу с детьми;</a:t>
            </a:r>
          </a:p>
          <a:p>
            <a:r>
              <a:rPr lang="ru-RU" dirty="0"/>
              <a:t>поддержание тела в отличной физической форме;</a:t>
            </a:r>
          </a:p>
          <a:p>
            <a:r>
              <a:rPr lang="ru-RU" dirty="0"/>
              <a:t>высокий спрос на профессию и большое число вакансий;</a:t>
            </a:r>
          </a:p>
          <a:p>
            <a:r>
              <a:rPr lang="ru-RU" dirty="0"/>
              <a:t>возможность работы по совместительству в спортивных школах и </a:t>
            </a:r>
            <a:r>
              <a:rPr lang="ru-RU" dirty="0" err="1"/>
              <a:t>фитнес-центрах</a:t>
            </a:r>
            <a:r>
              <a:rPr lang="ru-RU" dirty="0"/>
              <a:t>.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-26681"/>
            <a:ext cx="9144000" cy="1571612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Внеклассная работа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Google Shape;203;p32"/>
          <p:cNvPicPr preferRelativeResize="0">
            <a:picLocks noGrp="1"/>
          </p:cNvPicPr>
          <p:nvPr>
            <p:ph sz="half" idx="1"/>
          </p:nvPr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683568" y="3581328"/>
            <a:ext cx="2171070" cy="3077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73;p15"/>
          <p:cNvPicPr preferRelativeResize="0">
            <a:picLocks noGrp="1"/>
          </p:cNvPicPr>
          <p:nvPr>
            <p:ph sz="half" idx="2"/>
          </p:nvPr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3350660" y="3583493"/>
            <a:ext cx="1869411" cy="3085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85;p17"/>
          <p:cNvPicPr preferRelativeResize="0"/>
          <p:nvPr/>
        </p:nvPicPr>
        <p:blipFill rotWithShape="1">
          <a:blip r:embed="rId4" cstate="print">
            <a:alphaModFix/>
            <a:lum bright="20000"/>
          </a:blip>
          <a:srcRect l="15891" t="7844"/>
          <a:stretch/>
        </p:blipFill>
        <p:spPr>
          <a:xfrm>
            <a:off x="5748566" y="3572782"/>
            <a:ext cx="1991786" cy="3096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D:\Физкультура\photo_1_2023-03-28_22-27-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1544931"/>
            <a:ext cx="2498795" cy="187409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Из опыта работы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Google Shape;223;p34"/>
          <p:cNvPicPr preferRelativeResize="0">
            <a:picLocks noGrp="1"/>
          </p:cNvPicPr>
          <p:nvPr>
            <p:ph sz="half" idx="1"/>
          </p:nvPr>
        </p:nvPicPr>
        <p:blipFill>
          <a:blip r:embed="rId2" cstate="print">
            <a:alphaModFix/>
          </a:blip>
          <a:srcRect l="8116" t="12692" b="22954"/>
          <a:stretch>
            <a:fillRect/>
          </a:stretch>
        </p:blipFill>
        <p:spPr>
          <a:xfrm>
            <a:off x="214282" y="1357298"/>
            <a:ext cx="4361851" cy="5214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Содержимое 7" descr="второй.jpe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55177" y="1920875"/>
            <a:ext cx="3224645" cy="4433888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Деятельность и достоинства </a:t>
            </a:r>
            <a:r>
              <a:rPr lang="ru-RU" sz="3600" dirty="0" smtClean="0"/>
              <a:t>профессий</a:t>
            </a:r>
            <a:r>
              <a:rPr lang="ru-RU" sz="4000" dirty="0" smtClean="0"/>
              <a:t> – тренер-преподаватель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4929190" cy="542926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400" dirty="0" smtClean="0"/>
              <a:t>Деятельностью тренера является направленное </a:t>
            </a:r>
            <a:r>
              <a:rPr lang="ru-RU" sz="2400" dirty="0"/>
              <a:t>на максимальное удовлетворение интереса к определенному виду спорта, потребности им заниматься, достижение высоких спортивных результатов, повышение </a:t>
            </a:r>
            <a:r>
              <a:rPr lang="ru-RU" sz="2400" dirty="0" smtClean="0"/>
              <a:t>престижа</a:t>
            </a:r>
          </a:p>
          <a:p>
            <a:pPr>
              <a:buNone/>
            </a:pPr>
            <a:r>
              <a:rPr lang="ru-RU" sz="2400" dirty="0" smtClean="0"/>
              <a:t>Достоинства</a:t>
            </a:r>
            <a:r>
              <a:rPr lang="en-US" sz="2400" dirty="0" smtClean="0"/>
              <a:t>:</a:t>
            </a:r>
            <a:endParaRPr lang="ru-RU" sz="2400" dirty="0" smtClean="0"/>
          </a:p>
          <a:p>
            <a:pPr>
              <a:buNone/>
            </a:pPr>
            <a:r>
              <a:rPr lang="ru-RU" sz="2400" dirty="0"/>
              <a:t>Во время любых </a:t>
            </a:r>
            <a:r>
              <a:rPr lang="ru-RU" sz="2400" b="1" dirty="0"/>
              <a:t>соревнований</a:t>
            </a:r>
            <a:r>
              <a:rPr lang="ru-RU" sz="2400" dirty="0"/>
              <a:t> они переживают за свою команду или конкретного спортсмена и иногда радуются победе даже больше, чем сами </a:t>
            </a:r>
            <a:r>
              <a:rPr lang="ru-RU" sz="2400" dirty="0" smtClean="0"/>
              <a:t>участник</a:t>
            </a:r>
          </a:p>
          <a:p>
            <a:pPr>
              <a:buNone/>
            </a:pPr>
            <a:r>
              <a:rPr lang="ru-RU" sz="2400" dirty="0"/>
              <a:t>Для спортивных тренеров большим </a:t>
            </a:r>
            <a:r>
              <a:rPr lang="ru-RU" sz="2400" dirty="0" smtClean="0"/>
              <a:t>достоинством  является </a:t>
            </a:r>
            <a:r>
              <a:rPr lang="ru-RU" sz="2400" dirty="0"/>
              <a:t>общественное признание и повышение репутации на </a:t>
            </a:r>
            <a:r>
              <a:rPr lang="ru-RU" sz="2400" dirty="0" smtClean="0"/>
              <a:t>спортивном  поприще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4" name="Рисунок 3" descr="DR_4eqWLIA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3005" y="1785926"/>
            <a:ext cx="4240995" cy="3071834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Способ получения специальности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21431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/>
              <a:t>Получить профессию тренера </a:t>
            </a:r>
            <a:r>
              <a:rPr lang="ru-RU" sz="2800" dirty="0" smtClean="0"/>
              <a:t>и учителя можно</a:t>
            </a:r>
            <a:r>
              <a:rPr lang="ru-RU" sz="2800" dirty="0"/>
              <a:t> </a:t>
            </a:r>
            <a:r>
              <a:rPr lang="ru-RU" sz="2800" b="1" dirty="0"/>
              <a:t>в колледже, </a:t>
            </a:r>
            <a:r>
              <a:rPr lang="ru-RU" sz="2800" b="1" dirty="0" smtClean="0"/>
              <a:t>университете</a:t>
            </a:r>
            <a:r>
              <a:rPr lang="ru-RU" sz="2800" dirty="0" smtClean="0"/>
              <a:t>. Выбор </a:t>
            </a:r>
            <a:r>
              <a:rPr lang="ru-RU" sz="2800" dirty="0"/>
              <a:t>в первую очередь зависит от целей и будущего места </a:t>
            </a:r>
            <a:r>
              <a:rPr lang="ru-RU" sz="2800" dirty="0" smtClean="0"/>
              <a:t>работы</a:t>
            </a:r>
            <a:endParaRPr lang="ru-RU" sz="2800" dirty="0"/>
          </a:p>
        </p:txBody>
      </p:sp>
      <p:pic>
        <p:nvPicPr>
          <p:cNvPr id="4" name="Рисунок 3" descr="YEq2fWy-6gXE33CJTMGU-KwH_8mhSZppWrnj4EB-JS7sMg-VbqqP3uiSoL2hCUqvadLPSJT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2929112"/>
            <a:ext cx="3925636" cy="3928888"/>
          </a:xfrm>
          <a:prstGeom prst="rect">
            <a:avLst/>
          </a:prstGeom>
        </p:spPr>
      </p:pic>
      <p:pic>
        <p:nvPicPr>
          <p:cNvPr id="5" name="Рисунок 4" descr="Spb_06-2012_Moika_various_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81208"/>
            <a:ext cx="4500562" cy="3289161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Перспективы профессий – учитель физкультуры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25003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/>
              <a:t>Можно трудоустроиться в частную или государственную организацию, совмещать свою практику и работу по найму. В будущем можно продвинуться по карьерной лестнице до руководящей должности или расширить специализацию. Например, стать тренером по лечебной и адаптивной физкультуре, инструктором, </a:t>
            </a:r>
            <a:r>
              <a:rPr lang="ru-RU" sz="2000" dirty="0" err="1" smtClean="0"/>
              <a:t>фитнес-тренером</a:t>
            </a:r>
            <a:r>
              <a:rPr lang="ru-RU" sz="2000" dirty="0" smtClean="0"/>
              <a:t>, </a:t>
            </a:r>
            <a:r>
              <a:rPr lang="ru-RU" sz="2000" dirty="0"/>
              <a:t>преподавателем физической культуры, методистом, тренером по легкой атлетике, гимнастике или другому виду </a:t>
            </a:r>
            <a:r>
              <a:rPr lang="ru-RU" sz="2000" dirty="0" smtClean="0"/>
              <a:t>спорта</a:t>
            </a:r>
            <a:endParaRPr lang="ru-RU" sz="2000" dirty="0"/>
          </a:p>
        </p:txBody>
      </p:sp>
      <p:pic>
        <p:nvPicPr>
          <p:cNvPr id="5" name="Рисунок 4" descr="c8d303b825ed219cde4d628e846eec78_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3571876"/>
            <a:ext cx="4572032" cy="3046831"/>
          </a:xfrm>
          <a:prstGeom prst="rect">
            <a:avLst/>
          </a:prstGeom>
        </p:spPr>
      </p:pic>
      <p:pic>
        <p:nvPicPr>
          <p:cNvPr id="6" name="Рисунок 5" descr="5090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714752"/>
            <a:ext cx="4250565" cy="283371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Перспективы профессий</a:t>
            </a:r>
            <a:r>
              <a:rPr lang="en-US" dirty="0" smtClean="0"/>
              <a:t> </a:t>
            </a:r>
            <a:r>
              <a:rPr lang="ru-RU" dirty="0" smtClean="0"/>
              <a:t>– тренер-преподаватель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9144000" cy="53578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/>
              <a:t>Карьерный рост тренера связан, в первую очередь, с подготовкой спортсменов высшего уровня. </a:t>
            </a:r>
            <a:r>
              <a:rPr lang="ru-RU" sz="2400" dirty="0" smtClean="0"/>
              <a:t>Возможен </a:t>
            </a:r>
            <a:r>
              <a:rPr lang="ru-RU" sz="2400" dirty="0"/>
              <a:t>переход тренера в область оздоровительной физической </a:t>
            </a:r>
            <a:r>
              <a:rPr lang="ru-RU" sz="2400" dirty="0" smtClean="0"/>
              <a:t>культуры</a:t>
            </a:r>
            <a:r>
              <a:rPr lang="en-US" sz="2400" dirty="0" smtClean="0"/>
              <a:t>.</a:t>
            </a:r>
            <a:r>
              <a:rPr lang="ru-RU" sz="2400" dirty="0" smtClean="0"/>
              <a:t> Некоторые </a:t>
            </a:r>
            <a:r>
              <a:rPr lang="ru-RU" sz="2400" dirty="0"/>
              <a:t>тренеры совмещают свою деятельность с преподаванием в высших учебных заведениях, научной работой. </a:t>
            </a:r>
          </a:p>
        </p:txBody>
      </p:sp>
      <p:pic>
        <p:nvPicPr>
          <p:cNvPr id="4" name="Рисунок 3" descr="DR_4eqWLIA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0612" y="4000480"/>
            <a:ext cx="4293388" cy="2857520"/>
          </a:xfrm>
          <a:prstGeom prst="rect">
            <a:avLst/>
          </a:prstGeom>
        </p:spPr>
      </p:pic>
      <p:pic>
        <p:nvPicPr>
          <p:cNvPr id="5" name="Рисунок 4" descr="1661780332_41-klubmama-ru-p-podelka-olimpiiskii-flag-foto-4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857622"/>
            <a:ext cx="4286248" cy="3000378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85926"/>
            <a:ext cx="8229600" cy="1643074"/>
          </a:xfrm>
        </p:spPr>
        <p:txBody>
          <a:bodyPr/>
          <a:lstStyle/>
          <a:p>
            <a:r>
              <a:rPr lang="ru-RU" dirty="0" smtClean="0"/>
              <a:t>БЛАГОДАРИМ ЗА ВНИМАНИЕ!</a:t>
            </a:r>
            <a:endParaRPr lang="ru-RU" dirty="0"/>
          </a:p>
        </p:txBody>
      </p:sp>
      <p:pic>
        <p:nvPicPr>
          <p:cNvPr id="4" name="Picture 2" descr="C:\Users\School38_13\Desktop\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28662" y="3578066"/>
            <a:ext cx="3286148" cy="2735749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620688"/>
            <a:ext cx="9144000" cy="1571612"/>
          </a:xfrm>
        </p:spPr>
        <p:txBody>
          <a:bodyPr/>
          <a:lstStyle/>
          <a:p>
            <a:r>
              <a:rPr lang="ru-RU" dirty="0" smtClean="0"/>
              <a:t>Актуальность проекта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571612"/>
            <a:ext cx="7200800" cy="416164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В современном мире  всё большую актуальность набирает владение смежными профессиями</a:t>
            </a:r>
            <a:r>
              <a:rPr lang="en-US" dirty="0" smtClean="0"/>
              <a:t>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Например</a:t>
            </a:r>
            <a:r>
              <a:rPr lang="en-US" dirty="0" smtClean="0"/>
              <a:t>:</a:t>
            </a:r>
            <a:r>
              <a:rPr lang="ru-RU" dirty="0" smtClean="0"/>
              <a:t> специальность специалиста в области физической культуры и спорта даёт возможность работать по профессии </a:t>
            </a:r>
            <a:r>
              <a:rPr lang="en-US" dirty="0" smtClean="0"/>
              <a:t>“</a:t>
            </a:r>
            <a:r>
              <a:rPr lang="ru-RU" dirty="0" smtClean="0"/>
              <a:t>учитель физической культуры</a:t>
            </a:r>
            <a:r>
              <a:rPr lang="en-US" dirty="0" smtClean="0"/>
              <a:t>” </a:t>
            </a:r>
            <a:r>
              <a:rPr lang="ru-RU" dirty="0" smtClean="0"/>
              <a:t>и  </a:t>
            </a:r>
            <a:r>
              <a:rPr lang="en-US" dirty="0" smtClean="0"/>
              <a:t>“</a:t>
            </a:r>
            <a:r>
              <a:rPr lang="ru-RU" dirty="0" smtClean="0"/>
              <a:t>тренер-преподаватель</a:t>
            </a:r>
            <a:r>
              <a:rPr lang="en-US" dirty="0" smtClean="0"/>
              <a:t>”.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В год педагога</a:t>
            </a:r>
            <a:r>
              <a:rPr lang="en-US" dirty="0" smtClean="0"/>
              <a:t>,</a:t>
            </a:r>
            <a:r>
              <a:rPr lang="ru-RU" dirty="0" smtClean="0"/>
              <a:t> мы хотим обратить ваше внимание на двух дорогих нам педагогов</a:t>
            </a:r>
            <a:r>
              <a:rPr lang="en-US" dirty="0" smtClean="0"/>
              <a:t>,</a:t>
            </a:r>
            <a:r>
              <a:rPr lang="ru-RU" dirty="0" smtClean="0"/>
              <a:t> профессии </a:t>
            </a:r>
            <a:r>
              <a:rPr lang="ru-RU" dirty="0"/>
              <a:t>к</a:t>
            </a:r>
            <a:r>
              <a:rPr lang="ru-RU" dirty="0" smtClean="0"/>
              <a:t>оторых нам очень важны для будущего развития нашего Отечества</a:t>
            </a:r>
            <a:r>
              <a:rPr lang="en-US" dirty="0"/>
              <a:t> </a:t>
            </a:r>
            <a:r>
              <a:rPr lang="en-US" dirty="0" smtClean="0"/>
              <a:t>– </a:t>
            </a:r>
            <a:r>
              <a:rPr lang="ru-RU" dirty="0" smtClean="0"/>
              <a:t>это учитель физической культуры и тренер-преподаватель(по конькобежному спорту)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133807"/>
            <a:ext cx="9144000" cy="1500174"/>
          </a:xfrm>
        </p:spPr>
        <p:txBody>
          <a:bodyPr>
            <a:normAutofit/>
          </a:bodyPr>
          <a:lstStyle/>
          <a:p>
            <a:r>
              <a:rPr lang="ru-RU" sz="4400" dirty="0" err="1" smtClean="0"/>
              <a:t>Стоякина</a:t>
            </a:r>
            <a:r>
              <a:rPr lang="ru-RU" sz="4400" dirty="0" smtClean="0"/>
              <a:t> Наталия Михайловна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4572000" cy="52578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Учитель физической культуры МОУ СОШ 38 высшей категории</a:t>
            </a:r>
          </a:p>
          <a:p>
            <a:pPr>
              <a:buNone/>
            </a:pPr>
            <a:r>
              <a:rPr lang="ru-RU" dirty="0" smtClean="0"/>
              <a:t>Мастер спорта по спортивной акробатике</a:t>
            </a:r>
            <a:r>
              <a:rPr lang="en-US" dirty="0" smtClean="0"/>
              <a:t>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1357298"/>
            <a:ext cx="3488157" cy="4643470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4"/>
          <p:cNvSpPr txBox="1"/>
          <p:nvPr/>
        </p:nvSpPr>
        <p:spPr>
          <a:xfrm>
            <a:off x="3579415" y="-305702"/>
            <a:ext cx="3950538" cy="1214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 smtClean="0">
                <a:latin typeface="Arial"/>
                <a:ea typeface="Arial"/>
                <a:cs typeface="Arial"/>
                <a:sym typeface="Arial"/>
              </a:rPr>
              <a:t>Личный пример</a:t>
            </a:r>
            <a:endParaRPr sz="3600" b="1" strike="noStrike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74" name="Picture 2" descr="D:\Физкультура\photo_10_2023-03-28_22-27-42.jpg"/>
          <p:cNvPicPr>
            <a:picLocks noChangeAspect="1" noChangeArrowheads="1"/>
          </p:cNvPicPr>
          <p:nvPr/>
        </p:nvPicPr>
        <p:blipFill rotWithShape="1">
          <a:blip r:embed="rId3"/>
          <a:srcRect l="236" t="33449" r="-236" b="30517"/>
          <a:stretch/>
        </p:blipFill>
        <p:spPr bwMode="auto">
          <a:xfrm>
            <a:off x="5652120" y="993769"/>
            <a:ext cx="3399903" cy="2653340"/>
          </a:xfrm>
          <a:prstGeom prst="rect">
            <a:avLst/>
          </a:prstGeom>
          <a:noFill/>
        </p:spPr>
      </p:pic>
      <p:pic>
        <p:nvPicPr>
          <p:cNvPr id="3075" name="Picture 3" descr="D:\Физкультура\photo_14_2023-03-28_22-27-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8465" y="980728"/>
            <a:ext cx="2071647" cy="2762196"/>
          </a:xfrm>
          <a:prstGeom prst="rect">
            <a:avLst/>
          </a:prstGeom>
          <a:noFill/>
        </p:spPr>
      </p:pic>
      <p:pic>
        <p:nvPicPr>
          <p:cNvPr id="3076" name="Picture 4" descr="D:\Физкультура\photo_9_2023-03-28_22-27-54.jpg"/>
          <p:cNvPicPr>
            <a:picLocks noChangeAspect="1" noChangeArrowheads="1"/>
          </p:cNvPicPr>
          <p:nvPr/>
        </p:nvPicPr>
        <p:blipFill rotWithShape="1">
          <a:blip r:embed="rId5"/>
          <a:srcRect t="25694" b="39959"/>
          <a:stretch/>
        </p:blipFill>
        <p:spPr bwMode="auto">
          <a:xfrm>
            <a:off x="3861822" y="3827972"/>
            <a:ext cx="3950538" cy="2938755"/>
          </a:xfrm>
          <a:prstGeom prst="rect">
            <a:avLst/>
          </a:prstGeom>
          <a:noFill/>
        </p:spPr>
      </p:pic>
      <p:pic>
        <p:nvPicPr>
          <p:cNvPr id="11" name="Рисунок 10" descr="Рисунок (4)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433" t="2083" r="2598" b="2083"/>
          <a:stretch>
            <a:fillRect/>
          </a:stretch>
        </p:blipFill>
        <p:spPr>
          <a:xfrm>
            <a:off x="35496" y="1121621"/>
            <a:ext cx="3357922" cy="4611635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282;p42"/>
          <p:cNvPicPr preferRelativeResize="0">
            <a:picLocks noGrp="1"/>
          </p:cNvPicPr>
          <p:nvPr>
            <p:ph idx="1"/>
          </p:nvPr>
        </p:nvPicPr>
        <p:blipFill rotWithShape="1">
          <a:blip r:embed="rId3" cstate="print">
            <a:alphaModFix/>
          </a:blip>
          <a:stretch/>
        </p:blipFill>
        <p:spPr>
          <a:xfrm>
            <a:off x="1645708" y="1935163"/>
            <a:ext cx="5852583" cy="4389437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34"/>
          <p:cNvSpPr txBox="1"/>
          <p:nvPr/>
        </p:nvSpPr>
        <p:spPr>
          <a:xfrm>
            <a:off x="0" y="0"/>
            <a:ext cx="9144000" cy="1214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 smtClean="0">
                <a:latin typeface="Arial"/>
                <a:ea typeface="Arial"/>
                <a:cs typeface="Arial"/>
                <a:sym typeface="Arial"/>
              </a:rPr>
              <a:t>Личный пример</a:t>
            </a:r>
            <a:endParaRPr sz="3600" b="1" strike="noStrike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0" name="Picture 2" descr="D:\Физкультура\photo_10_2023-03-28_22-27-54.jpg"/>
          <p:cNvPicPr>
            <a:picLocks noChangeAspect="1" noChangeArrowheads="1"/>
          </p:cNvPicPr>
          <p:nvPr/>
        </p:nvPicPr>
        <p:blipFill rotWithShape="1">
          <a:blip r:embed="rId4"/>
          <a:srcRect l="37001" r="16800" b="2009"/>
          <a:stretch/>
        </p:blipFill>
        <p:spPr bwMode="auto">
          <a:xfrm rot="16200000">
            <a:off x="5594342" y="-480696"/>
            <a:ext cx="1854539" cy="5244776"/>
          </a:xfrm>
          <a:prstGeom prst="rect">
            <a:avLst/>
          </a:prstGeom>
          <a:noFill/>
        </p:spPr>
      </p:pic>
      <p:pic>
        <p:nvPicPr>
          <p:cNvPr id="2052" name="Picture 4" descr="D:\Физкультура\photo_3_2023-03-28_22-27-54.jpg"/>
          <p:cNvPicPr>
            <a:picLocks noChangeAspect="1" noChangeArrowheads="1"/>
          </p:cNvPicPr>
          <p:nvPr/>
        </p:nvPicPr>
        <p:blipFill rotWithShape="1">
          <a:blip r:embed="rId5"/>
          <a:srcRect l="10623" t="22271" r="7468" b="23261"/>
          <a:stretch/>
        </p:blipFill>
        <p:spPr bwMode="auto">
          <a:xfrm rot="10800000">
            <a:off x="35495" y="1172177"/>
            <a:ext cx="3888432" cy="193932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4"/>
          <p:cNvSpPr txBox="1"/>
          <p:nvPr/>
        </p:nvSpPr>
        <p:spPr>
          <a:xfrm>
            <a:off x="3579415" y="-305702"/>
            <a:ext cx="3950538" cy="1214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 smtClean="0">
                <a:latin typeface="Arial"/>
                <a:ea typeface="Arial"/>
                <a:cs typeface="Arial"/>
                <a:sym typeface="Arial"/>
              </a:rPr>
              <a:t>Личный пример</a:t>
            </a:r>
            <a:endParaRPr sz="3600" b="1" strike="noStrike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74" name="Picture 2" descr="D:\Физкультура\photo_10_2023-03-28_22-27-42.jpg"/>
          <p:cNvPicPr>
            <a:picLocks noChangeAspect="1" noChangeArrowheads="1"/>
          </p:cNvPicPr>
          <p:nvPr/>
        </p:nvPicPr>
        <p:blipFill rotWithShape="1">
          <a:blip r:embed="rId3"/>
          <a:srcRect l="236" t="33449" r="-236" b="30517"/>
          <a:stretch/>
        </p:blipFill>
        <p:spPr bwMode="auto">
          <a:xfrm>
            <a:off x="5652120" y="993769"/>
            <a:ext cx="3399903" cy="2653340"/>
          </a:xfrm>
          <a:prstGeom prst="rect">
            <a:avLst/>
          </a:prstGeom>
          <a:noFill/>
        </p:spPr>
      </p:pic>
      <p:pic>
        <p:nvPicPr>
          <p:cNvPr id="3075" name="Picture 3" descr="D:\Физкультура\photo_14_2023-03-28_22-27-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8465" y="980728"/>
            <a:ext cx="2071647" cy="2762196"/>
          </a:xfrm>
          <a:prstGeom prst="rect">
            <a:avLst/>
          </a:prstGeom>
          <a:noFill/>
        </p:spPr>
      </p:pic>
      <p:pic>
        <p:nvPicPr>
          <p:cNvPr id="3076" name="Picture 4" descr="D:\Физкультура\photo_9_2023-03-28_22-27-54.jpg"/>
          <p:cNvPicPr>
            <a:picLocks noChangeAspect="1" noChangeArrowheads="1"/>
          </p:cNvPicPr>
          <p:nvPr/>
        </p:nvPicPr>
        <p:blipFill rotWithShape="1">
          <a:blip r:embed="rId5"/>
          <a:srcRect t="25694" b="39959"/>
          <a:stretch/>
        </p:blipFill>
        <p:spPr bwMode="auto">
          <a:xfrm>
            <a:off x="3861822" y="3827972"/>
            <a:ext cx="3950538" cy="2938755"/>
          </a:xfrm>
          <a:prstGeom prst="rect">
            <a:avLst/>
          </a:prstGeom>
          <a:noFill/>
        </p:spPr>
      </p:pic>
      <p:pic>
        <p:nvPicPr>
          <p:cNvPr id="11" name="Рисунок 10" descr="Рисунок (4)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433" t="2083" r="2598" b="2083"/>
          <a:stretch>
            <a:fillRect/>
          </a:stretch>
        </p:blipFill>
        <p:spPr>
          <a:xfrm>
            <a:off x="35496" y="1121621"/>
            <a:ext cx="3357922" cy="4611635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Физкультура\photo_2_2023-03-28_22-27-42.jpg"/>
          <p:cNvPicPr>
            <a:picLocks noChangeAspect="1" noChangeArrowheads="1"/>
          </p:cNvPicPr>
          <p:nvPr/>
        </p:nvPicPr>
        <p:blipFill rotWithShape="1">
          <a:blip r:embed="rId2"/>
          <a:srcRect l="16957" t="26553" r="26298" b="8796"/>
          <a:stretch/>
        </p:blipFill>
        <p:spPr bwMode="auto">
          <a:xfrm>
            <a:off x="4932040" y="590491"/>
            <a:ext cx="4104456" cy="5677018"/>
          </a:xfrm>
          <a:prstGeom prst="rect">
            <a:avLst/>
          </a:prstGeom>
          <a:noFill/>
        </p:spPr>
      </p:pic>
      <p:pic>
        <p:nvPicPr>
          <p:cNvPr id="4" name="Рисунок 3" descr="Рисуно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986570" cy="6858000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7380312" cy="1417638"/>
          </a:xfrm>
        </p:spPr>
        <p:txBody>
          <a:bodyPr>
            <a:normAutofit/>
          </a:bodyPr>
          <a:lstStyle/>
          <a:p>
            <a:r>
              <a:rPr lang="ru-RU" sz="3000" dirty="0" smtClean="0"/>
              <a:t>Актуальность и важность представляемых профессий – учитель физкультуры</a:t>
            </a:r>
            <a:endParaRPr lang="ru-RU" sz="3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513" y="1500174"/>
            <a:ext cx="9144000" cy="53578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2800" dirty="0" smtClean="0"/>
              <a:t>Основной фактор</a:t>
            </a:r>
            <a:r>
              <a:rPr lang="en-US" sz="2800" dirty="0" smtClean="0"/>
              <a:t>,</a:t>
            </a:r>
            <a:r>
              <a:rPr lang="ru-RU" sz="2800" dirty="0" smtClean="0"/>
              <a:t> определяющий будущее страны – качественный состав населения</a:t>
            </a:r>
            <a:r>
              <a:rPr lang="en-US" sz="2800" dirty="0" smtClean="0"/>
              <a:t>.</a:t>
            </a:r>
            <a:r>
              <a:rPr lang="ru-RU" sz="2800" dirty="0" smtClean="0"/>
              <a:t> Усиление внимания к физической культуре школьников благоприятно сказывается не только на физическом</a:t>
            </a:r>
            <a:r>
              <a:rPr lang="en-US" sz="2800" dirty="0" smtClean="0"/>
              <a:t>,</a:t>
            </a:r>
            <a:r>
              <a:rPr lang="ru-RU" sz="2800" dirty="0" smtClean="0"/>
              <a:t> но и на социальном здоровье подрастающего поколения</a:t>
            </a:r>
            <a:r>
              <a:rPr lang="en-US" sz="2800" dirty="0" smtClean="0"/>
              <a:t>.</a:t>
            </a:r>
            <a:r>
              <a:rPr lang="ru-RU" sz="2800" dirty="0" smtClean="0"/>
              <a:t> Физическая культура имеет то значение</a:t>
            </a:r>
            <a:r>
              <a:rPr lang="en-US" sz="2800" dirty="0" smtClean="0"/>
              <a:t>,</a:t>
            </a:r>
            <a:r>
              <a:rPr lang="ru-RU" sz="2800" dirty="0" smtClean="0"/>
              <a:t> что двигательные потребности превратились в необходимость</a:t>
            </a:r>
            <a:r>
              <a:rPr lang="en-US" sz="2800" dirty="0" smtClean="0"/>
              <a:t>,</a:t>
            </a:r>
            <a:r>
              <a:rPr lang="ru-RU" sz="2800" dirty="0" smtClean="0"/>
              <a:t> активизирующую многие другие жизненно важные потребности личности</a:t>
            </a:r>
            <a:r>
              <a:rPr lang="en-US" sz="2800" dirty="0" smtClean="0"/>
              <a:t>.</a:t>
            </a: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Как известно</a:t>
            </a:r>
            <a:r>
              <a:rPr lang="en-US" sz="2800" dirty="0" smtClean="0"/>
              <a:t>,</a:t>
            </a:r>
            <a:r>
              <a:rPr lang="ru-RU" sz="2800" dirty="0" smtClean="0"/>
              <a:t> социальные потребности людей</a:t>
            </a:r>
            <a:r>
              <a:rPr lang="en-US" sz="2800" dirty="0" smtClean="0"/>
              <a:t>,</a:t>
            </a:r>
            <a:r>
              <a:rPr lang="ru-RU" sz="2800" dirty="0" smtClean="0"/>
              <a:t>  в конечном счёте</a:t>
            </a:r>
            <a:r>
              <a:rPr lang="en-US" sz="2800" dirty="0" smtClean="0"/>
              <a:t>, </a:t>
            </a:r>
            <a:r>
              <a:rPr lang="ru-RU" sz="2800" dirty="0" smtClean="0"/>
              <a:t>определяют образ жизни</a:t>
            </a:r>
            <a:r>
              <a:rPr lang="en-US" sz="2800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9144000" cy="1417638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Бирюкова Татьяна Юрьевна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4429124" cy="550070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Тренер-преподаватель по конькобежному спорту высшей категории</a:t>
            </a:r>
            <a:r>
              <a:rPr lang="en-US" dirty="0" smtClean="0"/>
              <a:t>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Подготовила более 5 МС России</a:t>
            </a:r>
            <a:r>
              <a:rPr lang="en-US" dirty="0" smtClean="0"/>
              <a:t>,</a:t>
            </a:r>
            <a:r>
              <a:rPr lang="ru-RU" dirty="0" smtClean="0"/>
              <a:t> победителей и призёров Всероссийских соревнований</a:t>
            </a:r>
            <a:endParaRPr lang="ru-RU" dirty="0"/>
          </a:p>
        </p:txBody>
      </p:sp>
      <p:pic>
        <p:nvPicPr>
          <p:cNvPr id="5" name="Рисунок 4" descr="Без имени-1_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71612"/>
            <a:ext cx="4572000" cy="4572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5922041</TotalTime>
  <Words>465</Words>
  <Application>Microsoft Office PowerPoint</Application>
  <PresentationFormat>Экран (4:3)</PresentationFormat>
  <Paragraphs>51</Paragraphs>
  <Slides>18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Constantia</vt:lpstr>
      <vt:lpstr>Wingdings 2</vt:lpstr>
      <vt:lpstr>Поток</vt:lpstr>
      <vt:lpstr>                                                                               </vt:lpstr>
      <vt:lpstr>Актуальность проекта </vt:lpstr>
      <vt:lpstr>Стоякина Наталия Михайловна</vt:lpstr>
      <vt:lpstr>Презентация PowerPoint</vt:lpstr>
      <vt:lpstr>Презентация PowerPoint</vt:lpstr>
      <vt:lpstr>Презентация PowerPoint</vt:lpstr>
      <vt:lpstr>Презентация PowerPoint</vt:lpstr>
      <vt:lpstr>Актуальность и важность представляемых профессий – учитель физкультуры</vt:lpstr>
      <vt:lpstr>Бирюкова Татьяна Юрьевна</vt:lpstr>
      <vt:lpstr>Актуальность и Важность представляемых профессий – Тренер-преподаватель</vt:lpstr>
      <vt:lpstr>Деятельность и достоинства профессий – учитель физкультуры</vt:lpstr>
      <vt:lpstr>Внеклассная работа</vt:lpstr>
      <vt:lpstr>Из опыта работы </vt:lpstr>
      <vt:lpstr>Деятельность и достоинства профессий – тренер-преподаватель</vt:lpstr>
      <vt:lpstr>Способ получения специальности</vt:lpstr>
      <vt:lpstr>Перспективы профессий – учитель физкультуры</vt:lpstr>
      <vt:lpstr>Перспективы профессий – тренер-преподаватель</vt:lpstr>
      <vt:lpstr>БЛАГОДАРИМ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Калейдоскоп профессий – XXI века</dc:title>
  <dc:creator>Ученик</dc:creator>
  <cp:lastModifiedBy>Пользователь Windows</cp:lastModifiedBy>
  <cp:revision>26</cp:revision>
  <dcterms:created xsi:type="dcterms:W3CDTF">2012-01-03T00:17:14Z</dcterms:created>
  <dcterms:modified xsi:type="dcterms:W3CDTF">2023-04-10T06:39:01Z</dcterms:modified>
</cp:coreProperties>
</file>