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66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9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36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01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94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567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05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11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88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25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907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678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123779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br>
              <a:rPr lang="ru-RU" sz="5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br>
              <a:rPr lang="ru-RU" sz="5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классных руководителей</a:t>
            </a:r>
            <a:br>
              <a:rPr lang="ru-RU" sz="5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5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работе с детьми</a:t>
            </a:r>
            <a:r>
              <a:rPr lang="ru-RU" sz="5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девиантного</a:t>
            </a:r>
            <a:r>
              <a:rPr lang="ru-RU" sz="5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 </a:t>
            </a:r>
            <a:endParaRPr lang="ru-RU" sz="53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5301208"/>
            <a:ext cx="2952328" cy="792088"/>
          </a:xfrm>
        </p:spPr>
        <p:txBody>
          <a:bodyPr>
            <a:normAutofit fontScale="77500" lnSpcReduction="20000"/>
          </a:bodyPr>
          <a:lstStyle/>
          <a:p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подготовила:</a:t>
            </a:r>
          </a:p>
          <a:p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МБОУ СОШ №17</a:t>
            </a:r>
          </a:p>
          <a:p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Авдеева О.В.</a:t>
            </a: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358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Суицидальное, </a:t>
            </a:r>
            <a:b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самоповреждающее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поведения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относят к </a:t>
            </a:r>
            <a:r>
              <a:rPr lang="ru-RU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аутоагрессии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-намеренному причинению себе вреда.</a:t>
            </a:r>
          </a:p>
          <a:p>
            <a:pPr marL="0" indent="0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Самоповреждение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–нанесение себе повреждений, но без цели умереть.</a:t>
            </a:r>
          </a:p>
          <a:p>
            <a:pPr marL="0" indent="0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Суицидальное поведение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-намеренное, осознанное стремление к смерти.</a:t>
            </a:r>
          </a:p>
          <a:p>
            <a:pPr marL="0" indent="0">
              <a:buNone/>
            </a:pPr>
            <a:r>
              <a:rPr lang="ru-RU" sz="1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юбая ситуация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которую ребенок переживает как обидную, оскорбительную, несправедливую;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твержение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сверстниками,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травля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все виды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кибербуллинга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буллинга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несчастная, безответная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любовь;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отеря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близкого человека;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естабильная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семейная ситуация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развод родителей, конфликты, жестокое обращение);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ичная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неудача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ученика на фоне высокой значимости и ценности социального успеха;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сора или  острый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со значимым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взрослым(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напр.,учитель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или сверстником( 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нефор.лидер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щущение ненужности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одиночества;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аличие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хронических заболеваний;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гры «смерти» в </a:t>
            </a:r>
            <a:r>
              <a:rPr lang="ru-RU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соц.сетях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11066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Суицидальное, </a:t>
            </a:r>
            <a:br>
              <a:rPr lang="ru-RU" sz="4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самоповреждающее</a:t>
            </a:r>
            <a:r>
              <a:rPr lang="ru-RU" sz="4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одавленное настроение, депрессия;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орезы;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акрытость;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артинки и , фото в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соц.сетях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записи на депрессивную, суицидальную тематику, участие в соответствующих группах;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езкое снижение успеваемости, проявление безразличия к учёбе и оценкам;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юбые резкие изменения в привычном поведении;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искованное, агрессивное поведение;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потребление ПАВ, алкоголя;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ебенок стал раздаривать свои вещи;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поведение, общение отсутствует перспектива в будущем, пессимистическое настроение;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25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Суицидальное, </a:t>
            </a:r>
            <a:br>
              <a:rPr lang="ru-RU" sz="3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самоповреждающее</a:t>
            </a:r>
            <a:r>
              <a:rPr lang="ru-RU" sz="3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действий</a:t>
            </a:r>
            <a:r>
              <a:rPr lang="ru-RU" sz="1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обнаружили у подростка признаки депрессивного состояния, суицидальные мысли, факты нанесения себе физического вреда, незамедлительно ( сохраняя конфиденциальность) сообщите о своих наблюдениях: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одителям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законным представителям), мотивируйте их обратиться к специалистам;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кольному психологу, </a:t>
            </a:r>
            <a:r>
              <a:rPr lang="ru-RU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соц.педагогу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зам.директора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воспитательной работе- для оказания экстренной помощи ученику;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дминистрации школы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-чтобы экстренно привлечь специалистов, которые окажут помощь ученику, а так же для составления плана психолого-педагогического сопровождения.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685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9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</a:t>
            </a:r>
            <a:r>
              <a:rPr lang="ru-RU" sz="29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№3</a:t>
            </a:r>
            <a:r>
              <a:rPr lang="ru-RU" sz="29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Ваши срочные действия,</a:t>
            </a:r>
            <a:br>
              <a:rPr lang="ru-RU" sz="29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если ребёнок проявляет суицидальные признаки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1.Сообщите администрации школы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 проинформируйте замдиректора по воспитательной работе о наблюдаемых у ученика признаках суицидального поведения. Оповестите родителей( законных представителей).</a:t>
            </a:r>
          </a:p>
          <a:p>
            <a:pPr marL="0" indent="0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2.Обратитесь к педагогу-психологу</a:t>
            </a:r>
          </a:p>
          <a:p>
            <a:pPr marL="0" indent="0">
              <a:buNone/>
            </a:pPr>
            <a:endParaRPr lang="ru-RU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3.Проинформируйте родителей</a:t>
            </a:r>
          </a:p>
          <a:p>
            <a:pPr marL="0" indent="0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4.Составьте план</a:t>
            </a:r>
          </a:p>
          <a:p>
            <a:pPr marL="0" indent="0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5.Предпримите профилактические меры</a:t>
            </a:r>
          </a:p>
          <a:p>
            <a:pPr marL="0" indent="0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6.Сообщите в заинтересованные службы</a:t>
            </a:r>
            <a:endParaRPr lang="ru-RU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496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Агрессивное поведение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265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Агрессивное поведение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свидетельствует о трудностях </a:t>
            </a:r>
            <a:r>
              <a:rPr lang="ru-RU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характера у агрессора.</a:t>
            </a: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случаях агрессивного поведения психологическая и педагогическая помощь </a:t>
            </a:r>
            <a:r>
              <a:rPr lang="ru-RU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жертве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агрессии, так и </a:t>
            </a:r>
            <a:r>
              <a:rPr lang="ru-RU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самому агрессору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Агрессивное поведение может быть предпосылкой </a:t>
            </a:r>
            <a:r>
              <a:rPr lang="ru-RU" sz="16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елинквентного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поведения(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см.далее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аболевания или нарушения в организме учащегося;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ожет быть формой протеста на ограничения в школе, дома;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елание самоутвердиться среди одноклассников посредством конфликтов с педагогами;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оциально-экономическое неравенство;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лияние СМИ, аниме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тп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«плохая» компания, конфликты одноклассников;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езразличие и враждебность к ребёнку со стороны родителей.</a:t>
            </a:r>
          </a:p>
          <a:p>
            <a:pPr marL="0" indent="0">
              <a:buNone/>
            </a:pPr>
            <a:endParaRPr lang="ru-RU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030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Агрессивное поведение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544616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ru-RU" sz="1800" b="1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</a:t>
            </a:r>
            <a:r>
              <a:rPr lang="ru-RU" sz="1800" b="1" i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юбое </a:t>
            </a:r>
            <a:r>
              <a:rPr lang="ru-RU" sz="1800" b="1" i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насилие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направленное на других учеников, учителей            </a:t>
            </a:r>
          </a:p>
          <a:p>
            <a:pPr marL="0" indent="0">
              <a:buNone/>
            </a:pPr>
            <a:r>
              <a:rPr lang="ru-RU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( драки, удары, шлепки, толчки);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юбое психологическое насилие( в </a:t>
            </a:r>
            <a:r>
              <a:rPr lang="ru-RU" sz="18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т.ч.сети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интернет</a:t>
            </a:r>
            <a:r>
              <a:rPr lang="ru-RU" sz="1800" b="1" i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(«</a:t>
            </a:r>
            <a:r>
              <a:rPr lang="ru-RU" sz="1800" b="1" i="1" u="sng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</a:t>
            </a:r>
            <a:r>
              <a:rPr lang="ru-RU" sz="1800" b="1" i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pPr marL="0" indent="0">
              <a:buNone/>
            </a:pP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(оскорбления других учеников, учителей : насмешки , коллективное игнорирование, жестокие розыгрыши, распространение слухов , угрозы и </a:t>
            </a:r>
            <a:r>
              <a:rPr lang="ru-RU" sz="18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т.п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1800" b="1" i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действий:</a:t>
            </a:r>
            <a:endParaRPr lang="ru-RU" sz="1800" b="1" i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столкнулись с непосредственным проявлением агрессии, аккуратно </a:t>
            </a:r>
            <a:r>
              <a:rPr lang="ru-RU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остановите это действие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акцентируйте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нём внимание </a:t>
            </a:r>
            <a:r>
              <a:rPr lang="ru-RU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учеников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Постарайтесь </a:t>
            </a:r>
            <a:r>
              <a:rPr lang="ru-RU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переходить на крик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избегайте агрессивных действий со своей стороны . Окажите первичную помощь ученику – </a:t>
            </a:r>
            <a:r>
              <a:rPr lang="ru-RU" sz="1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«жертве»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агрессивных действий, наедине уточните, в каком он состоянии ( физическом и психологическом), не является ли агрессия по отношению к нему систематической, предложите ему свою помощь.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 в диалог с </a:t>
            </a:r>
            <a:r>
              <a:rPr lang="ru-RU" sz="1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агрессором(-ми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)наедине. Не спешите занимать обвинительную позицию, узнайте , что с ним происходит, в какой он ситуации .Возможно ему самому нужна помощь и его агрессия носит защитный характер.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Узнайте , готовы ли стороны к примирению . По ходу беседы с детьми предложите им договориться о правилах общения друг с другом .Через неделю узнайте, насколько удалось эти правила соблюдать и что изменилось в их отношениях.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218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</a:t>
            </a:r>
            <a:r>
              <a:rPr lang="ru-RU" sz="2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№4</a:t>
            </a:r>
            <a:r>
              <a:rPr lang="ru-RU" sz="2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повлиять на поведение агрессивного ученика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олучите консультацию у специалиста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(обсудите ситуацию со школьным психологом и представителем службы Примирения);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повестите родителей(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аккуратно сообщите родителям ребёнка-агрессора о ситуации . Тактично выясните, не является ли семейная ситуация причиной агрессивного поведения);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оставьте на ВШК ( учёт)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(Пригласите родителей на Совет профилактики или школьный консилиум, если ребёнок ведет себя агрессивно систематически);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оставьте программу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совместно с </a:t>
            </a:r>
            <a:r>
              <a:rPr lang="ru-RU" sz="1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специалистами школы психолого-педагогических мероприятий и коррекции агрессивного поведения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помощи жертве, сплочения класса);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рганизуйте деятельность учеников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включите «агрессора»  и «жертву» в созидательную, интересную им коллективную деятельность);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роверьте результаты работы( проведите мониторинг ситуации . Убедитесь , что динамика агрессивных проявлений идёт на спад.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278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Аддиктивное</a:t>
            </a:r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(зависимое ) </a:t>
            </a:r>
            <a:r>
              <a:rPr lang="ru-RU" sz="3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Форма деструктивного(разрушительного) поведения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котором подросток </a:t>
            </a:r>
            <a:r>
              <a:rPr lang="ru-RU" sz="1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стремится убежать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окружающей </a:t>
            </a:r>
            <a:r>
              <a:rPr lang="ru-RU" sz="1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реальности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создать для себя иллюзию безопасности, прийти к жизненному равновесию.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Подросток фиксирует свое внимание на конкретных видах деятельности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игромании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общении в социальных сетях) или изменяет собственное психоэмоциональное состояние путём употребления различных веществ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(алкоголь, токсикомания,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вейп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ПАВ И  Т.П.)</a:t>
            </a:r>
          </a:p>
          <a:p>
            <a:pPr marL="0" indent="0">
              <a:buNone/>
            </a:pPr>
            <a:r>
              <a:rPr lang="ru-RU" sz="1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тсутствие взаимодействия или нарушения общения в среде , в которой растёт ребёнок;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ормональные перестройки ( эмоциональные всплески , появление  агрессии);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собенности личности: ранимость ,восприимчивость к критике;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одвержению насилию в семье;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евозможность найти общий язык с одноклассниками, родителями;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резмерная строгость в воспитание ребёнка.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04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Аддиктивное</a:t>
            </a:r>
            <a:r>
              <a:rPr lang="ru-RU" sz="3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(зависимое ) поведение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ездоровый и( или ) неопрятный внешний вид( не соблюдает личную гигиену, носит грязную и ( или) дырявую одежду , обувь);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ропуски уроков по неуважительной причине;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транное поведение;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апах алкоголя , сигарет ,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вейпа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артинки, фото в социальных сетях посвященных алкоголю и наркотикам;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аличие у ребёнка при себе крупных сумм наличных денег( возможно воровство , вымогательство)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арушение межличностного общения;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арушение пищевого поведение.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151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Аддиктивное</a:t>
            </a:r>
            <a:r>
              <a:rPr lang="ru-RU" sz="3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(зависимое ) поведение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действий: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у Вас возникли подозрения в том, что ученик употреблял алкоголь, какое либо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психоактивное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вещество,  изолируйте от других учеников-удалите его из класса . 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Срочно вызовите медицинского работника школы( не оставляя ученика одного).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Поставьте в известность администрацию школы, педагога-психолога, социального педагога. 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Немедленно известите родителей или опекунов подростка .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консилиума с другими специалистами </a:t>
            </a:r>
            <a:r>
              <a:rPr lang="ru-RU" sz="1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разработайте программу сопровождения ученика и профилактических мероприятий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школе.</a:t>
            </a:r>
          </a:p>
          <a:p>
            <a:pPr marL="0" indent="0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Проводите своевременно классные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часы</a:t>
            </a:r>
            <a:r>
              <a:rPr 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Используйте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часть времени, чтобы поговорить о личных интересах учеников, косвенно пропагандируйте здоровый образ жизни.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19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Социально-психологическая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дезадаптация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состояние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осложняет приспособление ребёнка к социальной среде. Оно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является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видом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отклоняющегося поведения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но может быть причиной или следствием поведенческих проблем и трудностей, а так же усиливает их.</a:t>
            </a: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роблемы во взаимоотношениях, опасные или кризисные ситуации;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мена школы, класса;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ереживание горя, болезнь, смерть кого-то из близких или друзей( даже домашних животных);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азвод родителей;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резвычайные и экстремальные ситуации ( которые подростки могут наблюдать как в жизни, так и через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соц.сети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т.п.);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редстоящие экзамены, контрольные-тестовые мероприятия;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399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</a:t>
            </a:r>
            <a:r>
              <a:rPr lang="ru-RU" sz="2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№5</a:t>
            </a:r>
            <a:r>
              <a:rPr lang="ru-RU" sz="2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предупредить </a:t>
            </a:r>
            <a:r>
              <a:rPr lang="ru-RU" sz="2600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аддиктивное</a:t>
            </a:r>
            <a:r>
              <a:rPr lang="ru-RU" sz="2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 учеников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охраните контакт с учеником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общайтесь с учениками, интересуйтесь их жизнью . Избегайте авторитарного стиля, чрезмерных запретов и наказаний);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аверьте ученика в своей помощи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дайте понять ученикам, что при необходимости она всегда могут обратиться к вам в трудной жизненной ситуации);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оздайте в классе дружескую, поддерживающую атмосферу;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роводите своевременно профилактику;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ключите «блок» тематических классных часов»;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повысьте коммуникативные умения учеников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(развивайте у учеников умение отстаивать свою точку зрения, критически мыслить в общении со взрослыми и сверстниками . Это поможет им отказать в ситуациях, когда кто-то предлагает употребить ПАВ)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3657584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Делинквентное</a:t>
            </a:r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Делинквентное</a:t>
            </a:r>
            <a:r>
              <a:rPr lang="ru-RU" sz="1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поведение-это поведение при котором нарушаются нормы права, но в силу либо </a:t>
            </a:r>
            <a:r>
              <a:rPr lang="ru-RU" sz="1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недостижения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ребёнком или подростком возраста уголовной ответственности, либо незначительности правонарушения за ним не следует уголовное наказание . Серьёзные преступления, которые влекут за собой реальное уголовное наказание, относятся к </a:t>
            </a:r>
            <a:r>
              <a:rPr lang="ru-RU" sz="1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криминальному поведению.</a:t>
            </a:r>
          </a:p>
          <a:p>
            <a:pPr marL="0" indent="0">
              <a:buNone/>
            </a:pPr>
            <a:r>
              <a:rPr lang="ru-RU" sz="1800" b="1" i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Причины: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вседозволенность;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непоследовательные стратегии воспитания;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аброшенность;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злишний или недостаточный контроль, авторитарность со стороны родителей;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онфликтные отношения с близкими;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пыт физического или психического насилия;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конфликты в школе, пренебрежение со стороны сверстников;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трицательная оценка способностей со стороны взрослых;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кружение ребенка с похожими поведенческими проблемами;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800" i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9078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Делинквентное</a:t>
            </a:r>
            <a:r>
              <a:rPr lang="ru-RU" sz="3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щерб имуществу( мелкое воровство , мошенничество , вандализм и т п.);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грессия ( злобные выпады , запугивание , злословие).</a:t>
            </a:r>
          </a:p>
          <a:p>
            <a:pPr marL="0" indent="0">
              <a:buNone/>
            </a:pPr>
            <a:r>
              <a:rPr lang="ru-RU" sz="1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профилактики: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Любовь и забота в семье, доверительные отношения с родителями, поддержка со стороны значимых взрослых и сверстников с социально одобряемым поведением . Если Вы  увидели положительные изменения в поведение ребёнка- похвалите! Обсудите на школьном консилиуме сложившуюся ситуацию и выработайте план работы. При необходимости скоординируйте свои действия со специалистами.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4543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</a:t>
            </a:r>
            <a:r>
              <a:rPr lang="ru-RU" sz="2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№6</a:t>
            </a:r>
            <a:r>
              <a:rPr lang="ru-RU" sz="2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повлиять на школьника</a:t>
            </a:r>
            <a:br>
              <a:rPr lang="ru-RU" sz="2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600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делинквентным</a:t>
            </a:r>
            <a:r>
              <a:rPr lang="ru-RU" sz="2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тметьте положительные стороны ребёнка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не делайте акцент на отрицательные стороны, не навешивайте ярлыки . Оценивайте не ребёнка, а его поступки . Избегайте публичного порицания, сравнения);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омогите ребёнку совместно решить сложную ситуацию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(проводите беседы . Ребёнок  может не сразу открыться, ему нужно время , чтобы довериться . Выстраивайте конструктивный диалог. Уважайте мнение ребёнка, особенно если оно противоречит вашему);</a:t>
            </a:r>
            <a:endParaRPr lang="ru-RU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делите внимание своим чувствам и эмоциям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если Вы злитесь или испытываете другие сильные чувства во время общения с учеником, чтобы не усугубить ситуацию, переадресуйте решение проблемы другим специалистам);</a:t>
            </a:r>
            <a:endParaRPr lang="ru-RU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ривлеките родителей к решению проблем ученика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налаживайте и поддерживайте доверительные отношения с родителями своих учеников);</a:t>
            </a:r>
            <a:endParaRPr lang="ru-RU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оверьтесь своей интуиции и профессиональному опыту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если Вам кажется, что что-то не так, у ученика выявляются резкие изменения в поведении, покажите свою готовность помочь ему);</a:t>
            </a:r>
            <a:endParaRPr lang="ru-RU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роявите спокойствие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определите, насколько серьёзна ситуация .Убедите ученика, что Ваши действия направлены на его благо.).</a:t>
            </a:r>
            <a:endParaRPr lang="ru-RU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8548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  <a:p>
            <a:pPr marL="0" indent="0" algn="ctr">
              <a:buNone/>
            </a:pPr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презентация направлена на  профилактику и улучшение </a:t>
            </a:r>
          </a:p>
          <a:p>
            <a:pPr marL="0" indent="0" algn="ctr">
              <a:buNone/>
            </a:pPr>
            <a:r>
              <a:rPr lang="ru-RU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аботы классного руководителя с детьми.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221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Социально-психологическая </a:t>
            </a:r>
            <a:r>
              <a:rPr lang="ru-RU" sz="40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165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езко падает успеваемость;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чащийся отказывается ходить в школу;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роблемы в межличностных отношениях;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емонстрация нетипичных эмоциональных реакций( беспричинно начинает плакать);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изиологические реакции: слабость, частые жалобы на головные боли, боли в области живота;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авязчивые движения и действия( накручивание волос на палец , непроизвольные постукивания и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т.п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грессивное отношение к окружающим;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022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Социально-психологическая </a:t>
            </a:r>
            <a:r>
              <a:rPr lang="ru-RU" sz="36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профилактики: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 почувствовать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ребёнку, что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заметили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состояние и готовы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поддержать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разговоре используйте фразы: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 Мне кажется, что тебя что-то беспокоит( у тебя что-то происходит). Если тебе нужно поговорить, я всегда готов(а) тебя выслушать»;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«Я очень беспокоюсь о том, что с тобой что-то происходит. Мы могли бы поговорить и подумать над решением ситуации»; 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«Возможно, тебе самому(ой) сейчас нелегко, давай вместе подумаем, что можно с этим сделать»;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«Мне показалось, что в последнее время ты выглядишь расстроенным(ой).У тебя что-то случилось?»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Используйте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деятельности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которых ученик сможет прожить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 успеха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родителей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ребенка.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28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64096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№1</a:t>
            </a:r>
            <a:b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помочь подростку </a:t>
            </a:r>
            <a:b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пережить кризисную ситуацию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1.Поговорите с учеником.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Поинтересуйтесь его настроением. Тактично узнайте, почему он стал пропускать школу( ведет себя агрессивно, находится в подавленном настроении, избегает одноклассников, педагогов).Заверьте в своём участии и желании ему помочь.</a:t>
            </a:r>
          </a:p>
          <a:p>
            <a:pPr marL="0" indent="0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2.Проконсультируйтесь со специалистами.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Расскажите о своих наблюдениях и результатах разговора со школьником педагогу-психологу, социальному педагогу. Выработайте совместно стратегию помощи ребёнку. Выстройте план встречи с родителями, продумайте содержание разговора.</a:t>
            </a:r>
          </a:p>
          <a:p>
            <a:pPr marL="0" indent="0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3.Поговорите с родителями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Расскажите о своих наблюдениях. Выясните тактично, какая психологическая обстановка в семье, не является ли она причиной проблем и трудностей ребёнка. Предложите проконсультироваться со специалистами( педагог-психолог,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соц.педагог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).Вместе определите, какую помощь оказать школьнику.</a:t>
            </a:r>
          </a:p>
          <a:p>
            <a:pPr marL="0" indent="0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4.Реализуйте план поддержки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Привлеките подростка к общешкольным и классным мероприятиям, в которых он сможет проявить свои способности и таланты. При каждой возможности поддержите его и искренне хвалите. Будьте на связи с родителями, проанализируйте результаты, выявите закономерности.</a:t>
            </a:r>
          </a:p>
          <a:p>
            <a:pPr marL="0" indent="0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5.Проведите мониторинг ситуации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Понаблюдайте за поведением ученика. Отметьте, есть ли положительные изменения, проанализируйте,  с чем они связаны. Если ситуация не изменилась или  усугубилась пригласите родителей и ученика на психолого-педагогический консилиум.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645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Рискованное поведение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, которое включает опасные для жизни и здоровья виды деятельности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(экстремальные увлечения).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такого поведения- освоить окружающее пространство, поэкспериментировать со своими возможностями.</a:t>
            </a:r>
          </a:p>
          <a:p>
            <a:pPr marL="0" indent="0">
              <a:buNone/>
            </a:pPr>
            <a:r>
              <a:rPr lang="ru-RU" sz="1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«рискованного поведения»: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ацепинг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передвижение  на поезде, при которых человек цепляется с наружи);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руфинг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передвижение по высотным точкам зданий, выполнение на них трюков и т.п.);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диггерство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(непрофессиональное исследование подземных сооружений);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талкеринг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исследование заброшенных, недостроенных и охраняемых объектов);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пасное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селфи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некоторых случаях за рискованным поведением скрывается суицидальное,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самоповреждающее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поведение, которое подростки глубоко не осознают.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428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Рискованное поведение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тремление к неизвестному, рискованному, героическому;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оиск способов утвердить «Я»( получить оценку от сверстников);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оиск новых ощущений;</a:t>
            </a:r>
          </a:p>
          <a:p>
            <a:pPr marL="0" indent="0">
              <a:buNone/>
            </a:pPr>
            <a:r>
              <a:rPr lang="ru-RU" sz="1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поведения: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нфантилизм;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гоцентризм;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езответственность;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тсутствие опыта переживания;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амоуверенность;</a:t>
            </a:r>
          </a:p>
          <a:p>
            <a:pPr marL="0" indent="0">
              <a:buNone/>
            </a:pPr>
            <a:r>
              <a:rPr lang="ru-RU" sz="1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одростки говорят( рассказывают) о рискованном досуге;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азмещают в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соц.сетях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картинки и фотографии на крышах зданий, строительных кранах, подземных сооружениях;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 в речи сленг: «зацеп», « «пойдём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диггить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сталкирить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т.п.;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внешнего вида характерны: грязная одежда, порванная, специфический запах, ушибы, ссадины и другие травмы;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681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Рискованное поведение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профилактики: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заметили хоть один из признаков или получили информацию от третьих лиц, не спешите делать выводы об экстремальности увлечений. Понаблюдайте за подростком, ненавязчиво поинтересуйтесь, что он делает в свободное время. Проведите мониторинг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соц.сетей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ученика, его друзей, одноклассников. Узнайте у других педагогов, наблюдали ли они у данного ученика признаки, но не сообщайте о том, с какой целью интересуетесь. Свяжитесь с родителями( законными представителями) и поделитесь своими наблюдениями.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77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</a:t>
            </a:r>
            <a:r>
              <a:rPr lang="ru-RU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№2</a:t>
            </a:r>
            <a:r>
              <a:rPr lang="ru-RU" sz="3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повлиять на подростка, который проявляет рискованное поведение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8531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1.Спокойно поговорите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Проведите индивидуальную беседу с подростком. Во время беседы не осуждайте, не оценивайте и не читайте нравоучений.</a:t>
            </a:r>
          </a:p>
          <a:p>
            <a:pPr marL="0" indent="0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2.Заверьте в безопасности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 понять ученику, что вы в первую очередь беспокоить за его безопасность и не ставите своей целью наказать.</a:t>
            </a:r>
          </a:p>
          <a:p>
            <a:pPr marL="0" indent="0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3.Поговорите со школьником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Предоставьте подростку возможность высказаться, поделиться своими ощущениями и переживаниями по поводу его увлечений.</a:t>
            </a:r>
          </a:p>
          <a:p>
            <a:pPr marL="0" indent="0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4.Проанализируйте ситуацию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мотивацию и оцените степень угрозы его жизни и здоровью. По результатам сформируйте план работы с подростком.</a:t>
            </a:r>
          </a:p>
          <a:p>
            <a:pPr marL="0" indent="0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5.Привлеките родителей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 родителей на опасное увлечение их ребёнка. Совместно выработайте единую стратегию поведения.</a:t>
            </a:r>
          </a:p>
          <a:p>
            <a:pPr marL="0" indent="0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6.Обратитесь за помощью к специалистам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Проконсультируйтесь со школьным психологом,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соц.педагогом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.Совместно определите индивидуальную траекторию помощи ученику и его семье.</a:t>
            </a:r>
          </a:p>
          <a:p>
            <a:pPr marL="0" indent="0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7.Проведите мониторинг сетей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 на посты в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соц.сетях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только данного ученика, но и его одноклассников, друзей.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713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2467</Words>
  <Application>Microsoft Office PowerPoint</Application>
  <PresentationFormat>Экран (4:3)</PresentationFormat>
  <Paragraphs>230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  Рекомендации  для  классных руководителей по  работе с детьми девиантного поведения </vt:lpstr>
      <vt:lpstr>Социально-психологическая дезадаптация</vt:lpstr>
      <vt:lpstr>Социально-психологическая дезадаптация</vt:lpstr>
      <vt:lpstr>Социально-психологическая дезадаптация</vt:lpstr>
      <vt:lpstr>Памятка №1 Как помочь подростку  пережить кризисную ситуацию</vt:lpstr>
      <vt:lpstr>Рискованное поведение</vt:lpstr>
      <vt:lpstr>Рискованное поведение</vt:lpstr>
      <vt:lpstr>Рискованное поведение</vt:lpstr>
      <vt:lpstr>Памятка №2 Как повлиять на подростка, который проявляет рискованное поведение</vt:lpstr>
      <vt:lpstr>Суицидальное,  самоповреждающее поведение</vt:lpstr>
      <vt:lpstr>Суицидальное,  самоповреждающее поведение</vt:lpstr>
      <vt:lpstr>Суицидальное,  самоповреждающее поведение</vt:lpstr>
      <vt:lpstr>Памятка №3 Ваши срочные действия,  если ребёнок проявляет суицидальные признаки</vt:lpstr>
      <vt:lpstr>Агрессивное поведение</vt:lpstr>
      <vt:lpstr>Агрессивное поведение</vt:lpstr>
      <vt:lpstr>Памятка №4 Как повлиять на поведение агрессивного ученика</vt:lpstr>
      <vt:lpstr>Аддиктивное (зависимое ) поведение</vt:lpstr>
      <vt:lpstr>Аддиктивное (зависимое ) поведение</vt:lpstr>
      <vt:lpstr>Аддиктивное (зависимое ) поведение</vt:lpstr>
      <vt:lpstr>Памятка №5 Как предупредить аддиктивное поведение учеников</vt:lpstr>
      <vt:lpstr>Делинквентное поведение</vt:lpstr>
      <vt:lpstr>Делинквентное поведение</vt:lpstr>
      <vt:lpstr>Памятка №6 Как повлиять на школьника  с делинквентным поведением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Рекомендации  для  классных руководителей по  девиантному поведению школьников</dc:title>
  <dc:creator>Авдеева Ольга Владимировна</dc:creator>
  <cp:lastModifiedBy>Авдеева Ольга Владимировна</cp:lastModifiedBy>
  <cp:revision>28</cp:revision>
  <dcterms:created xsi:type="dcterms:W3CDTF">2023-01-20T21:33:17Z</dcterms:created>
  <dcterms:modified xsi:type="dcterms:W3CDTF">2023-04-24T14:04:31Z</dcterms:modified>
</cp:coreProperties>
</file>