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75" r:id="rId10"/>
    <p:sldId id="266" r:id="rId11"/>
    <p:sldId id="265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8086"/>
    <a:srgbClr val="439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50EC4-3EB6-4DE2-A266-F7FA46C1FBA1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C64B4-9878-4B73-902E-8911A4E1C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79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C64B4-9878-4B73-902E-8911A4E1C7C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09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E73B8A4-BAAA-44C4-9D22-0259E4C1BB42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B8A4-BAAA-44C4-9D22-0259E4C1BB42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B8A4-BAAA-44C4-9D22-0259E4C1BB42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B8A4-BAAA-44C4-9D22-0259E4C1BB42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B8A4-BAAA-44C4-9D22-0259E4C1BB42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B8A4-BAAA-44C4-9D22-0259E4C1BB42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73B8A4-BAAA-44C4-9D22-0259E4C1BB42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E73B8A4-BAAA-44C4-9D22-0259E4C1BB42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B8A4-BAAA-44C4-9D22-0259E4C1BB42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B8A4-BAAA-44C4-9D22-0259E4C1BB42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B8A4-BAAA-44C4-9D22-0259E4C1BB42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E73B8A4-BAAA-44C4-9D22-0259E4C1BB42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Школьная форма </a:t>
            </a:r>
            <a:br>
              <a:rPr lang="ru-RU" sz="5400" dirty="0" smtClean="0"/>
            </a:br>
            <a:r>
              <a:rPr lang="ru-RU" sz="5400" dirty="0" smtClean="0"/>
              <a:t>и внешний вид учащихся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899938"/>
            <a:ext cx="4953000" cy="1752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МОУ СОШ №51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Туфли Fabi FU6460В - Туфли и босоножки - Обувь - Каталог товаров"/>
          <p:cNvPicPr>
            <a:picLocks noChangeAspect="1" noChangeArrowheads="1"/>
          </p:cNvPicPr>
          <p:nvPr/>
        </p:nvPicPr>
        <p:blipFill>
          <a:blip r:embed="rId2" cstate="print"/>
          <a:srcRect t="16372" b="17890"/>
          <a:stretch>
            <a:fillRect/>
          </a:stretch>
        </p:blipFill>
        <p:spPr bwMode="auto">
          <a:xfrm>
            <a:off x="232990" y="4293096"/>
            <a:ext cx="3690938" cy="2232248"/>
          </a:xfrm>
          <a:prstGeom prst="rect">
            <a:avLst/>
          </a:prstGeom>
          <a:noFill/>
        </p:spPr>
      </p:pic>
      <p:pic>
        <p:nvPicPr>
          <p:cNvPr id="21506" name="Picture 2" descr="Туфли Мужские Лето :: marketplace-prime"/>
          <p:cNvPicPr>
            <a:picLocks noChangeAspect="1" noChangeArrowheads="1"/>
          </p:cNvPicPr>
          <p:nvPr/>
        </p:nvPicPr>
        <p:blipFill>
          <a:blip r:embed="rId3" cstate="print"/>
          <a:srcRect t="12500" r="7477"/>
          <a:stretch>
            <a:fillRect/>
          </a:stretch>
        </p:blipFill>
        <p:spPr bwMode="auto">
          <a:xfrm flipH="1">
            <a:off x="4572000" y="2276872"/>
            <a:ext cx="400335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562000"/>
            <a:ext cx="1882552" cy="10668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Обувь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72208"/>
            <a:ext cx="6408712" cy="5661248"/>
          </a:xfrm>
        </p:spPr>
        <p:txBody>
          <a:bodyPr>
            <a:noAutofit/>
          </a:bodyPr>
          <a:lstStyle/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endParaRPr lang="ru-RU" sz="3200" dirty="0" smtClean="0"/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для делового стиля используются туфли, </a:t>
            </a:r>
          </a:p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/>
              <a:t>а не кроссовки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endParaRPr lang="ru-RU" sz="3200" dirty="0" smtClean="0"/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endParaRPr lang="ru-RU" sz="3200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1835696" y="1484784"/>
            <a:ext cx="6408712" cy="79208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сменная обувь обязательна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3707904" y="4176464"/>
            <a:ext cx="6408712" cy="56612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девочек допускаются туфли без каблука или с каблуком не более 5 см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Спортивная форма для мальчиков справки на работу"/>
          <p:cNvPicPr>
            <a:picLocks noChangeAspect="1" noChangeArrowheads="1"/>
          </p:cNvPicPr>
          <p:nvPr/>
        </p:nvPicPr>
        <p:blipFill>
          <a:blip r:embed="rId3" cstate="print"/>
          <a:srcRect r="4773" b="1515"/>
          <a:stretch>
            <a:fillRect/>
          </a:stretch>
        </p:blipFill>
        <p:spPr bwMode="auto">
          <a:xfrm>
            <a:off x="4726303" y="2132856"/>
            <a:ext cx="4310193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9408" y="562000"/>
            <a:ext cx="5338936" cy="10668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Спортивная форма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32048" y="980728"/>
            <a:ext cx="9828584" cy="2376264"/>
          </a:xfrm>
        </p:spPr>
        <p:txBody>
          <a:bodyPr>
            <a:noAutofit/>
          </a:bodyPr>
          <a:lstStyle/>
          <a:p>
            <a:pPr marL="0" lvl="1" indent="0" algn="ctr">
              <a:lnSpc>
                <a:spcPts val="3500"/>
              </a:lnSpc>
              <a:buClr>
                <a:srgbClr val="FF0000"/>
              </a:buClr>
              <a:buNone/>
            </a:pPr>
            <a:r>
              <a:rPr lang="ru-RU" sz="3200" dirty="0" smtClean="0"/>
              <a:t>  </a:t>
            </a:r>
          </a:p>
          <a:p>
            <a:pPr marL="0" lvl="1" indent="0" algn="ctr">
              <a:lnSpc>
                <a:spcPts val="3300"/>
              </a:lnSpc>
              <a:buClr>
                <a:srgbClr val="FF0000"/>
              </a:buCl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используется только во время уроков физкультуры</a:t>
            </a:r>
          </a:p>
          <a:p>
            <a:pPr marL="0" lvl="1" indent="0" algn="ctr">
              <a:lnSpc>
                <a:spcPts val="3500"/>
              </a:lnSpc>
              <a:buClr>
                <a:srgbClr val="FF0000"/>
              </a:buClr>
              <a:buNone/>
            </a:pPr>
            <a:endParaRPr lang="ru-RU" sz="3200" dirty="0" smtClean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79512" y="1700808"/>
            <a:ext cx="5616624" cy="56612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1" indent="0" algn="l" defTabSz="914400" rtl="0" eaLnBrk="1" fontAlgn="auto" latinLnBrk="0" hangingPunct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должна состоять из: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одежды, которая не сковывает движений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r>
              <a:rPr lang="ru-RU" sz="3200" dirty="0" smtClean="0">
                <a:solidFill>
                  <a:schemeClr val="accent2"/>
                </a:solidFill>
              </a:rPr>
              <a:t>(спортивный костюм, шорты, футболка)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обуви на нескользкой подошве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СПАСИБО</a:t>
            </a:r>
            <a:br>
              <a:rPr lang="ru-RU" sz="5400" dirty="0" smtClean="0"/>
            </a:br>
            <a:r>
              <a:rPr lang="ru-RU" sz="5400" dirty="0" smtClean="0"/>
              <a:t>ЗА ВНИМАНИЕ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899938"/>
            <a:ext cx="4953000" cy="1752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МОУ СОШ №51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</p:spPr>
        <p:txBody>
          <a:bodyPr/>
          <a:lstStyle/>
          <a:p>
            <a:r>
              <a:rPr lang="ru-RU" b="1" dirty="0" smtClean="0"/>
              <a:t>Общие положения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696" y="1628800"/>
            <a:ext cx="8794304" cy="4325112"/>
          </a:xfrm>
        </p:spPr>
        <p:txBody>
          <a:bodyPr>
            <a:noAutofit/>
          </a:bodyPr>
          <a:lstStyle/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 Руководствуясь  Федеральным законом </a:t>
            </a:r>
          </a:p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/>
              <a:t>«Об образовании в Российской Федерации» </a:t>
            </a:r>
          </a:p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/>
              <a:t>№ 273-ФЗ от 29 декабря 2012 г. </a:t>
            </a:r>
          </a:p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/>
              <a:t>(п.3, ст.28.пп.18);  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 Письмом Министерства образования и науки РФ от 28.03.2013 г. </a:t>
            </a:r>
          </a:p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/>
              <a:t>№ ДЛ-65/08 «Об установлении требований к одежде обучающихся»; 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 Уставом МОУ СОШ  № 51</a:t>
            </a:r>
          </a:p>
          <a:p>
            <a:pPr marL="0" indent="0">
              <a:buClr>
                <a:srgbClr val="FF0000"/>
              </a:buClr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536" y="562000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/>
              <a:t>Общие положения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184" y="1844824"/>
            <a:ext cx="8794304" cy="4325112"/>
          </a:xfrm>
        </p:spPr>
        <p:txBody>
          <a:bodyPr>
            <a:noAutofit/>
          </a:bodyPr>
          <a:lstStyle/>
          <a:p>
            <a:pPr marL="0" lvl="1" indent="0" algn="ctr">
              <a:buClr>
                <a:schemeClr val="accent6">
                  <a:lumMod val="75000"/>
                </a:schemeClr>
              </a:buCl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С 1 сентября 2015 года </a:t>
            </a:r>
          </a:p>
          <a:p>
            <a:pPr marL="0" lvl="1" indent="0" algn="ctr">
              <a:buClr>
                <a:schemeClr val="accent6">
                  <a:lumMod val="75000"/>
                </a:schemeClr>
              </a:buCl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в школе введена школьная форма</a:t>
            </a:r>
          </a:p>
          <a:p>
            <a:pPr marL="0" lvl="1" indent="0" algn="ctr">
              <a:lnSpc>
                <a:spcPts val="1000"/>
              </a:lnSpc>
              <a:buClr>
                <a:schemeClr val="accent6">
                  <a:lumMod val="75000"/>
                </a:schemeClr>
              </a:buClr>
              <a:buNone/>
            </a:pPr>
            <a:endParaRPr lang="ru-RU" sz="3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1" indent="0" algn="ctr">
              <a:buClr>
                <a:schemeClr val="accent6">
                  <a:lumMod val="75000"/>
                </a:schemeClr>
              </a:buClr>
              <a:buNone/>
            </a:pPr>
            <a:r>
              <a:rPr lang="ru-RU" sz="3000" dirty="0" smtClean="0"/>
              <a:t>Школьная форма приучает к определенному порядку, дисциплине, сглаживает социальные и религиозные различия, </a:t>
            </a:r>
          </a:p>
          <a:p>
            <a:pPr marL="0" lvl="1" indent="0" algn="ctr">
              <a:buClr>
                <a:schemeClr val="accent6">
                  <a:lumMod val="75000"/>
                </a:schemeClr>
              </a:buClr>
              <a:buNone/>
            </a:pPr>
            <a:r>
              <a:rPr lang="ru-RU" sz="3000" dirty="0" smtClean="0"/>
              <a:t>даёт возможность осознать свою принадлежность к определенному коллективу, укрепляет имидж школы.</a:t>
            </a:r>
          </a:p>
          <a:p>
            <a:pPr marL="0" indent="0">
              <a:buClr>
                <a:schemeClr val="accent6">
                  <a:lumMod val="75000"/>
                </a:schemeClr>
              </a:buClr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ети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484784"/>
            <a:ext cx="3379752" cy="511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</p:spPr>
        <p:txBody>
          <a:bodyPr/>
          <a:lstStyle/>
          <a:p>
            <a:r>
              <a:rPr lang="ru-RU" b="1" dirty="0" smtClean="0"/>
              <a:t>Основные требования к форме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3429000"/>
            <a:ext cx="5868144" cy="2880320"/>
          </a:xfrm>
        </p:spPr>
        <p:txBody>
          <a:bodyPr>
            <a:noAutofit/>
          </a:bodyPr>
          <a:lstStyle/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/>
              <a:t>Устанавливаются следующие</a:t>
            </a:r>
          </a:p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/>
              <a:t> виды одежды: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повседневная форма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парадная форма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спортивная форма</a:t>
            </a:r>
          </a:p>
          <a:p>
            <a:pPr marL="0" indent="0">
              <a:buClr>
                <a:srgbClr val="FF0000"/>
              </a:buClr>
            </a:pPr>
            <a:endParaRPr lang="ru-RU" sz="3200" dirty="0" smtClean="0"/>
          </a:p>
          <a:p>
            <a:pPr marL="0" indent="0">
              <a:buClr>
                <a:srgbClr val="FF0000"/>
              </a:buClr>
            </a:pPr>
            <a:endParaRPr lang="ru-RU" sz="32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75856" y="1916832"/>
            <a:ext cx="8794304" cy="288032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Деловой стиль одежды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Цвет формы: темно-синий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2000"/>
            <a:ext cx="9515400" cy="10668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Повседневная форма для мальчиков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5328592" cy="4325112"/>
          </a:xfrm>
        </p:spPr>
        <p:txBody>
          <a:bodyPr>
            <a:noAutofit/>
          </a:bodyPr>
          <a:lstStyle/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/>
              <a:t>  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брюки классического кроя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пиджак и/или трикотажный жакет /жилет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однотонная сорочка серо-голубых тонов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поясной ремень (по необходимости)</a:t>
            </a:r>
          </a:p>
          <a:p>
            <a:pPr marL="0" indent="0">
              <a:buClr>
                <a:srgbClr val="FF0000"/>
              </a:buClr>
              <a:buNone/>
            </a:pPr>
            <a:endParaRPr lang="ru-RU" sz="3200" dirty="0"/>
          </a:p>
        </p:txBody>
      </p:sp>
      <p:pic>
        <p:nvPicPr>
          <p:cNvPr id="4" name="Рисунок 3" descr="160525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340768"/>
            <a:ext cx="3607420" cy="5438322"/>
          </a:xfrm>
          <a:prstGeom prst="rect">
            <a:avLst/>
          </a:prstGeom>
        </p:spPr>
      </p:pic>
      <p:pic>
        <p:nvPicPr>
          <p:cNvPr id="5" name="Рисунок 4" descr="index02_13.jpg"/>
          <p:cNvPicPr>
            <a:picLocks noChangeAspect="1"/>
          </p:cNvPicPr>
          <p:nvPr/>
        </p:nvPicPr>
        <p:blipFill>
          <a:blip r:embed="rId3" cstate="print"/>
          <a:srcRect l="5288" r="3945"/>
          <a:stretch>
            <a:fillRect/>
          </a:stretch>
        </p:blipFill>
        <p:spPr>
          <a:xfrm>
            <a:off x="5220072" y="1340768"/>
            <a:ext cx="3581127" cy="532859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5364088" y="1349141"/>
            <a:ext cx="3312368" cy="5392227"/>
            <a:chOff x="5364088" y="1340767"/>
            <a:chExt cx="3312368" cy="5392227"/>
          </a:xfrm>
        </p:grpSpPr>
        <p:pic>
          <p:nvPicPr>
            <p:cNvPr id="7" name="Рисунок 6" descr="medium_Zhaket_Shkolnyiy.jpg"/>
            <p:cNvPicPr>
              <a:picLocks noChangeAspect="1"/>
            </p:cNvPicPr>
            <p:nvPr/>
          </p:nvPicPr>
          <p:blipFill>
            <a:blip r:embed="rId4" cstate="print"/>
            <a:srcRect l="12716" t="3544" r="12953" b="13770"/>
            <a:stretch>
              <a:fillRect/>
            </a:stretch>
          </p:blipFill>
          <p:spPr>
            <a:xfrm>
              <a:off x="5364088" y="1340767"/>
              <a:ext cx="3312368" cy="5392227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7812360" y="1340768"/>
              <a:ext cx="864096" cy="12961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 descr="561087e5-78c5-11e2-8b42-001517fd408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1340768"/>
            <a:ext cx="3816424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5419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060848"/>
            <a:ext cx="3456384" cy="3456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2000"/>
            <a:ext cx="9515400" cy="10668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Повседневная форма для девочек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5256584" cy="5661248"/>
          </a:xfrm>
        </p:spPr>
        <p:txBody>
          <a:bodyPr>
            <a:noAutofit/>
          </a:bodyPr>
          <a:lstStyle/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/>
              <a:t>  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юбка (</a:t>
            </a:r>
            <a:r>
              <a:rPr lang="ru-RU" sz="3200" u="sng" dirty="0" smtClean="0"/>
              <a:t>длина не белее </a:t>
            </a:r>
          </a:p>
          <a:p>
            <a:pPr marL="0" lvl="1" indent="0">
              <a:buClr>
                <a:srgbClr val="FF0000"/>
              </a:buClr>
              <a:buNone/>
            </a:pPr>
            <a:r>
              <a:rPr lang="ru-RU" sz="3200" u="sng" dirty="0" smtClean="0"/>
              <a:t>10 см выше колена</a:t>
            </a:r>
            <a:r>
              <a:rPr lang="ru-RU" sz="3200" dirty="0" smtClean="0"/>
              <a:t>)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брюки классического кроя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пиджак и/или трикотажный жакет /жилет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однотонная </a:t>
            </a:r>
            <a:r>
              <a:rPr lang="ru-RU" sz="3200" u="sng" dirty="0" err="1" smtClean="0"/>
              <a:t>непрозрач-ная</a:t>
            </a:r>
            <a:r>
              <a:rPr lang="ru-RU" sz="3200" dirty="0" smtClean="0"/>
              <a:t> блузка серо-голубых тонов, водолазка</a:t>
            </a:r>
          </a:p>
          <a:p>
            <a:pPr marL="0" lvl="1" indent="0">
              <a:buClr>
                <a:srgbClr val="FF0000"/>
              </a:buClr>
              <a:buNone/>
            </a:pPr>
            <a:endParaRPr lang="ru-RU" sz="3200" dirty="0"/>
          </a:p>
        </p:txBody>
      </p:sp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484784"/>
            <a:ext cx="3456384" cy="5184576"/>
          </a:xfrm>
          <a:prstGeom prst="rect">
            <a:avLst/>
          </a:prstGeom>
        </p:spPr>
      </p:pic>
      <p:pic>
        <p:nvPicPr>
          <p:cNvPr id="19" name="Рисунок 18" descr="c7a0d271b430.jpg"/>
          <p:cNvPicPr>
            <a:picLocks noChangeAspect="1"/>
          </p:cNvPicPr>
          <p:nvPr/>
        </p:nvPicPr>
        <p:blipFill>
          <a:blip r:embed="rId4" cstate="print"/>
          <a:srcRect t="2362" b="6765"/>
          <a:stretch>
            <a:fillRect/>
          </a:stretch>
        </p:blipFill>
        <p:spPr>
          <a:xfrm>
            <a:off x="5292080" y="1340768"/>
            <a:ext cx="3508424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62000"/>
            <a:ext cx="6480720" cy="10668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Внешний вид для девочек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152128"/>
            <a:ext cx="4752528" cy="5661248"/>
          </a:xfrm>
        </p:spPr>
        <p:txBody>
          <a:bodyPr>
            <a:noAutofit/>
          </a:bodyPr>
          <a:lstStyle/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/>
              <a:t>  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Аккуратная стрижка или прическа (коса, пучок, хвост)</a:t>
            </a:r>
          </a:p>
          <a:p>
            <a:pPr marL="0" lvl="1" indent="0">
              <a:buClr>
                <a:srgbClr val="FF0000"/>
              </a:buClr>
              <a:buNone/>
            </a:pPr>
            <a:endParaRPr lang="ru-RU" sz="3200" dirty="0"/>
          </a:p>
        </p:txBody>
      </p:sp>
      <p:pic>
        <p:nvPicPr>
          <p:cNvPr id="1030" name="Picture 6" descr="Материнство как завязывать такую резинку для волос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2143125" cy="2676525"/>
          </a:xfrm>
          <a:prstGeom prst="rect">
            <a:avLst/>
          </a:prstGeom>
          <a:noFill/>
        </p:spPr>
      </p:pic>
      <p:pic>
        <p:nvPicPr>
          <p:cNvPr id="1040" name="Picture 16" descr="Оригинальная детская прическа"/>
          <p:cNvPicPr>
            <a:picLocks noChangeAspect="1" noChangeArrowheads="1"/>
          </p:cNvPicPr>
          <p:nvPr/>
        </p:nvPicPr>
        <p:blipFill>
          <a:blip r:embed="rId3" cstate="print"/>
          <a:srcRect t="6743" b="14023"/>
          <a:stretch>
            <a:fillRect/>
          </a:stretch>
        </p:blipFill>
        <p:spPr bwMode="auto">
          <a:xfrm>
            <a:off x="899592" y="1988840"/>
            <a:ext cx="2843808" cy="3384376"/>
          </a:xfrm>
          <a:prstGeom prst="rect">
            <a:avLst/>
          </a:prstGeom>
          <a:noFill/>
        </p:spPr>
      </p:pic>
      <p:pic>
        <p:nvPicPr>
          <p:cNvPr id="18" name="Picture 10" descr="http://o-nei.ru/wp-content/uploads/2013/10/%D0%92%D1%8B%D0%B2%D0%B5%D1%80%D0%BD%D1%83%D1%82%D1%8B%D0%B9-%D1%85%D0%B2%D0%BE%D1%81%D1%82.jpg"/>
          <p:cNvPicPr>
            <a:picLocks noChangeAspect="1" noChangeArrowheads="1"/>
          </p:cNvPicPr>
          <p:nvPr/>
        </p:nvPicPr>
        <p:blipFill>
          <a:blip r:embed="rId4" cstate="print"/>
          <a:srcRect r="53527"/>
          <a:stretch>
            <a:fillRect/>
          </a:stretch>
        </p:blipFill>
        <p:spPr bwMode="auto">
          <a:xfrm>
            <a:off x="1835696" y="2708920"/>
            <a:ext cx="2655912" cy="3629025"/>
          </a:xfrm>
          <a:prstGeom prst="rect">
            <a:avLst/>
          </a:prstGeom>
          <a:noFill/>
        </p:spPr>
      </p:pic>
      <p:pic>
        <p:nvPicPr>
          <p:cNvPr id="1036" name="Picture 12" descr="http://o-nei.ru/wp-content/uploads/2013/10/%D0%93%D0%BB%D0%B0%D0%BC%D1%83%D1%80%D0%BD%D1%8B%D0%B9-%D0%BF%D1%83%D1%87%D0%BE%D0%BA.jpg"/>
          <p:cNvPicPr>
            <a:picLocks noChangeAspect="1" noChangeArrowheads="1"/>
          </p:cNvPicPr>
          <p:nvPr/>
        </p:nvPicPr>
        <p:blipFill>
          <a:blip r:embed="rId5" cstate="print"/>
          <a:srcRect l="50812" b="19541"/>
          <a:stretch>
            <a:fillRect/>
          </a:stretch>
        </p:blipFill>
        <p:spPr bwMode="auto">
          <a:xfrm>
            <a:off x="3419872" y="3645024"/>
            <a:ext cx="2448272" cy="2987184"/>
          </a:xfrm>
          <a:prstGeom prst="rect">
            <a:avLst/>
          </a:prstGeom>
          <a:noFill/>
        </p:spPr>
      </p:pic>
      <p:grpSp>
        <p:nvGrpSpPr>
          <p:cNvPr id="21" name="Группа 20"/>
          <p:cNvGrpSpPr/>
          <p:nvPr/>
        </p:nvGrpSpPr>
        <p:grpSpPr>
          <a:xfrm>
            <a:off x="6084168" y="3284984"/>
            <a:ext cx="2808312" cy="3201428"/>
            <a:chOff x="251520" y="1700808"/>
            <a:chExt cx="4104456" cy="4929620"/>
          </a:xfrm>
        </p:grpSpPr>
        <p:pic>
          <p:nvPicPr>
            <p:cNvPr id="1026" name="Picture 2" descr="Стена ВКонтакте"/>
            <p:cNvPicPr>
              <a:picLocks noChangeAspect="1" noChangeArrowheads="1"/>
            </p:cNvPicPr>
            <p:nvPr/>
          </p:nvPicPr>
          <p:blipFill>
            <a:blip r:embed="rId6" cstate="print"/>
            <a:srcRect l="8913" r="7302"/>
            <a:stretch>
              <a:fillRect/>
            </a:stretch>
          </p:blipFill>
          <p:spPr bwMode="auto">
            <a:xfrm>
              <a:off x="251520" y="1700808"/>
              <a:ext cx="4104456" cy="4929620"/>
            </a:xfrm>
            <a:prstGeom prst="rect">
              <a:avLst/>
            </a:prstGeom>
            <a:noFill/>
          </p:spPr>
        </p:pic>
        <p:sp>
          <p:nvSpPr>
            <p:cNvPr id="20" name="Прямоугольник 19"/>
            <p:cNvSpPr/>
            <p:nvPr/>
          </p:nvSpPr>
          <p:spPr>
            <a:xfrm>
              <a:off x="3275856" y="1700808"/>
              <a:ext cx="1080120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ети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1260947"/>
            <a:ext cx="4857068" cy="55524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2880" y="562000"/>
            <a:ext cx="9515400" cy="10668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Парадная форма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412776"/>
            <a:ext cx="5616624" cy="5661248"/>
          </a:xfrm>
        </p:spPr>
        <p:txBody>
          <a:bodyPr>
            <a:noAutofit/>
          </a:bodyPr>
          <a:lstStyle/>
          <a:p>
            <a:pPr marL="0" lvl="1" indent="0" algn="ctr">
              <a:buClr>
                <a:srgbClr val="FF0000"/>
              </a:buClr>
              <a:buNone/>
            </a:pPr>
            <a:r>
              <a:rPr lang="ru-RU" sz="3200" dirty="0" smtClean="0"/>
              <a:t>  </a:t>
            </a:r>
          </a:p>
          <a:p>
            <a:pPr marL="0" lvl="1" indent="0" algn="ctr">
              <a:buClr>
                <a:srgbClr val="FF0000"/>
              </a:buClr>
              <a:buNone/>
            </a:pPr>
            <a:r>
              <a:rPr lang="ru-RU" sz="3200" dirty="0" smtClean="0"/>
              <a:t>Используется во время :</a:t>
            </a:r>
          </a:p>
          <a:p>
            <a:pPr marL="0" lvl="1" indent="0" algn="ctr">
              <a:buClr>
                <a:srgbClr val="FF0000"/>
              </a:buClr>
              <a:buNone/>
            </a:pPr>
            <a:endParaRPr lang="ru-RU" sz="3200" dirty="0" smtClean="0"/>
          </a:p>
          <a:p>
            <a:pPr marL="0" lvl="1" indent="0" algn="ctr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проведения </a:t>
            </a:r>
          </a:p>
          <a:p>
            <a:pPr marL="0" lvl="1" indent="0" algn="ctr">
              <a:buClr>
                <a:srgbClr val="FF0000"/>
              </a:buClr>
              <a:buNone/>
            </a:pPr>
            <a:r>
              <a:rPr lang="ru-RU" sz="3200" dirty="0" smtClean="0"/>
              <a:t>праздничных  или торжественных</a:t>
            </a:r>
          </a:p>
          <a:p>
            <a:pPr marL="0" lvl="1" indent="0" algn="ctr">
              <a:buClr>
                <a:srgbClr val="FF0000"/>
              </a:buClr>
              <a:buNone/>
            </a:pPr>
            <a:r>
              <a:rPr lang="ru-RU" sz="3200" dirty="0" smtClean="0"/>
              <a:t>мероприятий  </a:t>
            </a:r>
          </a:p>
          <a:p>
            <a:pPr marL="0" lvl="1" indent="0" algn="ctr">
              <a:buClr>
                <a:srgbClr val="FF0000"/>
              </a:buClr>
              <a:buFont typeface="Wingdings" pitchFamily="2" charset="2"/>
              <a:buChar char="§"/>
            </a:pPr>
            <a:endParaRPr lang="ru-RU" sz="3200" dirty="0" smtClean="0"/>
          </a:p>
          <a:p>
            <a:pPr marL="0" lvl="1" indent="0" algn="ctr">
              <a:buClr>
                <a:srgbClr val="FF0000"/>
              </a:buClr>
              <a:buFont typeface="Wingdings" pitchFamily="2" charset="2"/>
              <a:buChar char="§"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ети4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85" y="951494"/>
            <a:ext cx="9145527" cy="60779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2880" y="562000"/>
            <a:ext cx="9515400" cy="10668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Парадная форма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393</TotalTime>
  <Words>288</Words>
  <Application>Microsoft Office PowerPoint</Application>
  <PresentationFormat>Экран (4:3)</PresentationFormat>
  <Paragraphs>66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Georgia</vt:lpstr>
      <vt:lpstr>Trebuchet MS</vt:lpstr>
      <vt:lpstr>Wingdings</vt:lpstr>
      <vt:lpstr>Wingdings 2</vt:lpstr>
      <vt:lpstr>Городская</vt:lpstr>
      <vt:lpstr>Школьная форма  и внешний вид учащихся</vt:lpstr>
      <vt:lpstr>Общие положения</vt:lpstr>
      <vt:lpstr>Общие положения</vt:lpstr>
      <vt:lpstr>Основные требования к форме</vt:lpstr>
      <vt:lpstr>Повседневная форма для мальчиков </vt:lpstr>
      <vt:lpstr>Повседневная форма для девочек </vt:lpstr>
      <vt:lpstr>Внешний вид для девочек</vt:lpstr>
      <vt:lpstr>Парадная форма</vt:lpstr>
      <vt:lpstr>Парадная форма</vt:lpstr>
      <vt:lpstr>Обувь</vt:lpstr>
      <vt:lpstr>Спортивная форма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форма  и внешний вид учащихся</dc:title>
  <dc:creator>Катя</dc:creator>
  <cp:lastModifiedBy>завуч</cp:lastModifiedBy>
  <cp:revision>98</cp:revision>
  <dcterms:created xsi:type="dcterms:W3CDTF">2015-03-23T19:41:25Z</dcterms:created>
  <dcterms:modified xsi:type="dcterms:W3CDTF">2017-10-10T12:49:58Z</dcterms:modified>
</cp:coreProperties>
</file>