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6" r:id="rId1"/>
  </p:sldMasterIdLst>
  <p:notesMasterIdLst>
    <p:notesMasterId r:id="rId24"/>
  </p:notesMasterIdLst>
  <p:sldIdLst>
    <p:sldId id="256" r:id="rId2"/>
    <p:sldId id="337" r:id="rId3"/>
    <p:sldId id="260" r:id="rId4"/>
    <p:sldId id="350" r:id="rId5"/>
    <p:sldId id="351" r:id="rId6"/>
    <p:sldId id="313" r:id="rId7"/>
    <p:sldId id="343" r:id="rId8"/>
    <p:sldId id="346" r:id="rId9"/>
    <p:sldId id="349" r:id="rId10"/>
    <p:sldId id="347" r:id="rId11"/>
    <p:sldId id="348" r:id="rId12"/>
    <p:sldId id="316" r:id="rId13"/>
    <p:sldId id="323" r:id="rId14"/>
    <p:sldId id="326" r:id="rId15"/>
    <p:sldId id="327" r:id="rId16"/>
    <p:sldId id="328" r:id="rId17"/>
    <p:sldId id="329" r:id="rId18"/>
    <p:sldId id="331" r:id="rId19"/>
    <p:sldId id="330" r:id="rId20"/>
    <p:sldId id="317" r:id="rId21"/>
    <p:sldId id="322" r:id="rId22"/>
    <p:sldId id="306" r:id="rId23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109" d="100"/>
          <a:sy n="109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702B81-6654-46C8-AD5F-3614CCCE48BD}" type="datetimeFigureOut">
              <a:rPr lang="ru-RU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8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B08CB9-F0FA-4E87-82EA-CAA8A881F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364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9E97C9-2651-4C3E-906A-2524D63CB155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1126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1372B-4D53-475B-9FF8-A05725449608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9012253F-7C66-43DB-8701-D65B3BB17B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70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C9BAEB-5E02-4E36-B11D-1EE506AA4351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1BE08-3FB3-490C-A0D2-6A5CFCAC47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4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0F3B2D-471E-4521-A441-AA5D1791D252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3F158-777D-405E-93E4-AB5DC02AF8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3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D26AB-516E-46F5-9268-8206A792B37B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E27B0-DC2E-47E2-AC96-68C7D56BC0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5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8252BB9-F555-4282-BA49-C5DDCA67AA15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77DCCAB6-3E69-4F82-BA99-1831971134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51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46C64-56EA-4D7E-8F44-4CBC69134F55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1AA1D-C444-4D30-BF5D-28D9B58C32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8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CD250-FB3F-4D93-B48B-55940FD7275F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F3491-AB86-4E85-824D-53FD30356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1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FA3428-1B26-4846-A795-83B7CD007F75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DC2F5-860E-429F-ACF0-A8CDB472F7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52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A6A547-66F8-47CA-BD7A-CE0DB85B1C6C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17FEA-D35A-4AB5-A607-FC7DF752F8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2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E9014E-8DDD-4FEC-BCF9-E51385CB99AC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568AD-A516-4919-B5D1-CE7F2C0A34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1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6FE3AE-6B51-49E6-BBD2-3D6898432B37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FD785-B600-4545-8CD7-70A7E28A32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3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6A97740-96A6-4C6D-9D4D-6DDDE32375B9}" type="datetimeFigureOut">
              <a:rPr lang="ru-RU" smtClean="0"/>
              <a:pPr>
                <a:defRPr/>
              </a:pPr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C8B0374-7B2C-4C4A-A398-B49D884776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5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.tver.ru/school/51/static_pages/103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17504" cy="403244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Порядок организации и проведения ГИА, сочинения ( изложения) </a:t>
            </a:r>
            <a:br>
              <a:rPr lang="ru-RU" sz="4800" dirty="0" smtClean="0"/>
            </a:br>
            <a:r>
              <a:rPr lang="ru-RU" sz="4800" dirty="0" smtClean="0"/>
              <a:t>в11-х классах </a:t>
            </a:r>
            <a:br>
              <a:rPr lang="ru-RU" sz="4800" dirty="0" smtClean="0"/>
            </a:br>
            <a:r>
              <a:rPr lang="ru-RU" sz="4800" dirty="0" smtClean="0"/>
              <a:t>в </a:t>
            </a:r>
            <a:r>
              <a:rPr lang="ru-RU" sz="4800" dirty="0" smtClean="0"/>
              <a:t>2024 </a:t>
            </a:r>
            <a:r>
              <a:rPr lang="ru-RU" sz="4800" dirty="0" smtClean="0"/>
              <a:t>году</a:t>
            </a:r>
            <a:endParaRPr lang="ru-RU" sz="4800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416750" cy="2160240"/>
          </a:xfrm>
        </p:spPr>
        <p:txBody>
          <a:bodyPr>
            <a:normAutofit/>
          </a:bodyPr>
          <a:lstStyle/>
          <a:p>
            <a:pPr marR="0" algn="ctr" eaLnBrk="1" hangingPunct="1">
              <a:spcBef>
                <a:spcPts val="0"/>
              </a:spcBef>
            </a:pPr>
            <a:r>
              <a:rPr lang="ru-RU" dirty="0" smtClean="0"/>
              <a:t>Всю необходимую информацию можно получить у ответственного за организацию и проведение ГИА – 11 заместителя директора по УВР О.Н. Михайловой </a:t>
            </a:r>
          </a:p>
          <a:p>
            <a:pPr marR="0" algn="ctr" eaLnBrk="1" hangingPunct="1">
              <a:spcBef>
                <a:spcPts val="0"/>
              </a:spcBef>
            </a:pPr>
            <a:r>
              <a:rPr lang="ru-RU" dirty="0" smtClean="0"/>
              <a:t>в кабинете 214.</a:t>
            </a:r>
          </a:p>
          <a:p>
            <a:pPr marR="0" algn="ctr" eaLnBrk="1" hangingPunct="1"/>
            <a:r>
              <a:rPr lang="ru-RU" dirty="0"/>
              <a:t>И</a:t>
            </a:r>
            <a:r>
              <a:rPr lang="ru-RU" dirty="0" smtClean="0"/>
              <a:t>нформация размещена на школьном сайте.</a:t>
            </a:r>
          </a:p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school.tver.ru/school/51/static_pages/1033</a:t>
            </a:r>
            <a:endParaRPr lang="ru-RU" dirty="0" smtClean="0"/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632847" cy="936104"/>
          </a:xfrm>
        </p:spPr>
        <p:txBody>
          <a:bodyPr>
            <a:normAutofit fontScale="90000"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ru-RU" sz="2400" b="1" dirty="0">
                <a:solidFill>
                  <a:schemeClr val="tx1"/>
                </a:solidFill>
              </a:rPr>
              <a:t>Повторный допуск к написанию итогового сочинения (изложения)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1" cy="59766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обучающиеся </a:t>
            </a:r>
            <a:r>
              <a:rPr lang="ru-RU" dirty="0"/>
              <a:t>XI (XII) классов, экстерны, получившие по итоговому сочинению (изложению) неудовлетворительный результат («незачет»);</a:t>
            </a:r>
          </a:p>
          <a:p>
            <a:r>
              <a:rPr lang="ru-RU" dirty="0"/>
              <a:t>обучающиеся XI (XII) классов, экстерны, удаленные с итогового сочинения (изложения) за нарушение требований, установленных пунктом 27 Порядка;</a:t>
            </a:r>
          </a:p>
          <a:p>
            <a:r>
              <a:rPr lang="ru-RU" dirty="0"/>
              <a:t>обучающиеся XI (XII) классов, экстерны и лица, перечисленные в подпункте 2.1.2 настоящих Методических рекомендаций, не явившиеся на итоговое сочинение (изложение) по уважительным причинам (болезнь или иные обстоятельства), подтвержденным документально;</a:t>
            </a:r>
          </a:p>
          <a:p>
            <a:r>
              <a:rPr lang="ru-RU" dirty="0"/>
              <a:t>обучающиеся XI (XII) классов, экстерны и лица, перечисленные в подпункте 2.1.2 настоящих Методических рекомендаций, не завершившие написание итогового сочинения (изложения) по уважительным причинам (болезнь или иные обстоятельства), подтвержденным документально.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76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712968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Ознакомление с результатами и срок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412776"/>
            <a:ext cx="8280920" cy="5112568"/>
          </a:xfrm>
        </p:spPr>
        <p:txBody>
          <a:bodyPr>
            <a:normAutofit/>
          </a:bodyPr>
          <a:lstStyle/>
          <a:p>
            <a:r>
              <a:rPr lang="ru-RU" sz="2800" dirty="0"/>
              <a:t>С результатами итогового сочинения (изложения) участники могут ознакомиться в </a:t>
            </a:r>
            <a:r>
              <a:rPr lang="ru-RU" sz="2800" dirty="0" smtClean="0"/>
              <a:t>МОУ </a:t>
            </a:r>
            <a:r>
              <a:rPr lang="ru-RU" sz="2800" dirty="0" smtClean="0"/>
              <a:t>СОШ </a:t>
            </a:r>
            <a:r>
              <a:rPr lang="ru-RU" sz="2800" dirty="0" smtClean="0"/>
              <a:t>№51 после утверждения результатов ГЭК.</a:t>
            </a:r>
            <a:endParaRPr lang="ru-RU" sz="2800" dirty="0"/>
          </a:p>
          <a:p>
            <a:r>
              <a:rPr lang="ru-RU" sz="2800" dirty="0"/>
              <a:t>Итоговое сочинение (изложение) как допуск к ГИА – </a:t>
            </a:r>
            <a:r>
              <a:rPr lang="ru-RU" sz="2800" b="1" dirty="0"/>
              <a:t>бессрочно</a:t>
            </a:r>
            <a:r>
              <a:rPr lang="ru-RU" sz="2800" dirty="0"/>
              <a:t>.</a:t>
            </a:r>
          </a:p>
          <a:p>
            <a:r>
              <a:rPr lang="ru-RU" sz="2800" dirty="0"/>
              <a:t>Итоговое   сочинение   в   случае   представления   его   при   приеме   на   обучение по программам </a:t>
            </a:r>
            <a:r>
              <a:rPr lang="ru-RU" sz="2800" dirty="0" err="1"/>
              <a:t>бакалавриата</a:t>
            </a:r>
            <a:r>
              <a:rPr lang="ru-RU" sz="2800" dirty="0"/>
              <a:t> и программам </a:t>
            </a:r>
            <a:r>
              <a:rPr lang="ru-RU" sz="2800" dirty="0" err="1"/>
              <a:t>специалитета</a:t>
            </a:r>
            <a:r>
              <a:rPr lang="ru-RU" sz="2800" dirty="0"/>
              <a:t> действительно </a:t>
            </a:r>
            <a:r>
              <a:rPr lang="ru-RU" sz="2800" b="1" dirty="0"/>
              <a:t>в течение четырех лет</a:t>
            </a:r>
            <a:r>
              <a:rPr lang="ru-RU" sz="2800" dirty="0"/>
              <a:t>, следующих за годом написания такого сочинения.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20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82881" cy="11521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Процедура проведения сочинения (изложения) ;экзамена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700808"/>
            <a:ext cx="8282881" cy="421041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В продолжительность </a:t>
            </a:r>
            <a:r>
              <a:rPr lang="ru-RU" sz="3200" dirty="0"/>
              <a:t>сочинения (изложения) </a:t>
            </a:r>
            <a:r>
              <a:rPr lang="ru-RU" sz="3200" dirty="0" smtClean="0"/>
              <a:t>; экзаменов по учебным предметам не включается время, выделенное на подготовительные мероприятия.</a:t>
            </a:r>
          </a:p>
          <a:p>
            <a:endParaRPr lang="ru-RU" sz="3200" dirty="0" smtClean="0"/>
          </a:p>
          <a:p>
            <a:r>
              <a:rPr lang="ru-RU" sz="3200" dirty="0" smtClean="0"/>
              <a:t>Для обучающихся с ОВЗ, детей – инвалидов продолжительность ОГЭ увеличивается на 1,5 часа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effectLst/>
              </a:rPr>
              <a:t>Проведение экзамена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6886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/>
              <a:t>Экзамены по всем учебным предметам начинаются в 10.00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день экзамена </a:t>
            </a:r>
            <a:r>
              <a:rPr lang="ru-RU" sz="2800" dirty="0" smtClean="0"/>
              <a:t>участник </a:t>
            </a:r>
            <a:r>
              <a:rPr lang="ru-RU" sz="2800" dirty="0"/>
              <a:t>прибывает в ППЭ не позднее 9.15 по местному времени.</a:t>
            </a:r>
          </a:p>
          <a:p>
            <a:r>
              <a:rPr lang="ru-RU" sz="2800" dirty="0" smtClean="0"/>
              <a:t>Если участник  опоздал на экзамен (но не более, чем на 2 часа), то он допускается к экзамену, но время работы не продлевается, повторный инструктаж не проводится.</a:t>
            </a:r>
          </a:p>
          <a:p>
            <a:r>
              <a:rPr lang="ru-RU" sz="2800" dirty="0" smtClean="0"/>
              <a:t>Участник экзамена </a:t>
            </a:r>
            <a:r>
              <a:rPr lang="ru-RU" sz="2800" dirty="0"/>
              <a:t>допускается в ППЭ только при наличии у него документа, удостоверяющего его </a:t>
            </a:r>
            <a:r>
              <a:rPr lang="ru-RU" sz="2800" dirty="0" smtClean="0"/>
              <a:t>личность.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39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Проведение экзамена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968552"/>
          </a:xfrm>
        </p:spPr>
        <p:txBody>
          <a:bodyPr>
            <a:normAutofit/>
          </a:bodyPr>
          <a:lstStyle/>
          <a:p>
            <a:r>
              <a:rPr lang="ru-RU" sz="2500" dirty="0" smtClean="0"/>
              <a:t>Экзамен проводится в ППЭ.</a:t>
            </a:r>
          </a:p>
          <a:p>
            <a:r>
              <a:rPr lang="ru-RU" sz="2500" dirty="0" smtClean="0"/>
              <a:t>ППЭ оборудованы камерами видеонаблюдения и рамками </a:t>
            </a:r>
            <a:r>
              <a:rPr lang="ru-RU" sz="2500" dirty="0" err="1" smtClean="0"/>
              <a:t>мелатллоискателя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На время проведения экзаменов в аудиториях закрываются стенды, плакаты.</a:t>
            </a:r>
          </a:p>
          <a:p>
            <a:r>
              <a:rPr lang="ru-RU" sz="2500" dirty="0" smtClean="0"/>
              <a:t>Аудитории, выделяемые для проведения экзаменов по русскому языку, оснащаются средствами воспроизведения аудиозаписи.</a:t>
            </a:r>
          </a:p>
          <a:p>
            <a:r>
              <a:rPr lang="ru-RU" sz="2500" dirty="0" smtClean="0"/>
              <a:t>В каждой аудитории не менее двух организаторов.</a:t>
            </a:r>
          </a:p>
          <a:p>
            <a:r>
              <a:rPr lang="ru-RU" sz="2500" dirty="0" smtClean="0"/>
              <a:t>Экзамен проводится в спокойной  и доброжелательной обстановке.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1980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5223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 начала экзамена организаторы проводят инструктаж.</a:t>
            </a:r>
          </a:p>
          <a:p>
            <a:r>
              <a:rPr lang="ru-RU" sz="3200" dirty="0" smtClean="0"/>
              <a:t>Начало и окончание экзамена фиксируется на доске.</a:t>
            </a:r>
          </a:p>
          <a:p>
            <a:r>
              <a:rPr lang="ru-RU" sz="3200" b="1" dirty="0" smtClean="0"/>
              <a:t>Записи на КИМ, черновиках не обрабатываются.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186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84128"/>
          </a:xfrm>
        </p:spPr>
        <p:txBody>
          <a:bodyPr/>
          <a:lstStyle/>
          <a:p>
            <a:r>
              <a:rPr lang="ru-RU" dirty="0" smtClean="0"/>
              <a:t>Во время экзамена: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340768"/>
            <a:ext cx="8985704" cy="50877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Обучающиеся не должны общаться друг с другом</a:t>
            </a:r>
          </a:p>
          <a:p>
            <a:r>
              <a:rPr lang="ru-RU" sz="3200" dirty="0" smtClean="0"/>
              <a:t>Перемещаться по аудитории</a:t>
            </a:r>
          </a:p>
          <a:p>
            <a:r>
              <a:rPr lang="ru-RU" sz="3200" dirty="0" smtClean="0"/>
              <a:t>Могут выходить из аудитории и перемещаться по ППЭ в сопровождении одного из организаторов. (экзаменационные материалы остаются на рабочем столе)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16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Запрещается: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908720"/>
            <a:ext cx="8661648" cy="55446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Обучающимся -</a:t>
            </a:r>
            <a:r>
              <a:rPr lang="ru-RU" sz="2800" b="1" dirty="0" smtClean="0"/>
              <a:t>иметь при себе средства связи,</a:t>
            </a:r>
            <a:r>
              <a:rPr lang="ru-RU" sz="2800" dirty="0" smtClean="0"/>
              <a:t> электронно-вычислительную технику, фото, аудио и видеоаппаратуру, справочные материалы.</a:t>
            </a:r>
          </a:p>
          <a:p>
            <a:r>
              <a:rPr lang="ru-RU" sz="2800" dirty="0" smtClean="0"/>
              <a:t>Организаторам –оказывать содействие обучающимся.</a:t>
            </a:r>
          </a:p>
          <a:p>
            <a:r>
              <a:rPr lang="ru-RU" sz="2800" dirty="0" smtClean="0"/>
              <a:t>Выносить из аудитории и ППЭ экзаменационные материалы на бумажных и электронных носителях, фотографировать экзаменационные материалы.</a:t>
            </a:r>
          </a:p>
          <a:p>
            <a:r>
              <a:rPr lang="ru-RU" sz="2800" b="1" dirty="0" smtClean="0"/>
              <a:t>Лица, допустившие нарушения, удаляются с экзамена. К пересдаче экзаменов не допускаются.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105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Проведение экзамена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6048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 время экзамена на рабочем столе обучающегося, помимо ЭМ, находятся:</a:t>
            </a:r>
          </a:p>
          <a:p>
            <a:r>
              <a:rPr lang="ru-RU" sz="2800" dirty="0" smtClean="0"/>
              <a:t>а) ручка (</a:t>
            </a:r>
            <a:r>
              <a:rPr lang="ru-RU" sz="2800" dirty="0" err="1" smtClean="0"/>
              <a:t>гелевая</a:t>
            </a:r>
            <a:r>
              <a:rPr lang="ru-RU" sz="2800" dirty="0" smtClean="0"/>
              <a:t> или капиллярная с чернилами черного цвета);</a:t>
            </a:r>
          </a:p>
          <a:p>
            <a:r>
              <a:rPr lang="ru-RU" sz="2800" dirty="0" smtClean="0"/>
              <a:t>б) документ, удостоверяющий личность;</a:t>
            </a:r>
          </a:p>
          <a:p>
            <a:r>
              <a:rPr lang="ru-RU" sz="2800" dirty="0" smtClean="0"/>
              <a:t>в) лекарства и питание </a:t>
            </a:r>
          </a:p>
          <a:p>
            <a:r>
              <a:rPr lang="ru-RU" sz="2800" dirty="0" smtClean="0"/>
              <a:t>г) черновики </a:t>
            </a:r>
          </a:p>
          <a:p>
            <a:r>
              <a:rPr lang="ru-RU" sz="2800" dirty="0" smtClean="0"/>
              <a:t>Иные вещи обучающиеся оставляют в специально выделенном до входа в ППЭ месте для хранения личных вещей обучающихся.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9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/>
              <a:t>После окончания экзамена</a:t>
            </a:r>
            <a:endParaRPr lang="ru-RU" sz="3600" dirty="0"/>
          </a:p>
        </p:txBody>
      </p:sp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395536" y="1484784"/>
            <a:ext cx="8136903" cy="4896543"/>
          </a:xfrm>
        </p:spPr>
        <p:txBody>
          <a:bodyPr>
            <a:normAutofit/>
          </a:bodyPr>
          <a:lstStyle/>
          <a:p>
            <a:pPr algn="ctr">
              <a:buFont typeface="Wingdings 3" pitchFamily="18" charset="2"/>
              <a:buNone/>
            </a:pPr>
            <a:r>
              <a:rPr lang="ru-RU" dirty="0" smtClean="0"/>
              <a:t>		</a:t>
            </a:r>
            <a:r>
              <a:rPr lang="ru-RU" sz="3600" dirty="0" smtClean="0"/>
              <a:t>Все экзаменационные  материалы упаковываются, запечатываются и передаются уполномоченным РЭК муниципальному координатору для шифровки</a:t>
            </a:r>
          </a:p>
        </p:txBody>
      </p:sp>
    </p:spTree>
    <p:extLst>
      <p:ext uri="{BB962C8B-B14F-4D97-AF65-F5344CB8AC3E}">
        <p14:creationId xmlns:p14="http://schemas.microsoft.com/office/powerpoint/2010/main" val="41912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проведения ГИА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38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11 класс</a:t>
            </a:r>
            <a:r>
              <a:rPr lang="ru-RU" sz="3200" dirty="0" smtClean="0"/>
              <a:t>: В </a:t>
            </a:r>
            <a:r>
              <a:rPr lang="ru-RU" sz="3200" dirty="0"/>
              <a:t>форме </a:t>
            </a:r>
            <a:r>
              <a:rPr lang="ru-RU" sz="3200" dirty="0" smtClean="0"/>
              <a:t>единого </a:t>
            </a:r>
            <a:r>
              <a:rPr lang="ru-RU" sz="3200" dirty="0"/>
              <a:t>государственного экзамена </a:t>
            </a:r>
            <a:r>
              <a:rPr lang="ru-RU" sz="3200" dirty="0" smtClean="0"/>
              <a:t>(ЕГЭ</a:t>
            </a:r>
            <a:r>
              <a:rPr lang="ru-RU" sz="3200" dirty="0"/>
              <a:t>) с использованием КИМ – для обучающихся общеобразовательных </a:t>
            </a:r>
            <a:r>
              <a:rPr lang="ru-RU" sz="3200" dirty="0" smtClean="0"/>
              <a:t>организаций</a:t>
            </a:r>
          </a:p>
          <a:p>
            <a:r>
              <a:rPr lang="ru-RU" sz="3200" b="1" dirty="0" smtClean="0"/>
              <a:t>9-11 классы</a:t>
            </a:r>
            <a:r>
              <a:rPr lang="ru-RU" sz="3200" dirty="0" smtClean="0"/>
              <a:t>: В форме государственного выпускного экзамена (ГВЭ) – для обучающихся детей-инвалидов(справка МСЭ); для обучающихся с ОВЗ, имеющих заключение ПМПК.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92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Повторно к сдаче ГИА допускаются: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765872"/>
            <a:ext cx="8229600" cy="597549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11класс - получившие </a:t>
            </a:r>
            <a:r>
              <a:rPr lang="ru-RU" sz="2400" b="1" dirty="0"/>
              <a:t>на ГИА неудовлетворительный результат по одному из обязательных учебных предметов </a:t>
            </a:r>
            <a:r>
              <a:rPr lang="ru-RU" sz="2400" b="1" dirty="0" smtClean="0"/>
              <a:t>;</a:t>
            </a:r>
          </a:p>
          <a:p>
            <a:r>
              <a:rPr lang="ru-RU" sz="2400" dirty="0" smtClean="0"/>
              <a:t>не </a:t>
            </a:r>
            <a:r>
              <a:rPr lang="ru-RU" sz="2400" dirty="0"/>
              <a:t>явившиеся на экзамены по уважительным причинам (болезнь или иные обстоятельства, подтвержденные документально);</a:t>
            </a:r>
          </a:p>
          <a:p>
            <a:r>
              <a:rPr lang="ru-RU" sz="2400" dirty="0"/>
              <a:t>не завершившие выполнение экзаменационной работы по уважительным причинам (болезнь или иные обстоятельства, подтвержденные документально);</a:t>
            </a:r>
          </a:p>
          <a:p>
            <a:r>
              <a:rPr lang="ru-RU" sz="2400" dirty="0"/>
              <a:t>апелляция которых о нарушении установленного порядка проведения </a:t>
            </a:r>
            <a:r>
              <a:rPr lang="ru-RU" sz="2400" dirty="0" smtClean="0"/>
              <a:t>экзамена </a:t>
            </a:r>
            <a:r>
              <a:rPr lang="ru-RU" sz="2400" dirty="0"/>
              <a:t>конфликтной комиссией была удовлетворена;</a:t>
            </a:r>
          </a:p>
          <a:p>
            <a:r>
              <a:rPr lang="ru-RU" sz="2400" dirty="0"/>
              <a:t>результаты которых были аннулированы ГЭК в случае выявления фактов нарушений установленного порядка проведения ГИА, совершенных лицами, указанными в пункте 37 </a:t>
            </a:r>
            <a:r>
              <a:rPr lang="ru-RU" sz="2400" dirty="0" smtClean="0"/>
              <a:t>Порядка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Пересдача в сентябре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Обучающиеся, не прошедшие ГИА или получившие неудовлетворительные результаты:</a:t>
            </a:r>
          </a:p>
          <a:p>
            <a:r>
              <a:rPr lang="ru-RU" sz="2800" b="1" dirty="0" smtClean="0"/>
              <a:t>11класс</a:t>
            </a:r>
            <a:r>
              <a:rPr lang="ru-RU" sz="2800" dirty="0" smtClean="0"/>
              <a:t>- более чем по одному обязательному  предмету, либо получившим повторно неудовлетворительный результат по одному из этих предметов на ЕГЭ в дополнительные сроки, </a:t>
            </a:r>
          </a:p>
          <a:p>
            <a:r>
              <a:rPr lang="ru-RU" sz="2800" dirty="0" smtClean="0"/>
              <a:t>предоставляется право пройти ГИА по соответствующим предметам </a:t>
            </a:r>
            <a:r>
              <a:rPr lang="ru-RU" sz="2800" b="1" dirty="0" smtClean="0"/>
              <a:t>в сентябре </a:t>
            </a:r>
            <a:r>
              <a:rPr lang="ru-RU" sz="2800" b="1" dirty="0" smtClean="0"/>
              <a:t>2024г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/>
              <a:t>Подача апелляций</a:t>
            </a:r>
            <a:endParaRPr lang="ru-RU" sz="3200" dirty="0"/>
          </a:p>
        </p:txBody>
      </p:sp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428625" y="620688"/>
            <a:ext cx="8229600" cy="6192688"/>
          </a:xfrm>
        </p:spPr>
        <p:txBody>
          <a:bodyPr>
            <a:normAutofit/>
          </a:bodyPr>
          <a:lstStyle/>
          <a:p>
            <a:pPr algn="just">
              <a:buFont typeface="Wingdings 3" pitchFamily="18" charset="2"/>
              <a:buNone/>
            </a:pPr>
            <a:r>
              <a:rPr lang="ru-RU" dirty="0" smtClean="0"/>
              <a:t>	</a:t>
            </a:r>
            <a:r>
              <a:rPr lang="ru-RU" sz="2800" dirty="0" smtClean="0"/>
              <a:t>	Выпускники имеют право подать апелляцию в письменной форме в конфликтную комиссию:</a:t>
            </a:r>
          </a:p>
          <a:p>
            <a:pPr algn="just"/>
            <a:r>
              <a:rPr lang="ru-RU" sz="2800" dirty="0" smtClean="0"/>
              <a:t>о нарушении процедуры проведения экзамена – </a:t>
            </a:r>
            <a:r>
              <a:rPr lang="ru-RU" sz="2800" b="1" dirty="0" smtClean="0"/>
              <a:t>в день проведения экзамена</a:t>
            </a:r>
            <a:r>
              <a:rPr lang="ru-RU" sz="2800" dirty="0" smtClean="0"/>
              <a:t>, </a:t>
            </a:r>
            <a:r>
              <a:rPr lang="ru-RU" sz="2800" b="1" dirty="0" smtClean="0"/>
              <a:t>не выходя из ОУ-ППЭ,</a:t>
            </a:r>
          </a:p>
          <a:p>
            <a:pPr algn="just"/>
            <a:r>
              <a:rPr lang="ru-RU" sz="2800" dirty="0" smtClean="0"/>
              <a:t>о несогласии с выставленными баллами- </a:t>
            </a:r>
            <a:r>
              <a:rPr lang="ru-RU" sz="2800" b="1" dirty="0" smtClean="0"/>
              <a:t>в течение 2-х дней после официального объявления результатов экзамена</a:t>
            </a:r>
            <a:r>
              <a:rPr lang="ru-RU" sz="2800" dirty="0" smtClean="0"/>
              <a:t>. (Баллы могут быть изменены как в сторону повышения, так и в сторону понижения.)</a:t>
            </a:r>
          </a:p>
          <a:p>
            <a:pPr algn="just">
              <a:buFont typeface="Wingdings 3" pitchFamily="18" charset="2"/>
              <a:buNone/>
            </a:pPr>
            <a:r>
              <a:rPr lang="ru-RU" sz="2800" dirty="0" smtClean="0"/>
              <a:t>		Апелляции по содержанию КИМ не принимаются.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Перечень выпускных экзаменов </a:t>
            </a:r>
            <a:br>
              <a:rPr lang="ru-RU" sz="3200" dirty="0" smtClean="0"/>
            </a:br>
            <a:r>
              <a:rPr lang="ru-RU" sz="3200" dirty="0" smtClean="0"/>
              <a:t>в 11 классе в </a:t>
            </a:r>
            <a:r>
              <a:rPr lang="ru-RU" sz="3200" dirty="0" smtClean="0"/>
              <a:t>2024 </a:t>
            </a:r>
            <a:r>
              <a:rPr lang="ru-RU" sz="3200" dirty="0" smtClean="0"/>
              <a:t>году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91264" cy="4739406"/>
          </a:xfrm>
        </p:spPr>
        <p:txBody>
          <a:bodyPr>
            <a:normAutofit fontScale="92500" lnSpcReduction="10000"/>
          </a:bodyPr>
          <a:lstStyle/>
          <a:p>
            <a:pPr marL="273050" indent="-273050" algn="just" eaLnBrk="1" hangingPunct="1">
              <a:buClr>
                <a:srgbClr val="EB641B"/>
              </a:buCl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обязательных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экзаменов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(русский язык и математика);</a:t>
            </a:r>
          </a:p>
          <a:p>
            <a:pPr marL="273050" indent="-273050" algn="just" eaLnBrk="1" hangingPunct="1">
              <a:buClr>
                <a:srgbClr val="EB641B"/>
              </a:buClr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Математику выбираем только одного уровня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(база или профиль);</a:t>
            </a:r>
          </a:p>
          <a:p>
            <a:pPr marL="273050" indent="-273050" algn="just" eaLnBrk="1" hangingPunct="1">
              <a:buClr>
                <a:srgbClr val="EB641B"/>
              </a:buCl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предметы по выбору: </a:t>
            </a:r>
            <a:r>
              <a:rPr lang="ru-RU" sz="3200" dirty="0"/>
              <a:t>физика, химия, биология, литература, география, история, обществознание, иностранные </a:t>
            </a:r>
            <a:r>
              <a:rPr lang="ru-RU" sz="3200" dirty="0" smtClean="0"/>
              <a:t>языки (английский, немецкий , французский, испанский, китайский), информатика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ИКТ.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1" hangingPunct="1">
              <a:buClr>
                <a:srgbClr val="EB641B"/>
              </a:buCl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(изменение предметов – подтвердить документально)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1" hangingPunct="1">
              <a:buClr>
                <a:srgbClr val="EB641B"/>
              </a:buClr>
              <a:buFont typeface="Wingdings 3" pitchFamily="18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EB641B"/>
              </a:buClr>
              <a:buFont typeface="Wingdings 3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84632"/>
            <a:ext cx="8856984" cy="160934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Минимальное количество баллов </a:t>
            </a:r>
            <a:r>
              <a:rPr lang="ru-RU" sz="1600" b="1" dirty="0"/>
              <a:t>единого государственного экзамена по общеобразовательным предметам, соответствующим специальности или направлению подготовки, по которым проводится прием на обучение в образовательных организациях, находящихся в ведении Министерства науки и высшего образования Российской Федерации, </a:t>
            </a:r>
            <a:r>
              <a:rPr lang="ru-RU" sz="2000" b="1" dirty="0">
                <a:solidFill>
                  <a:srgbClr val="FF0000"/>
                </a:solidFill>
              </a:rPr>
              <a:t>на </a:t>
            </a:r>
            <a:r>
              <a:rPr lang="ru-RU" sz="2000" b="1" dirty="0" smtClean="0">
                <a:solidFill>
                  <a:srgbClr val="FF0000"/>
                </a:solidFill>
              </a:rPr>
              <a:t>2023/24 </a:t>
            </a:r>
            <a:r>
              <a:rPr lang="ru-RU" sz="1600" b="1" dirty="0"/>
              <a:t>учебный год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2113478"/>
            <a:ext cx="7344816" cy="467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6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</a:t>
            </a:r>
            <a:r>
              <a:rPr lang="ru-RU" sz="2800" dirty="0" smtClean="0"/>
              <a:t>2024 </a:t>
            </a:r>
            <a:r>
              <a:rPr lang="ru-RU" sz="2800" dirty="0"/>
              <a:t>году для получения аттестата установлены следующие минимальные пороги...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420888"/>
            <a:ext cx="812874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Участники ГИА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9685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 ГИА допускаются обучающиеся, не имеющие академической задолженности и </a:t>
            </a:r>
            <a:r>
              <a:rPr lang="ru-RU" sz="3200" b="1" dirty="0" smtClean="0"/>
              <a:t>в полном объеме выполнившие учебный план</a:t>
            </a:r>
            <a:r>
              <a:rPr lang="ru-RU" sz="3200" dirty="0" smtClean="0"/>
              <a:t> или индивидуальный учебный план (</a:t>
            </a:r>
            <a:r>
              <a:rPr lang="ru-RU" sz="3200" b="1" dirty="0" smtClean="0"/>
              <a:t>имеющие отметки не ниже удовлетворительных).</a:t>
            </a:r>
          </a:p>
          <a:p>
            <a:r>
              <a:rPr lang="ru-RU" sz="3200" b="1" dirty="0" smtClean="0"/>
              <a:t>Защитившие проект на ступени среднего общего образования.</a:t>
            </a:r>
          </a:p>
          <a:p>
            <a:r>
              <a:rPr lang="ru-RU" sz="3200" b="1" dirty="0" smtClean="0"/>
              <a:t>Получившие зачет на итоговом сочинении.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08911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Итоговое сочинение (Зачет)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5" cy="5589240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Расписание (дата проведения итогового сочинения):</a:t>
            </a: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>Итоговое сочинение по литературе проводится в первую рабочую среду декабря, февраля и мая. В текущем учебном году это следующие даты: </a:t>
            </a:r>
            <a:endParaRPr lang="ru-RU" sz="2400" dirty="0" smtClean="0"/>
          </a:p>
          <a:p>
            <a:pPr fontAlgn="base"/>
            <a:r>
              <a:rPr lang="ru-RU" sz="3000" dirty="0"/>
              <a:t>6</a:t>
            </a:r>
            <a:r>
              <a:rPr lang="ru-RU" sz="3000" dirty="0" smtClean="0"/>
              <a:t> </a:t>
            </a:r>
            <a:r>
              <a:rPr lang="ru-RU" sz="3000" dirty="0"/>
              <a:t>декабря — основная дата;</a:t>
            </a:r>
          </a:p>
          <a:p>
            <a:pPr fontAlgn="base"/>
            <a:r>
              <a:rPr lang="ru-RU" sz="3000" dirty="0"/>
              <a:t>7</a:t>
            </a:r>
            <a:r>
              <a:rPr lang="ru-RU" sz="3000" dirty="0" smtClean="0"/>
              <a:t> </a:t>
            </a:r>
            <a:r>
              <a:rPr lang="ru-RU" sz="3000" dirty="0"/>
              <a:t>февраля — запасная дата;</a:t>
            </a:r>
          </a:p>
          <a:p>
            <a:pPr fontAlgn="base"/>
            <a:r>
              <a:rPr lang="ru-RU" sz="3000" dirty="0" smtClean="0"/>
              <a:t>10 </a:t>
            </a:r>
            <a:r>
              <a:rPr lang="ru-RU" sz="3000" dirty="0" err="1" smtClean="0"/>
              <a:t>апрея</a:t>
            </a:r>
            <a:r>
              <a:rPr lang="ru-RU" sz="3000" dirty="0" smtClean="0"/>
              <a:t> </a:t>
            </a:r>
            <a:r>
              <a:rPr lang="ru-RU" sz="3000" dirty="0"/>
              <a:t>— запасная </a:t>
            </a:r>
            <a:r>
              <a:rPr lang="ru-RU" sz="3000" dirty="0" smtClean="0"/>
              <a:t>дата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2600" dirty="0" smtClean="0"/>
              <a:t>Продолжительность   </a:t>
            </a:r>
            <a:r>
              <a:rPr lang="ru-RU" sz="2600" dirty="0"/>
              <a:t>написания   итогового   сочинения    (изложения)    составляет </a:t>
            </a:r>
            <a:r>
              <a:rPr lang="ru-RU" sz="2600" b="1" dirty="0"/>
              <a:t>3 часа 55 </a:t>
            </a:r>
            <a:r>
              <a:rPr lang="ru-RU" sz="2600" dirty="0"/>
              <a:t>минут (235 минут).</a:t>
            </a:r>
          </a:p>
          <a:p>
            <a:r>
              <a:rPr lang="ru-RU" sz="2600" dirty="0"/>
              <a:t>Для   участников    итогового   сочинения    (изложения)   с   ОВЗ,   детей-инвалидов и инвалидов продолжительность написания итогового сочинения (изложения) увеличивается на 1,5 часа. </a:t>
            </a:r>
            <a:br>
              <a:rPr lang="ru-RU" sz="2600" dirty="0"/>
            </a:br>
            <a:endParaRPr lang="ru-RU" sz="2600" b="1" dirty="0"/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064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Заявление на сочинение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7" cy="5544616"/>
          </a:xfrm>
        </p:spPr>
        <p:txBody>
          <a:bodyPr>
            <a:normAutofit/>
          </a:bodyPr>
          <a:lstStyle/>
          <a:p>
            <a:r>
              <a:rPr lang="ru-RU" sz="2400" dirty="0"/>
              <a:t>Для участия в итоговом сочинении (изложении) обучающиеся XI (XII) классов подают </a:t>
            </a:r>
            <a:r>
              <a:rPr lang="ru-RU" sz="2400" b="1" dirty="0"/>
              <a:t>заявления </a:t>
            </a:r>
            <a:r>
              <a:rPr lang="ru-RU" sz="2400" b="1" dirty="0" smtClean="0"/>
              <a:t> </a:t>
            </a:r>
            <a:r>
              <a:rPr lang="ru-RU" sz="2400" b="1" dirty="0"/>
              <a:t>и согласия на обработку персональных данных </a:t>
            </a:r>
            <a:r>
              <a:rPr lang="ru-RU" sz="2400" dirty="0" smtClean="0"/>
              <a:t>в </a:t>
            </a:r>
            <a:r>
              <a:rPr lang="ru-RU" sz="2400" dirty="0"/>
              <a:t>образовательные организации, в которых обучающиеся осваивают образовательные программы среднего общего </a:t>
            </a:r>
            <a:r>
              <a:rPr lang="ru-RU" sz="2400" dirty="0" smtClean="0"/>
              <a:t>образования.</a:t>
            </a:r>
          </a:p>
          <a:p>
            <a:pPr marL="342900" lvl="2" indent="-342900"/>
            <a:r>
              <a:rPr lang="ru-RU" sz="2400" dirty="0"/>
              <a:t>Участники итогового сочинения (изложения) с ОВЗ при подаче заявления на участие в итоговом сочинении (изложении) предъявляют копию рекомендаций ПМПК, а участники итогового сочинения (изложения) – дети-инвалиды и инвалиды – справку, подтверждающую инвалидность.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82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116632"/>
            <a:ext cx="7418784" cy="720080"/>
          </a:xfrm>
        </p:spPr>
        <p:txBody>
          <a:bodyPr/>
          <a:lstStyle/>
          <a:p>
            <a:r>
              <a:rPr lang="ru-RU" dirty="0" smtClean="0"/>
              <a:t>Удаление с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1" cy="6048672"/>
          </a:xfrm>
        </p:spPr>
        <p:txBody>
          <a:bodyPr>
            <a:normAutofit/>
          </a:bodyPr>
          <a:lstStyle/>
          <a:p>
            <a:pPr marL="342900" lvl="2" indent="-342900"/>
            <a:r>
              <a:rPr lang="ru-RU" sz="2400" dirty="0"/>
              <a:t>Во время проведения итогового сочинения (изложения) участникам итогового сочинения (изложения) запрещено иметь при себе средства связи, фото-, </a:t>
            </a:r>
            <a:r>
              <a:rPr lang="ru-RU" sz="2400" dirty="0" smtClean="0"/>
              <a:t>аудио</a:t>
            </a:r>
            <a:r>
              <a:rPr lang="ru-RU" sz="2400" dirty="0"/>
              <a:t> </a:t>
            </a:r>
            <a:r>
              <a:rPr lang="ru-RU" sz="2400" dirty="0" smtClean="0"/>
              <a:t>и </a:t>
            </a:r>
            <a:r>
              <a:rPr lang="ru-RU" sz="2400" dirty="0"/>
              <a:t>видеоаппаратуру, справочные материалы, письменные заметки и иные средства хранения и передачи информации, собственные орфографические и (или) толковые словари, пользоваться текстами литературного материала (художественные произведения, дневники, мемуары, публицистика, другие литературные источники).</a:t>
            </a:r>
          </a:p>
          <a:p>
            <a:r>
              <a:rPr lang="ru-RU" sz="2400" dirty="0"/>
              <a:t>Участники итогового сочинения (изложения), </a:t>
            </a:r>
            <a:r>
              <a:rPr lang="ru-RU" sz="2400" b="1" dirty="0"/>
              <a:t>нарушившие установленные требования,    удаляются    с    итогового    сочинения  </a:t>
            </a:r>
            <a:r>
              <a:rPr lang="ru-RU" sz="2400" dirty="0"/>
              <a:t>  (изложения)    членом    комиссии по проведению итогового сочинения (изложения).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703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2018</TotalTime>
  <Words>945</Words>
  <Application>Microsoft Office PowerPoint</Application>
  <PresentationFormat>Экран (4:3)</PresentationFormat>
  <Paragraphs>96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</vt:lpstr>
      <vt:lpstr>Rockwell</vt:lpstr>
      <vt:lpstr>Rockwell Condensed</vt:lpstr>
      <vt:lpstr>Times New Roman</vt:lpstr>
      <vt:lpstr>Wingdings</vt:lpstr>
      <vt:lpstr>Wingdings 3</vt:lpstr>
      <vt:lpstr>Дерево</vt:lpstr>
      <vt:lpstr>Порядок организации и проведения ГИА, сочинения ( изложения)  в11-х классах  в 2024 году</vt:lpstr>
      <vt:lpstr>Формы проведения ГИА</vt:lpstr>
      <vt:lpstr>Перечень выпускных экзаменов  в 11 классе в 2024 году</vt:lpstr>
      <vt:lpstr>Минимальное количество баллов единого государственного экзамена по общеобразовательным предметам, соответствующим специальности или направлению подготовки, по которым проводится прием на обучение в образовательных организациях, находящихся в ведении Министерства науки и высшего образования Российской Федерации, на 2023/24 учебный год</vt:lpstr>
      <vt:lpstr>В 2024 году для получения аттестата установлены следующие минимальные пороги... </vt:lpstr>
      <vt:lpstr>Участники ГИА</vt:lpstr>
      <vt:lpstr>Итоговое сочинение (Зачет)</vt:lpstr>
      <vt:lpstr>Заявление на сочинение</vt:lpstr>
      <vt:lpstr>Удаление с экзамена</vt:lpstr>
      <vt:lpstr>Повторный допуск к написанию итогового сочинения (изложения) </vt:lpstr>
      <vt:lpstr>Ознакомление с результатами и срок действия</vt:lpstr>
      <vt:lpstr>Процедура проведения сочинения (изложения) ;экзамена</vt:lpstr>
      <vt:lpstr>Проведение экзамена </vt:lpstr>
      <vt:lpstr>Проведение экзамена</vt:lpstr>
      <vt:lpstr>Презентация PowerPoint</vt:lpstr>
      <vt:lpstr>Во время экзамена:</vt:lpstr>
      <vt:lpstr>Запрещается:</vt:lpstr>
      <vt:lpstr>Проведение экзамена</vt:lpstr>
      <vt:lpstr>После окончания экзамена</vt:lpstr>
      <vt:lpstr>Повторно к сдаче ГИА допускаются:</vt:lpstr>
      <vt:lpstr>Пересдача в сентябре</vt:lpstr>
      <vt:lpstr>Подача апелляций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организации и проведения Г(И)А в 9-х классах в 2009 году</dc:title>
  <dc:creator>1</dc:creator>
  <cp:lastModifiedBy>Михайлова</cp:lastModifiedBy>
  <cp:revision>211</cp:revision>
  <cp:lastPrinted>2022-09-22T12:45:45Z</cp:lastPrinted>
  <dcterms:created xsi:type="dcterms:W3CDTF">2009-05-04T10:27:48Z</dcterms:created>
  <dcterms:modified xsi:type="dcterms:W3CDTF">2023-09-26T15:41:45Z</dcterms:modified>
</cp:coreProperties>
</file>