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6" r:id="rId4"/>
    <p:sldId id="260" r:id="rId5"/>
    <p:sldId id="261" r:id="rId6"/>
    <p:sldId id="267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0865621284518928"/>
                  <c:y val="0.1838375354595827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>
                        <a:solidFill>
                          <a:srgbClr val="002060"/>
                        </a:solidFill>
                        <a:latin typeface="Georgia" pitchFamily="18" charset="0"/>
                      </a:rPr>
                      <a:t>-</a:t>
                    </a:r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в-</a:t>
                    </a:r>
                  </a:p>
                  <a:p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-вши-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3390133925566999"/>
                  <c:y val="0.17675951112171584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>
                        <a:solidFill>
                          <a:srgbClr val="002060"/>
                        </a:solidFill>
                        <a:latin typeface="Georgia" pitchFamily="18" charset="0"/>
                      </a:rPr>
                      <a:t>-</a:t>
                    </a:r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щённ-</a:t>
                    </a:r>
                  </a:p>
                  <a:p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-</a:t>
                    </a:r>
                    <a:r>
                      <a:rPr lang="en-US" sz="1200" baseline="0">
                        <a:solidFill>
                          <a:srgbClr val="002060"/>
                        </a:solidFill>
                      </a:rPr>
                      <a:t>[</a:t>
                    </a:r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е</a:t>
                    </a:r>
                    <a:r>
                      <a:rPr lang="en-US" sz="1200" baseline="0">
                        <a:solidFill>
                          <a:srgbClr val="002060"/>
                        </a:solidFill>
                      </a:rPr>
                      <a:t>]-</a:t>
                    </a:r>
                    <a:endParaRPr lang="ru-RU" sz="1200" baseline="0">
                      <a:solidFill>
                        <a:srgbClr val="002060"/>
                      </a:solidFill>
                    </a:endParaRP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"/>
                  <c:y val="-8.7455340809671517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>
                        <a:solidFill>
                          <a:srgbClr val="002060"/>
                        </a:solidFill>
                        <a:latin typeface="Georgia" pitchFamily="18" charset="0"/>
                      </a:rPr>
                      <a:t>-</a:t>
                    </a:r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ащ-, -ящ-, -ущ-, ющ-, -ом-, -ем-, -им-</a:t>
                    </a:r>
                    <a:r>
                      <a:rPr lang="en-US" sz="1200">
                        <a:solidFill>
                          <a:srgbClr val="002060"/>
                        </a:solidFill>
                      </a:rPr>
                      <a:t>
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20428184938421159"/>
                  <c:y val="-0.20044921657520096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solidFill>
                          <a:srgbClr val="002060"/>
                        </a:solidFill>
                        <a:latin typeface="Georgia" pitchFamily="18" charset="0"/>
                      </a:rPr>
                      <a:t>-</a:t>
                    </a:r>
                    <a:r>
                      <a:rPr lang="ru-RU" sz="1200"/>
                      <a:t>н-, -нн- в причастиях</a:t>
                    </a:r>
                    <a:endParaRPr lang="en-US" sz="1200"/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Georgia" pitchFamily="18" charset="0"/>
                  </a:defRPr>
                </a:pPr>
                <a:endParaRPr lang="ru-RU"/>
              </a:p>
            </c:txPr>
            <c:dLblPos val="inEnd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</c:spPr>
    </c:plotArea>
    <c:plotVisOnly val="1"/>
  </c:chart>
  <c:txPr>
    <a:bodyPr/>
    <a:lstStyle/>
    <a:p>
      <a:pPr>
        <a:defRPr sz="1200" baseline="0">
          <a:solidFill>
            <a:srgbClr val="FF0000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0865621284518935"/>
                  <c:y val="0.1838375354595827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>
                        <a:solidFill>
                          <a:srgbClr val="002060"/>
                        </a:solidFill>
                        <a:latin typeface="Georgia" pitchFamily="18" charset="0"/>
                      </a:rPr>
                      <a:t>-</a:t>
                    </a:r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в-</a:t>
                    </a:r>
                  </a:p>
                  <a:p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-вши-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3390133925566999"/>
                  <c:y val="0.17675951112171584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>
                        <a:solidFill>
                          <a:srgbClr val="002060"/>
                        </a:solidFill>
                        <a:latin typeface="Georgia" pitchFamily="18" charset="0"/>
                      </a:rPr>
                      <a:t>-</a:t>
                    </a:r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щённ-</a:t>
                    </a:r>
                  </a:p>
                  <a:p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-</a:t>
                    </a:r>
                    <a:r>
                      <a:rPr lang="en-US" sz="1200" baseline="0">
                        <a:solidFill>
                          <a:srgbClr val="002060"/>
                        </a:solidFill>
                      </a:rPr>
                      <a:t>[</a:t>
                    </a:r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е</a:t>
                    </a:r>
                    <a:r>
                      <a:rPr lang="en-US" sz="1200" baseline="0">
                        <a:solidFill>
                          <a:srgbClr val="002060"/>
                        </a:solidFill>
                      </a:rPr>
                      <a:t>]-</a:t>
                    </a:r>
                    <a:endParaRPr lang="ru-RU" sz="1200" baseline="0">
                      <a:solidFill>
                        <a:srgbClr val="002060"/>
                      </a:solidFill>
                    </a:endParaRP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0"/>
                  <c:y val="-8.7455340809671545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>
                        <a:solidFill>
                          <a:srgbClr val="002060"/>
                        </a:solidFill>
                        <a:latin typeface="Georgia" pitchFamily="18" charset="0"/>
                      </a:rPr>
                      <a:t>-</a:t>
                    </a:r>
                    <a:r>
                      <a:rPr lang="ru-RU" sz="1200" baseline="0">
                        <a:solidFill>
                          <a:srgbClr val="002060"/>
                        </a:solidFill>
                      </a:rPr>
                      <a:t>ащ-, -ящ-, -ущ-, ющ-, -ом-, -ем-, -им-</a:t>
                    </a:r>
                    <a:r>
                      <a:rPr lang="en-US" sz="1200">
                        <a:solidFill>
                          <a:srgbClr val="002060"/>
                        </a:solidFill>
                      </a:rPr>
                      <a:t>
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20428184938421159"/>
                  <c:y val="-0.20044921657520107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solidFill>
                          <a:srgbClr val="002060"/>
                        </a:solidFill>
                        <a:latin typeface="Georgia" pitchFamily="18" charset="0"/>
                      </a:rPr>
                      <a:t>-</a:t>
                    </a:r>
                    <a:r>
                      <a:rPr lang="ru-RU" sz="1200"/>
                      <a:t>н-, -нн- в причастиях</a:t>
                    </a:r>
                    <a:endParaRPr lang="en-US" sz="1200"/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Georgia" pitchFamily="18" charset="0"/>
                  </a:defRPr>
                </a:pPr>
                <a:endParaRPr lang="ru-RU"/>
              </a:p>
            </c:txPr>
            <c:dLblPos val="inEnd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</c:spPr>
    </c:plotArea>
    <c:plotVisOnly val="1"/>
  </c:chart>
  <c:txPr>
    <a:bodyPr/>
    <a:lstStyle/>
    <a:p>
      <a:pPr>
        <a:defRPr sz="1200" baseline="0">
          <a:solidFill>
            <a:srgbClr val="FF0000"/>
          </a:solidFill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0.58635</cdr:x>
      <cdr:y>0.62573</cdr:y>
    </cdr:from>
    <cdr:to>
      <cdr:x>0.64447</cdr:x>
      <cdr:y>0.67422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520280" y="2376264"/>
          <a:ext cx="249813" cy="1841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0.06701</cdr:x>
      <cdr:y>0.36162</cdr:y>
    </cdr:from>
    <cdr:to>
      <cdr:x>0.50259</cdr:x>
      <cdr:y>0.54988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" y="1373286"/>
          <a:ext cx="1872208" cy="714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002060"/>
              </a:solidFill>
            </a:rPr>
            <a:t>-</a:t>
          </a:r>
          <a:r>
            <a:rPr lang="ru-RU" sz="1200" b="1" dirty="0">
              <a:solidFill>
                <a:srgbClr val="002060"/>
              </a:solidFill>
            </a:rPr>
            <a:t>не-</a:t>
          </a:r>
          <a:r>
            <a:rPr lang="ru-RU" sz="1400" b="1" dirty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400" b="1" dirty="0">
              <a:solidFill>
                <a:srgbClr val="002060"/>
              </a:solidFill>
            </a:rPr>
            <a:t>с </a:t>
          </a:r>
          <a:r>
            <a:rPr lang="ru-RU" sz="1200" b="1" dirty="0">
              <a:solidFill>
                <a:srgbClr val="002060"/>
              </a:solidFill>
            </a:rPr>
            <a:t>деепричастием</a:t>
          </a:r>
        </a:p>
      </cdr:txBody>
    </cdr:sp>
  </cdr:relSizeAnchor>
  <cdr:relSizeAnchor xmlns:cdr="http://schemas.openxmlformats.org/drawingml/2006/chartDrawing">
    <cdr:from>
      <cdr:x>0.58635</cdr:x>
      <cdr:y>0.37923</cdr:y>
    </cdr:from>
    <cdr:to>
      <cdr:x>0.90466</cdr:x>
      <cdr:y>0.57778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20280" y="1440160"/>
          <a:ext cx="1368152" cy="75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solidFill>
                <a:srgbClr val="002060"/>
              </a:solidFill>
              <a:latin typeface="Georgia" pitchFamily="18" charset="0"/>
            </a:rPr>
            <a:t>не</a:t>
          </a:r>
        </a:p>
        <a:p xmlns:a="http://schemas.openxmlformats.org/drawingml/2006/main">
          <a:pPr algn="ctr"/>
          <a:r>
            <a:rPr lang="ru-RU" sz="1200" b="1" dirty="0">
              <a:solidFill>
                <a:srgbClr val="002060"/>
              </a:solidFill>
              <a:latin typeface="Georgia" pitchFamily="18" charset="0"/>
            </a:rPr>
            <a:t> с причастием</a:t>
          </a:r>
        </a:p>
      </cdr:txBody>
    </cdr:sp>
  </cdr:relSizeAnchor>
  <cdr:relSizeAnchor xmlns:cdr="http://schemas.openxmlformats.org/drawingml/2006/chartDrawing">
    <cdr:from>
      <cdr:x>0.63661</cdr:x>
      <cdr:y>0.60677</cdr:y>
    </cdr:from>
    <cdr:to>
      <cdr:x>0.87115</cdr:x>
      <cdr:y>0.70157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36304" y="2304256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002060"/>
              </a:solidFill>
            </a:rPr>
            <a:t>причастия</a:t>
          </a:r>
          <a:endParaRPr lang="ru-RU" sz="1200" b="1" dirty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0.58635</cdr:x>
      <cdr:y>0.62573</cdr:y>
    </cdr:from>
    <cdr:to>
      <cdr:x>0.64447</cdr:x>
      <cdr:y>0.67422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520280" y="2376264"/>
          <a:ext cx="249813" cy="1841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0.06701</cdr:x>
      <cdr:y>0.36162</cdr:y>
    </cdr:from>
    <cdr:to>
      <cdr:x>0.50259</cdr:x>
      <cdr:y>0.54988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" y="1373286"/>
          <a:ext cx="1872208" cy="714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002060"/>
              </a:solidFill>
            </a:rPr>
            <a:t>-</a:t>
          </a:r>
          <a:r>
            <a:rPr lang="ru-RU" sz="1200" b="1" dirty="0">
              <a:solidFill>
                <a:srgbClr val="002060"/>
              </a:solidFill>
            </a:rPr>
            <a:t>не-</a:t>
          </a:r>
          <a:r>
            <a:rPr lang="ru-RU" sz="1400" b="1" dirty="0">
              <a:solidFill>
                <a:srgbClr val="002060"/>
              </a:solidFill>
            </a:rPr>
            <a:t> </a:t>
          </a:r>
        </a:p>
        <a:p xmlns:a="http://schemas.openxmlformats.org/drawingml/2006/main">
          <a:pPr algn="ctr"/>
          <a:r>
            <a:rPr lang="ru-RU" sz="1400" b="1" dirty="0">
              <a:solidFill>
                <a:srgbClr val="002060"/>
              </a:solidFill>
            </a:rPr>
            <a:t>с </a:t>
          </a:r>
          <a:r>
            <a:rPr lang="ru-RU" sz="1200" b="1" dirty="0">
              <a:solidFill>
                <a:srgbClr val="002060"/>
              </a:solidFill>
            </a:rPr>
            <a:t>деепричастием</a:t>
          </a:r>
        </a:p>
      </cdr:txBody>
    </cdr:sp>
  </cdr:relSizeAnchor>
  <cdr:relSizeAnchor xmlns:cdr="http://schemas.openxmlformats.org/drawingml/2006/chartDrawing">
    <cdr:from>
      <cdr:x>0.58635</cdr:x>
      <cdr:y>0.37923</cdr:y>
    </cdr:from>
    <cdr:to>
      <cdr:x>0.94584</cdr:x>
      <cdr:y>0.57778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98049" y="1440163"/>
          <a:ext cx="1286327" cy="754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solidFill>
                <a:srgbClr val="002060"/>
              </a:solidFill>
              <a:latin typeface="Georgia" pitchFamily="18" charset="0"/>
            </a:rPr>
            <a:t>не</a:t>
          </a:r>
        </a:p>
        <a:p xmlns:a="http://schemas.openxmlformats.org/drawingml/2006/main">
          <a:pPr algn="ctr"/>
          <a:r>
            <a:rPr lang="ru-RU" sz="1200" b="1" dirty="0">
              <a:solidFill>
                <a:srgbClr val="002060"/>
              </a:solidFill>
              <a:latin typeface="Georgia" pitchFamily="18" charset="0"/>
            </a:rPr>
            <a:t> с причастием</a:t>
          </a:r>
        </a:p>
      </cdr:txBody>
    </cdr:sp>
  </cdr:relSizeAnchor>
  <cdr:relSizeAnchor xmlns:cdr="http://schemas.openxmlformats.org/drawingml/2006/chartDrawing">
    <cdr:from>
      <cdr:x>0.63661</cdr:x>
      <cdr:y>0.60677</cdr:y>
    </cdr:from>
    <cdr:to>
      <cdr:x>0.94584</cdr:x>
      <cdr:y>0.70157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77887" y="2304268"/>
          <a:ext cx="1106489" cy="360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002060"/>
              </a:solidFill>
            </a:rPr>
            <a:t>причастия</a:t>
          </a:r>
          <a:endParaRPr lang="ru-RU" sz="1200" b="1" dirty="0"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D1292-7F58-4FC9-A2D2-A8470423D259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6CF11-4233-4592-BB35-4D05077EB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Georgia" pitchFamily="18" charset="0"/>
              </a:rPr>
              <a:t>Повторение орфографии и пунктуации . Причастие. Деепричастие.</a:t>
            </a:r>
            <a:endParaRPr lang="ru-RU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3528392" cy="2762896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Выполнила: </a:t>
            </a:r>
          </a:p>
          <a:p>
            <a:pPr algn="l"/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учитель русского языка и литературы</a:t>
            </a:r>
          </a:p>
          <a:p>
            <a:pPr algn="l"/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МОУ СОШ № 43</a:t>
            </a:r>
          </a:p>
          <a:p>
            <a:pPr algn="l"/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г. Твери </a:t>
            </a:r>
          </a:p>
          <a:p>
            <a:pPr algn="l"/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Козлова И.А</a:t>
            </a:r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Расставьте знаки препинания.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	«</a:t>
            </a:r>
            <a:r>
              <a:rPr lang="ru-RU" i="1" dirty="0" smtClean="0">
                <a:latin typeface="Georgia" pitchFamily="18" charset="0"/>
              </a:rPr>
              <a:t>Засев однажды в шалаше уютно устроившись я был удивлён необычайным и ёще не виданным мною чудесным зрелищем. Многочисленная стая лебедей возвращавшихся на север с далёкого юга стала кружить над разливом. Я видел освещённые зарёю распахнутые розоватые крылья длинные вытянутые шеи слышал их голоса. Ещё никогда не видел я такой чудесной почти сказочной картины… Разумеется я забыл о ружье и любовался невиданным зрелищем напоминавшим мне дивные пушкинские сказки».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http://im3-tub-ru.yandex.net/i?id=94022053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04787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Проверьте себя.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	«</a:t>
            </a:r>
            <a:r>
              <a:rPr lang="ru-RU" i="1" dirty="0" smtClean="0">
                <a:latin typeface="Georgia" pitchFamily="18" charset="0"/>
              </a:rPr>
              <a:t>Засев однажды в шалаше, уютно устроившись, я был удивлён необычайным и ёще не виданным мною чудесным зрелищем. Многочисленная стая лебедей, возвращавшихся на север с далёкого юга, стала кружить над разливом. Я видел освещённые зарёю распахнутые розоватые крылья, длинные вытянутые шеи, слышал их голоса. Ещё никогда не видел я такой чудесной, почти сказочной картины… Разумеется, я забыл о ружье и любовался невиданным зрелищем, напоминавшим мне дивные пушкинские сказки».</a:t>
            </a:r>
            <a:endParaRPr lang="ru-RU" dirty="0" smtClean="0"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7170" name="Picture 2" descr="http://im4-tub-ru.yandex.net/i?id=109493568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59067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707088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Georgia" pitchFamily="18" charset="0"/>
              </a:rPr>
              <a:t>Расставьте знаки препинания в предложениях, осложненных однородными членами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1988840"/>
            <a:ext cx="6336704" cy="4525963"/>
          </a:xfrm>
        </p:spPr>
        <p:txBody>
          <a:bodyPr>
            <a:normAutofit/>
          </a:bodyPr>
          <a:lstStyle/>
          <a:p>
            <a:pPr marL="578358" indent="-514350">
              <a:buNone/>
            </a:pPr>
            <a:r>
              <a:rPr lang="ru-RU" sz="2600" i="1" dirty="0" smtClean="0">
                <a:latin typeface="Georgia" pitchFamily="18" charset="0"/>
              </a:rPr>
              <a:t>1.Гребцы </a:t>
            </a:r>
            <a:r>
              <a:rPr lang="ru-RU" sz="2600" i="1" dirty="0" smtClean="0">
                <a:latin typeface="Georgia" pitchFamily="18" charset="0"/>
              </a:rPr>
              <a:t>бросили вёсла и поставив парус сами сели на дно шлюпки.</a:t>
            </a:r>
          </a:p>
          <a:p>
            <a:pPr marL="578358" lvl="0" indent="-514350">
              <a:buNone/>
            </a:pPr>
            <a:r>
              <a:rPr lang="ru-RU" sz="2600" i="1" dirty="0" smtClean="0">
                <a:latin typeface="Georgia" pitchFamily="18" charset="0"/>
              </a:rPr>
              <a:t>2.Они </a:t>
            </a:r>
            <a:r>
              <a:rPr lang="ru-RU" sz="2600" i="1" dirty="0" smtClean="0">
                <a:latin typeface="Georgia" pitchFamily="18" charset="0"/>
              </a:rPr>
              <a:t>ушли весело переговариваясь и радостно кивая мне головами.</a:t>
            </a:r>
          </a:p>
          <a:p>
            <a:pPr marL="578358" lvl="0" indent="-514350">
              <a:buNone/>
            </a:pPr>
            <a:r>
              <a:rPr lang="ru-RU" sz="2600" i="1" dirty="0" smtClean="0">
                <a:latin typeface="Georgia" pitchFamily="18" charset="0"/>
              </a:rPr>
              <a:t>3.Матросы </a:t>
            </a:r>
            <a:r>
              <a:rPr lang="ru-RU" sz="2600" i="1" dirty="0" smtClean="0">
                <a:latin typeface="Georgia" pitchFamily="18" charset="0"/>
              </a:rPr>
              <a:t>улыбаются поглядывая на молодую женщину и уступают ей дорогу.</a:t>
            </a:r>
          </a:p>
          <a:p>
            <a:pPr marL="578358" lvl="0" indent="-514350">
              <a:buNone/>
            </a:pPr>
            <a:r>
              <a:rPr lang="ru-RU" sz="2600" i="1" dirty="0" smtClean="0">
                <a:latin typeface="Georgia" pitchFamily="18" charset="0"/>
              </a:rPr>
              <a:t>4.Он </a:t>
            </a:r>
            <a:r>
              <a:rPr lang="ru-RU" sz="2600" i="1" dirty="0" smtClean="0">
                <a:latin typeface="Georgia" pitchFamily="18" charset="0"/>
              </a:rPr>
              <a:t>постоял немного вслушиваясь в темноту и улыбнувшись про себя зашагал ещё быстрее.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1700808"/>
            <a:ext cx="24482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Шифр: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и, -.-.-,</a:t>
            </a:r>
          </a:p>
          <a:p>
            <a:pPr marL="342900" indent="-342900"/>
            <a:endParaRPr lang="ru-RU" sz="28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42900" indent="-342900">
              <a:buAutoNum type="arabicPeriod" startAt="2"/>
            </a:pP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,-.-.- и -.-</a:t>
            </a:r>
          </a:p>
          <a:p>
            <a:pPr marL="342900" indent="-342900"/>
            <a:endParaRPr lang="ru-RU" sz="28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514350" indent="-514350">
              <a:buAutoNum type="arabicPeriod" startAt="3"/>
            </a:pP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, -.-.- , и </a:t>
            </a:r>
          </a:p>
          <a:p>
            <a:pPr marL="514350" indent="-514350">
              <a:buAutoNum type="arabicPeriod" startAt="3"/>
            </a:pPr>
            <a:endParaRPr lang="ru-RU" sz="28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514350" indent="-514350"/>
            <a:endParaRPr lang="ru-RU" sz="28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4. , -.-.- , и, -.-.- ,</a:t>
            </a:r>
          </a:p>
          <a:p>
            <a:pPr marL="342900" indent="-342900">
              <a:buAutoNum type="arabicPeriod" startAt="2"/>
            </a:pP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6146" name="Picture 2" descr="http://im8-tub-ru.yandex.net/i?id=43933282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79070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Аукцион орфограмм</a:t>
            </a:r>
            <a:endParaRPr lang="ru-RU" b="1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92080" y="980728"/>
            <a:ext cx="3744416" cy="554461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i="1" dirty="0" smtClean="0">
                <a:latin typeface="Georgia" pitchFamily="18" charset="0"/>
              </a:rPr>
              <a:t>Грузы перевезены, грохочущим водопадом, не машущий флажком, колеблемые ветром,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latin typeface="Georgia" pitchFamily="18" charset="0"/>
              </a:rPr>
              <a:t>	не ударяясь о скалы, прислушавшись к звукам, невидимое препятствие, запрещённый маршрут, скрученный в узел,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latin typeface="Georgia" pitchFamily="18" charset="0"/>
              </a:rPr>
              <a:t>	строящаяся плотина,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latin typeface="Georgia" pitchFamily="18" charset="0"/>
              </a:rPr>
              <a:t>	не замеченная вовремя опасность, незамерзающий ручей,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latin typeface="Georgia" pitchFamily="18" charset="0"/>
              </a:rPr>
              <a:t>	увидев корабль,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latin typeface="Georgia" pitchFamily="18" charset="0"/>
              </a:rPr>
              <a:t>	выстреливший в </a:t>
            </a:r>
            <a:r>
              <a:rPr lang="ru-RU" i="1" dirty="0" smtClean="0">
                <a:latin typeface="Georgia" pitchFamily="18" charset="0"/>
              </a:rPr>
              <a:t>упор.</a:t>
            </a:r>
            <a:endParaRPr lang="ru-RU" i="1" dirty="0">
              <a:latin typeface="Georgia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323528" y="836712"/>
          <a:ext cx="2088232" cy="5629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61494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щённ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,(-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енн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-)</a:t>
                      </a:r>
                      <a:endParaRPr lang="ru-RU" sz="14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9219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-не-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с причастиями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809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Ущ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-(-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ющ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-), </a:t>
                      </a:r>
                      <a:endParaRPr lang="ru-RU" sz="14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ащ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-(-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ящ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),</a:t>
                      </a:r>
                      <a:endParaRPr lang="ru-RU" sz="14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-Ом-,(-ем-), -им-</a:t>
                      </a:r>
                      <a:endParaRPr lang="ru-RU" sz="14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9219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-Н- и -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нн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 в причастиях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9219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      причастия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5202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-Не- с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деепричастием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482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?,  -в-, -вши-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4725144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483768" y="836712"/>
          <a:ext cx="2759968" cy="5647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9968"/>
              </a:tblGrid>
              <a:tr h="64361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Georgia" pitchFamily="18" charset="0"/>
                        </a:rPr>
                        <a:t>запрещённый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 маршрут,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скрученный в узел</a:t>
                      </a:r>
                      <a:endParaRPr lang="ru-RU" sz="1200" b="1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99892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не машущий флажком,</a:t>
                      </a:r>
                    </a:p>
                    <a:p>
                      <a:pPr algn="ctr"/>
                      <a:r>
                        <a:rPr lang="ru-RU" sz="1200" b="1" dirty="0" smtClean="0"/>
                        <a:t>невидимое препятствие,</a:t>
                      </a:r>
                    </a:p>
                    <a:p>
                      <a:pPr algn="ctr"/>
                      <a:r>
                        <a:rPr lang="ru-RU" sz="1200" b="1" dirty="0" smtClean="0"/>
                        <a:t>не замеченная вовремя опасность, незамерзающий ручей</a:t>
                      </a:r>
                      <a:endParaRPr lang="ru-RU" sz="1200" b="1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81730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грохочущим водопадом, колеблемые ветром,</a:t>
                      </a:r>
                    </a:p>
                    <a:p>
                      <a:pPr algn="ctr"/>
                      <a:r>
                        <a:rPr lang="ru-RU" sz="1200" b="1" dirty="0" smtClean="0"/>
                        <a:t>невидимое препятствие,</a:t>
                      </a:r>
                    </a:p>
                    <a:p>
                      <a:pPr algn="ctr"/>
                      <a:r>
                        <a:rPr lang="ru-RU" sz="1200" b="1" dirty="0" smtClean="0"/>
                        <a:t>строящаяся плотина</a:t>
                      </a:r>
                      <a:endParaRPr lang="ru-RU" sz="1200" b="1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99892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Грузы перевезены,</a:t>
                      </a:r>
                    </a:p>
                    <a:p>
                      <a:pPr algn="ctr"/>
                      <a:r>
                        <a:rPr lang="ru-RU" sz="1200" b="1" dirty="0" smtClean="0"/>
                        <a:t>скрученный в узел,</a:t>
                      </a:r>
                    </a:p>
                    <a:p>
                      <a:pPr algn="ctr"/>
                      <a:r>
                        <a:rPr lang="ru-RU" sz="1200" b="1" dirty="0" smtClean="0"/>
                        <a:t>запрещённый маршрут,</a:t>
                      </a:r>
                    </a:p>
                    <a:p>
                      <a:pPr algn="ctr"/>
                      <a:r>
                        <a:rPr lang="ru-RU" sz="1200" b="1" dirty="0" smtClean="0"/>
                        <a:t>не замеченная вовремя опасность</a:t>
                      </a:r>
                      <a:endParaRPr lang="ru-RU" sz="1200" b="1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99892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грохочущим водопадом</a:t>
                      </a:r>
                    </a:p>
                    <a:p>
                      <a:pPr algn="ctr"/>
                      <a:r>
                        <a:rPr lang="ru-RU" sz="1200" b="1" dirty="0" smtClean="0"/>
                        <a:t>невидимое препятствие,</a:t>
                      </a:r>
                    </a:p>
                    <a:p>
                      <a:pPr algn="ctr"/>
                      <a:r>
                        <a:rPr lang="ru-RU" sz="1200" b="1" dirty="0" smtClean="0"/>
                        <a:t>строящаяся плотина,</a:t>
                      </a:r>
                    </a:p>
                    <a:p>
                      <a:pPr algn="ctr"/>
                      <a:r>
                        <a:rPr lang="ru-RU" sz="1200" b="1" dirty="0" smtClean="0"/>
                        <a:t>не замеченная вовремя опасность</a:t>
                      </a:r>
                      <a:endParaRPr lang="ru-RU" sz="1200" b="1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52326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 не ударяясь о скалы</a:t>
                      </a:r>
                      <a:endParaRPr lang="ru-RU" sz="1200" b="1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63567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прислушавшись к звукам,</a:t>
                      </a:r>
                    </a:p>
                    <a:p>
                      <a:pPr algn="ctr"/>
                      <a:r>
                        <a:rPr lang="ru-RU" sz="1200" b="1" dirty="0" smtClean="0"/>
                        <a:t>увидев корабль,</a:t>
                      </a:r>
                    </a:p>
                    <a:p>
                      <a:pPr algn="ctr"/>
                      <a:r>
                        <a:rPr lang="ru-RU" sz="1200" b="1" dirty="0" smtClean="0"/>
                        <a:t>выстреливший в упор</a:t>
                      </a:r>
                      <a:endParaRPr lang="ru-RU" sz="1200" b="1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Полилиния 11"/>
          <p:cNvSpPr/>
          <p:nvPr/>
        </p:nvSpPr>
        <p:spPr>
          <a:xfrm>
            <a:off x="729343" y="901700"/>
            <a:ext cx="598714" cy="132443"/>
          </a:xfrm>
          <a:custGeom>
            <a:avLst/>
            <a:gdLst>
              <a:gd name="connsiteX0" fmla="*/ 0 w 598714"/>
              <a:gd name="connsiteY0" fmla="*/ 121557 h 132443"/>
              <a:gd name="connsiteX1" fmla="*/ 326571 w 598714"/>
              <a:gd name="connsiteY1" fmla="*/ 1814 h 132443"/>
              <a:gd name="connsiteX2" fmla="*/ 598714 w 598714"/>
              <a:gd name="connsiteY2" fmla="*/ 132443 h 13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8714" h="132443">
                <a:moveTo>
                  <a:pt x="0" y="121557"/>
                </a:moveTo>
                <a:cubicBezTo>
                  <a:pt x="113392" y="60778"/>
                  <a:pt x="226785" y="0"/>
                  <a:pt x="326571" y="1814"/>
                </a:cubicBezTo>
                <a:cubicBezTo>
                  <a:pt x="426357" y="3628"/>
                  <a:pt x="512535" y="68035"/>
                  <a:pt x="598714" y="13244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491343" y="879929"/>
            <a:ext cx="513442" cy="141514"/>
          </a:xfrm>
          <a:custGeom>
            <a:avLst/>
            <a:gdLst>
              <a:gd name="connsiteX0" fmla="*/ 0 w 513442"/>
              <a:gd name="connsiteY0" fmla="*/ 132442 h 141514"/>
              <a:gd name="connsiteX1" fmla="*/ 250371 w 513442"/>
              <a:gd name="connsiteY1" fmla="*/ 1814 h 141514"/>
              <a:gd name="connsiteX2" fmla="*/ 478971 w 513442"/>
              <a:gd name="connsiteY2" fmla="*/ 121557 h 141514"/>
              <a:gd name="connsiteX3" fmla="*/ 457200 w 513442"/>
              <a:gd name="connsiteY3" fmla="*/ 121557 h 14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442" h="141514">
                <a:moveTo>
                  <a:pt x="0" y="132442"/>
                </a:moveTo>
                <a:cubicBezTo>
                  <a:pt x="85271" y="68035"/>
                  <a:pt x="170543" y="3628"/>
                  <a:pt x="250371" y="1814"/>
                </a:cubicBezTo>
                <a:cubicBezTo>
                  <a:pt x="330199" y="0"/>
                  <a:pt x="444500" y="101600"/>
                  <a:pt x="478971" y="121557"/>
                </a:cubicBezTo>
                <a:cubicBezTo>
                  <a:pt x="513442" y="141514"/>
                  <a:pt x="485321" y="131535"/>
                  <a:pt x="457200" y="12155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772886" y="2501900"/>
            <a:ext cx="413657" cy="99786"/>
          </a:xfrm>
          <a:custGeom>
            <a:avLst/>
            <a:gdLst>
              <a:gd name="connsiteX0" fmla="*/ 0 w 413657"/>
              <a:gd name="connsiteY0" fmla="*/ 88900 h 99786"/>
              <a:gd name="connsiteX1" fmla="*/ 206828 w 413657"/>
              <a:gd name="connsiteY1" fmla="*/ 1814 h 99786"/>
              <a:gd name="connsiteX2" fmla="*/ 413657 w 413657"/>
              <a:gd name="connsiteY2" fmla="*/ 99786 h 99786"/>
              <a:gd name="connsiteX3" fmla="*/ 413657 w 413657"/>
              <a:gd name="connsiteY3" fmla="*/ 99786 h 99786"/>
              <a:gd name="connsiteX4" fmla="*/ 413657 w 413657"/>
              <a:gd name="connsiteY4" fmla="*/ 99786 h 9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657" h="99786">
                <a:moveTo>
                  <a:pt x="0" y="88900"/>
                </a:moveTo>
                <a:cubicBezTo>
                  <a:pt x="68942" y="44450"/>
                  <a:pt x="137885" y="0"/>
                  <a:pt x="206828" y="1814"/>
                </a:cubicBezTo>
                <a:cubicBezTo>
                  <a:pt x="275771" y="3628"/>
                  <a:pt x="413657" y="99786"/>
                  <a:pt x="413657" y="99786"/>
                </a:cubicBezTo>
                <a:lnTo>
                  <a:pt x="413657" y="99786"/>
                </a:lnTo>
                <a:lnTo>
                  <a:pt x="413657" y="99786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338943" y="2469243"/>
            <a:ext cx="413657" cy="88900"/>
          </a:xfrm>
          <a:custGeom>
            <a:avLst/>
            <a:gdLst>
              <a:gd name="connsiteX0" fmla="*/ 0 w 413657"/>
              <a:gd name="connsiteY0" fmla="*/ 88900 h 88900"/>
              <a:gd name="connsiteX1" fmla="*/ 228600 w 413657"/>
              <a:gd name="connsiteY1" fmla="*/ 1814 h 88900"/>
              <a:gd name="connsiteX2" fmla="*/ 413657 w 413657"/>
              <a:gd name="connsiteY2" fmla="*/ 78014 h 8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3657" h="88900">
                <a:moveTo>
                  <a:pt x="0" y="88900"/>
                </a:moveTo>
                <a:cubicBezTo>
                  <a:pt x="79828" y="46264"/>
                  <a:pt x="159657" y="3628"/>
                  <a:pt x="228600" y="1814"/>
                </a:cubicBezTo>
                <a:cubicBezTo>
                  <a:pt x="297543" y="0"/>
                  <a:pt x="355600" y="39007"/>
                  <a:pt x="413657" y="7801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849086" y="2764971"/>
            <a:ext cx="381000" cy="54429"/>
          </a:xfrm>
          <a:custGeom>
            <a:avLst/>
            <a:gdLst>
              <a:gd name="connsiteX0" fmla="*/ 0 w 381000"/>
              <a:gd name="connsiteY0" fmla="*/ 54429 h 54429"/>
              <a:gd name="connsiteX1" fmla="*/ 228600 w 381000"/>
              <a:gd name="connsiteY1" fmla="*/ 0 h 54429"/>
              <a:gd name="connsiteX2" fmla="*/ 381000 w 381000"/>
              <a:gd name="connsiteY2" fmla="*/ 54429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54429">
                <a:moveTo>
                  <a:pt x="0" y="54429"/>
                </a:moveTo>
                <a:cubicBezTo>
                  <a:pt x="82550" y="27214"/>
                  <a:pt x="165100" y="0"/>
                  <a:pt x="228600" y="0"/>
                </a:cubicBezTo>
                <a:cubicBezTo>
                  <a:pt x="292100" y="0"/>
                  <a:pt x="336550" y="27214"/>
                  <a:pt x="381000" y="5442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349829" y="2763157"/>
            <a:ext cx="413657" cy="67129"/>
          </a:xfrm>
          <a:custGeom>
            <a:avLst/>
            <a:gdLst>
              <a:gd name="connsiteX0" fmla="*/ 0 w 413657"/>
              <a:gd name="connsiteY0" fmla="*/ 67129 h 67129"/>
              <a:gd name="connsiteX1" fmla="*/ 217714 w 413657"/>
              <a:gd name="connsiteY1" fmla="*/ 1814 h 67129"/>
              <a:gd name="connsiteX2" fmla="*/ 413657 w 413657"/>
              <a:gd name="connsiteY2" fmla="*/ 56243 h 6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3657" h="67129">
                <a:moveTo>
                  <a:pt x="0" y="67129"/>
                </a:moveTo>
                <a:cubicBezTo>
                  <a:pt x="74385" y="35378"/>
                  <a:pt x="148771" y="3628"/>
                  <a:pt x="217714" y="1814"/>
                </a:cubicBezTo>
                <a:cubicBezTo>
                  <a:pt x="286657" y="0"/>
                  <a:pt x="350157" y="28121"/>
                  <a:pt x="413657" y="5624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631371" y="2969986"/>
            <a:ext cx="348343" cy="67128"/>
          </a:xfrm>
          <a:custGeom>
            <a:avLst/>
            <a:gdLst>
              <a:gd name="connsiteX0" fmla="*/ 0 w 348343"/>
              <a:gd name="connsiteY0" fmla="*/ 56243 h 67128"/>
              <a:gd name="connsiteX1" fmla="*/ 228600 w 348343"/>
              <a:gd name="connsiteY1" fmla="*/ 1814 h 67128"/>
              <a:gd name="connsiteX2" fmla="*/ 348343 w 348343"/>
              <a:gd name="connsiteY2" fmla="*/ 67128 h 67128"/>
              <a:gd name="connsiteX3" fmla="*/ 348343 w 348343"/>
              <a:gd name="connsiteY3" fmla="*/ 67128 h 6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343" h="67128">
                <a:moveTo>
                  <a:pt x="0" y="56243"/>
                </a:moveTo>
                <a:cubicBezTo>
                  <a:pt x="85271" y="28121"/>
                  <a:pt x="170543" y="0"/>
                  <a:pt x="228600" y="1814"/>
                </a:cubicBezTo>
                <a:cubicBezTo>
                  <a:pt x="286657" y="3628"/>
                  <a:pt x="348343" y="67128"/>
                  <a:pt x="348343" y="67128"/>
                </a:cubicBezTo>
                <a:lnTo>
                  <a:pt x="348343" y="67128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088571" y="2960914"/>
            <a:ext cx="457200" cy="76200"/>
          </a:xfrm>
          <a:custGeom>
            <a:avLst/>
            <a:gdLst>
              <a:gd name="connsiteX0" fmla="*/ 0 w 457200"/>
              <a:gd name="connsiteY0" fmla="*/ 76200 h 76200"/>
              <a:gd name="connsiteX1" fmla="*/ 228600 w 457200"/>
              <a:gd name="connsiteY1" fmla="*/ 0 h 76200"/>
              <a:gd name="connsiteX2" fmla="*/ 457200 w 457200"/>
              <a:gd name="connsiteY2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76200">
                <a:moveTo>
                  <a:pt x="0" y="76200"/>
                </a:moveTo>
                <a:cubicBezTo>
                  <a:pt x="76200" y="38100"/>
                  <a:pt x="152400" y="0"/>
                  <a:pt x="228600" y="0"/>
                </a:cubicBezTo>
                <a:cubicBezTo>
                  <a:pt x="304800" y="0"/>
                  <a:pt x="381000" y="38100"/>
                  <a:pt x="457200" y="762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709057" y="2950029"/>
            <a:ext cx="370114" cy="97971"/>
          </a:xfrm>
          <a:custGeom>
            <a:avLst/>
            <a:gdLst>
              <a:gd name="connsiteX0" fmla="*/ 0 w 370114"/>
              <a:gd name="connsiteY0" fmla="*/ 97971 h 97971"/>
              <a:gd name="connsiteX1" fmla="*/ 206829 w 370114"/>
              <a:gd name="connsiteY1" fmla="*/ 0 h 97971"/>
              <a:gd name="connsiteX2" fmla="*/ 370114 w 370114"/>
              <a:gd name="connsiteY2" fmla="*/ 97971 h 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0114" h="97971">
                <a:moveTo>
                  <a:pt x="0" y="97971"/>
                </a:moveTo>
                <a:cubicBezTo>
                  <a:pt x="72571" y="48985"/>
                  <a:pt x="145143" y="0"/>
                  <a:pt x="206829" y="0"/>
                </a:cubicBezTo>
                <a:cubicBezTo>
                  <a:pt x="268515" y="0"/>
                  <a:pt x="319314" y="48985"/>
                  <a:pt x="370114" y="9797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925286" y="5920015"/>
            <a:ext cx="381000" cy="132442"/>
          </a:xfrm>
          <a:custGeom>
            <a:avLst/>
            <a:gdLst>
              <a:gd name="connsiteX0" fmla="*/ 0 w 381000"/>
              <a:gd name="connsiteY0" fmla="*/ 132442 h 132442"/>
              <a:gd name="connsiteX1" fmla="*/ 206828 w 381000"/>
              <a:gd name="connsiteY1" fmla="*/ 1814 h 132442"/>
              <a:gd name="connsiteX2" fmla="*/ 381000 w 381000"/>
              <a:gd name="connsiteY2" fmla="*/ 121556 h 13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32442">
                <a:moveTo>
                  <a:pt x="0" y="132442"/>
                </a:moveTo>
                <a:cubicBezTo>
                  <a:pt x="71664" y="68035"/>
                  <a:pt x="143328" y="3628"/>
                  <a:pt x="206828" y="1814"/>
                </a:cubicBezTo>
                <a:cubicBezTo>
                  <a:pt x="270328" y="0"/>
                  <a:pt x="325664" y="60778"/>
                  <a:pt x="381000" y="12155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436914" y="5920015"/>
            <a:ext cx="468086" cy="132442"/>
          </a:xfrm>
          <a:custGeom>
            <a:avLst/>
            <a:gdLst>
              <a:gd name="connsiteX0" fmla="*/ 0 w 468086"/>
              <a:gd name="connsiteY0" fmla="*/ 132442 h 132442"/>
              <a:gd name="connsiteX1" fmla="*/ 250372 w 468086"/>
              <a:gd name="connsiteY1" fmla="*/ 1814 h 132442"/>
              <a:gd name="connsiteX2" fmla="*/ 468086 w 468086"/>
              <a:gd name="connsiteY2" fmla="*/ 121556 h 13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6" h="132442">
                <a:moveTo>
                  <a:pt x="0" y="132442"/>
                </a:moveTo>
                <a:cubicBezTo>
                  <a:pt x="86179" y="68035"/>
                  <a:pt x="172358" y="3628"/>
                  <a:pt x="250372" y="1814"/>
                </a:cubicBezTo>
                <a:cubicBezTo>
                  <a:pt x="328386" y="0"/>
                  <a:pt x="398236" y="60778"/>
                  <a:pt x="468086" y="12155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Найдите примеры слов с орфограммами по теме из текста</a:t>
            </a:r>
            <a:endParaRPr lang="ru-RU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176464" cy="44644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	«Засев однажды в шалаше, уютно устроившись, я был удивлён необычайным и ёще не виданным мною чудесным зрелищем. Многочисленная стая лебедей, возвращавшихся на север с далёкого юга, стала кружить над разливом. Я видел освещённые зарёю распахнутые розоватые крылья, длинные вытянутые шеи, слышал их голоса. Ещё никогда не видел я такой чудесной, почти сказочной картины… Разумеется, я забыл о ружье и любовался невиданным зрелищем, напоминавшим мне дивные пушкинские сказки».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499992" y="1844824"/>
          <a:ext cx="4298231" cy="3797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Найдите примеры слов с орфограммами по теме из текста</a:t>
            </a:r>
            <a:endParaRPr lang="ru-RU" sz="3200" b="1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5482952" cy="457200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Еще не виданным зрелищем</a:t>
            </a:r>
          </a:p>
          <a:p>
            <a:r>
              <a:rPr lang="ru-RU" sz="2400" i="1" dirty="0" smtClean="0">
                <a:latin typeface="Georgia" pitchFamily="18" charset="0"/>
              </a:rPr>
              <a:t>Освещенные</a:t>
            </a:r>
          </a:p>
          <a:p>
            <a:r>
              <a:rPr lang="ru-RU" sz="2400" i="1" dirty="0" smtClean="0">
                <a:latin typeface="Georgia" pitchFamily="18" charset="0"/>
              </a:rPr>
              <a:t>Невиданным зрелищем</a:t>
            </a:r>
          </a:p>
          <a:p>
            <a:r>
              <a:rPr lang="ru-RU" sz="2400" i="1" dirty="0" smtClean="0">
                <a:latin typeface="Georgia" pitchFamily="18" charset="0"/>
              </a:rPr>
              <a:t>Устроившись</a:t>
            </a:r>
          </a:p>
          <a:p>
            <a:r>
              <a:rPr lang="ru-RU" sz="2400" i="1" dirty="0" smtClean="0">
                <a:latin typeface="Georgia" pitchFamily="18" charset="0"/>
              </a:rPr>
              <a:t>Напоминавшим зрелищем</a:t>
            </a:r>
          </a:p>
          <a:p>
            <a:r>
              <a:rPr lang="ru-RU" sz="2400" i="1" dirty="0" smtClean="0">
                <a:latin typeface="Georgia" pitchFamily="18" charset="0"/>
              </a:rPr>
              <a:t>Возвращавшихся лебедей</a:t>
            </a:r>
          </a:p>
          <a:p>
            <a:r>
              <a:rPr lang="ru-RU" sz="2400" i="1" dirty="0" smtClean="0">
                <a:latin typeface="Georgia" pitchFamily="18" charset="0"/>
              </a:rPr>
              <a:t>Вытянутые шеи</a:t>
            </a:r>
            <a:endParaRPr lang="ru-RU" sz="2400" i="1" dirty="0">
              <a:latin typeface="Georgi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220072" y="1844824"/>
          <a:ext cx="3578151" cy="3797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7494"/>
            <a:ext cx="7355160" cy="1399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Домашнее задание</a:t>
            </a:r>
            <a:endParaRPr lang="ru-RU" b="1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1952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Georgia" pitchFamily="18" charset="0"/>
              </a:rPr>
              <a:t>Напишите мини-сочинение на тему: «Какие мысли и чувства вызывает у вас текст Н.Заболоцкого «Журавли» и текст И.Соколова-Микитова?».</a:t>
            </a:r>
          </a:p>
          <a:p>
            <a:pPr algn="ctr">
              <a:buNone/>
            </a:pPr>
            <a:r>
              <a:rPr lang="ru-RU" i="1" dirty="0" smtClean="0">
                <a:latin typeface="Georgia" pitchFamily="18" charset="0"/>
              </a:rPr>
              <a:t>Используйте в сочинении причастные и деепричастные обороты, изученные орфограммы.</a:t>
            </a:r>
          </a:p>
        </p:txBody>
      </p:sp>
      <p:pic>
        <p:nvPicPr>
          <p:cNvPr id="2050" name="Picture 2" descr="http://im8-tub-ru.yandex.net/i?id=54264504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58417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im6-tub-ru.yandex.net/i?id=272917718-4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64288" y="5157192"/>
            <a:ext cx="15811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257</TotalTime>
  <Words>388</Words>
  <Application>Microsoft Office PowerPoint</Application>
  <PresentationFormat>Экран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Повторение орфографии и пунктуации . Причастие. Деепричастие.</vt:lpstr>
      <vt:lpstr>Расставьте знаки препинания.</vt:lpstr>
      <vt:lpstr>Проверьте себя.</vt:lpstr>
      <vt:lpstr>Расставьте знаки препинания в предложениях, осложненных однородными членами    </vt:lpstr>
      <vt:lpstr>Аукцион орфограмм</vt:lpstr>
      <vt:lpstr>Найдите примеры слов с орфограммами по теме из текста</vt:lpstr>
      <vt:lpstr>Найдите примеры слов с орфограммами по теме из текста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орфографии и пунктуации . Причастие. Деепричастие.</dc:title>
  <cp:lastModifiedBy>1</cp:lastModifiedBy>
  <cp:revision>32</cp:revision>
  <dcterms:modified xsi:type="dcterms:W3CDTF">2013-01-30T19:09:56Z</dcterms:modified>
</cp:coreProperties>
</file>