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735763" cy="9799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85932" autoAdjust="0"/>
  </p:normalViewPr>
  <p:slideViewPr>
    <p:cSldViewPr>
      <p:cViewPr varScale="1">
        <p:scale>
          <a:sx n="67" d="100"/>
          <a:sy n="67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FFC97-9079-4BFB-9C49-4CA601FA48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D34FE-C00D-4A6D-A9F4-736F9D5079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2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2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3295E-1DC7-4402-8EE7-6E4688FE7B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15B44-3C83-45B7-B926-5A9C02D725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D2FC2-8455-40E5-BBC1-3663046A8B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0555B-1775-42CA-B01E-7438C34D91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37554-A515-49F6-97A4-45C3F32650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66C59-AD81-41AA-91B7-8B2721A29B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3E432-B841-45A3-B712-E98FCEE073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652B4-E8FF-4EA8-A574-790201201E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380DD-34DE-4B9A-9421-9C62FA8090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8486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55640BD-66BE-4EA4-9B2A-4CBE3A58E5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>
    <p:cover dir="u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&#1080;&#1089;&#1087;&#1086;&#1083;&#1100;&#1079;&#1086;&#1074;&#1072;&#1085;&#1080;&#1077;%20&#1090;&#1088;&#1077;&#1085;&#1072;&#1078;&#1077;&#1088;&#1086;&#1074;%20&#1085;&#1072;%20&#1091;&#1088;&#1086;&#1082;&#1072;&#1093;%20&#1084;&#1072;&#1090;&#1077;&#1084;&#1072;&#1090;&#1080;&#1082;&#1080;.pptx" TargetMode="Externa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gif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&#1055;&#1088;&#1080;&#1084;&#1077;&#1085;&#1103;&#1077;&#1084;&#1099;&#1077;%20&#1089;&#1087;&#1086;&#1089;&#1086;&#1073;&#1099;%20&#1087;&#1086;&#1074;&#1099;&#1096;&#1077;&#1085;&#1080;&#1103;%20&#1082;&#1072;&#1095;&#1077;&#1089;&#1090;&#1074;&#1072;%20&#1079;&#1085;&#1072;&#1085;&#1080;&#1081;.pptx" TargetMode="External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785786" y="2285992"/>
            <a:ext cx="7772400" cy="827083"/>
          </a:xfrm>
        </p:spPr>
        <p:txBody>
          <a:bodyPr/>
          <a:lstStyle/>
          <a:p>
            <a:pPr eaLnBrk="1" hangingPunct="1"/>
            <a:r>
              <a:rPr lang="ru-RU" sz="5400" dirty="0" smtClean="0"/>
              <a:t>Проблема снижения качества знаний обучающихся</a:t>
            </a:r>
          </a:p>
        </p:txBody>
      </p:sp>
      <p:pic>
        <p:nvPicPr>
          <p:cNvPr id="3076" name="Рисунок 4" descr="children_0120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188" y="5300663"/>
            <a:ext cx="12223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Рисунок 5" descr="children_017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025" y="2924175"/>
            <a:ext cx="1223963" cy="195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Рисунок 6" descr="children_0133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2988" y="5153025"/>
            <a:ext cx="381000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Рисунок 7" descr="children_0127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24750" y="188913"/>
            <a:ext cx="1368425" cy="167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Рисунок 8" descr="children_0166.gif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0825" y="2708275"/>
            <a:ext cx="1257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1857356" y="4071942"/>
            <a:ext cx="4786346" cy="1352544"/>
          </a:xfrm>
        </p:spPr>
        <p:txBody>
          <a:bodyPr/>
          <a:lstStyle/>
          <a:p>
            <a:r>
              <a:rPr lang="ru-RU" sz="2000" dirty="0" smtClean="0"/>
              <a:t>Подготовили:</a:t>
            </a:r>
          </a:p>
          <a:p>
            <a:r>
              <a:rPr lang="ru-RU" sz="2000" dirty="0" smtClean="0"/>
              <a:t> зам.директора по УВР Белинская Л.С., зам.директора по ИКТ Девяткина Ю.В.</a:t>
            </a:r>
          </a:p>
          <a:p>
            <a:r>
              <a:rPr lang="ru-RU" sz="2000" dirty="0" smtClean="0"/>
              <a:t>30 декабря 2011 г.</a:t>
            </a:r>
            <a:endParaRPr lang="ru-RU" sz="2000" dirty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3174" y="533400"/>
            <a:ext cx="6043626" cy="1395402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Показатель качества знаний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14480" y="3357562"/>
            <a:ext cx="6286544" cy="1714512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Выступает: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заместитель директора по УВР Пак Е.Б.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59916066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692150"/>
            <a:ext cx="2139950" cy="235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Сухомлинский В.А.: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i="1" dirty="0" smtClean="0"/>
              <a:t>«Интерес к учению проявляется только тогда, когда есть вдохновение, рождающееся от успеха». </a:t>
            </a:r>
          </a:p>
          <a:p>
            <a:pPr>
              <a:buNone/>
            </a:pPr>
            <a:r>
              <a:rPr lang="ru-RU" i="1" dirty="0" smtClean="0"/>
              <a:t>«Обучение – есть образование и развитие обучаемого».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3929066"/>
            <a:ext cx="1857388" cy="26789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8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Общие показатели успешного обучения: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400" dirty="0" smtClean="0"/>
              <a:t>Качество успеваемости – качество знаний, умений, навыков.</a:t>
            </a:r>
          </a:p>
          <a:p>
            <a:pPr lvl="0"/>
            <a:r>
              <a:rPr lang="ru-RU" sz="2400" dirty="0" smtClean="0"/>
              <a:t>Интерес к обучению, мотив ответственности, высокая мотивация достижения успеха, социально-нравственные ориентации.</a:t>
            </a:r>
          </a:p>
          <a:p>
            <a:pPr lvl="0"/>
            <a:r>
              <a:rPr lang="ru-RU" sz="2400" dirty="0" smtClean="0"/>
              <a:t>Бесстрессовое  обучение, особенно в кризисные периоды развития.</a:t>
            </a:r>
          </a:p>
          <a:p>
            <a:pPr lvl="0"/>
            <a:r>
              <a:rPr lang="ru-RU" sz="2400" dirty="0" smtClean="0"/>
              <a:t>Стабильность здоровья учащихся.</a:t>
            </a:r>
          </a:p>
          <a:p>
            <a:pPr lvl="0"/>
            <a:r>
              <a:rPr lang="ru-RU" sz="2400" dirty="0" smtClean="0"/>
              <a:t>Удовлетворенность учителя своей работой.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533400"/>
            <a:ext cx="6829444" cy="1395402"/>
          </a:xfrm>
        </p:spPr>
        <p:txBody>
          <a:bodyPr/>
          <a:lstStyle/>
          <a:p>
            <a:r>
              <a:rPr lang="ru-RU" sz="3200" dirty="0" smtClean="0"/>
              <a:t>Элементы уроков,</a:t>
            </a:r>
            <a:r>
              <a:rPr lang="ru-RU" sz="3600" dirty="0" smtClean="0"/>
              <a:t> </a:t>
            </a:r>
            <a:r>
              <a:rPr lang="ru-RU" sz="3200" dirty="0" smtClean="0"/>
              <a:t>способствующие </a:t>
            </a:r>
            <a:r>
              <a:rPr lang="ru-RU" sz="3200" dirty="0" smtClean="0">
                <a:solidFill>
                  <a:srgbClr val="002060"/>
                </a:solidFill>
              </a:rPr>
              <a:t>повышению интереса к обучению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2214554"/>
            <a:ext cx="7848600" cy="391160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Выступают:</a:t>
            </a:r>
          </a:p>
          <a:p>
            <a:r>
              <a:rPr lang="ru-RU" dirty="0" err="1" smtClean="0"/>
              <a:t>Круц</a:t>
            </a:r>
            <a:r>
              <a:rPr lang="ru-RU" dirty="0" smtClean="0"/>
              <a:t> О.Н., учитель начальных классов</a:t>
            </a:r>
          </a:p>
          <a:p>
            <a:endParaRPr lang="ru-RU" dirty="0" smtClean="0"/>
          </a:p>
          <a:p>
            <a:r>
              <a:rPr lang="ru-RU" dirty="0" smtClean="0"/>
              <a:t>Девяткина Ю.В., учитель математики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err="1" smtClean="0"/>
              <a:t>Пахова</a:t>
            </a:r>
            <a:r>
              <a:rPr lang="ru-RU" dirty="0" smtClean="0"/>
              <a:t> Е.В., учитель русского языка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9218" name="Picture 2" descr="C:\Documents and Settings\1\Рабочий стол\картинки\Orange Summer\карандаш зелёный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4357694"/>
            <a:ext cx="732224" cy="976298"/>
          </a:xfrm>
          <a:prstGeom prst="rect">
            <a:avLst/>
          </a:prstGeom>
          <a:noFill/>
        </p:spPr>
      </p:pic>
      <p:pic>
        <p:nvPicPr>
          <p:cNvPr id="9219" name="Picture 3" descr="C:\Documents and Settings\1\Рабочий стол\картинки\Orange Summer\карандаш зелёный.png">
            <a:hlinkClick r:id="rId3" action="ppaction://hlinkpres?slideindex=1&amp;slidetitle=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43834" y="3357562"/>
            <a:ext cx="642942" cy="857256"/>
          </a:xfrm>
          <a:prstGeom prst="rect">
            <a:avLst/>
          </a:prstGeom>
          <a:noFill/>
        </p:spPr>
      </p:pic>
      <p:pic>
        <p:nvPicPr>
          <p:cNvPr id="9221" name="Picture 5" descr="C:\Documents and Settings\1\Рабочий стол\картинки\Orange Summer\карандаш зелёный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68851" y="2214554"/>
            <a:ext cx="678644" cy="904859"/>
          </a:xfrm>
          <a:prstGeom prst="rect">
            <a:avLst/>
          </a:prstGeom>
          <a:noFill/>
        </p:spPr>
      </p:pic>
      <p:pic>
        <p:nvPicPr>
          <p:cNvPr id="8" name="Рисунок 7" descr="59916066.gif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5786" y="428604"/>
            <a:ext cx="1317605" cy="1447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0298" y="533400"/>
            <a:ext cx="6186502" cy="1143000"/>
          </a:xfrm>
        </p:spPr>
        <p:txBody>
          <a:bodyPr/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Стиль преподавания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000" dirty="0" smtClean="0"/>
              <a:t>Внимательно прочтите все предложенные Вам вопросы.</a:t>
            </a:r>
          </a:p>
          <a:p>
            <a:pPr lvl="0"/>
            <a:r>
              <a:rPr lang="ru-RU" sz="2000" dirty="0" smtClean="0"/>
              <a:t>Обратите внимание на ответы в колонках 1 – 4. Вы заметили, что варианты ответов совпадают? Например, на первый из вопросов ответ «нет» в первой и третьей колонке, ответ «да» - во второй и четвертой.</a:t>
            </a:r>
          </a:p>
          <a:p>
            <a:pPr lvl="0"/>
            <a:r>
              <a:rPr lang="ru-RU" sz="2000" dirty="0" smtClean="0"/>
              <a:t>При повторном чтении отмечайте «галочками» свое отношение к вопросу, используя колонки 1 – 4. Причем необходимо отметить все «да» или все «нет» в строке, предполагающей ответы на  вопрос. Например, при ответе «нет» на первый из вопросов «галочками» должны быть отмечены ответы в колонках 1 и 3.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571480"/>
            <a:ext cx="1850548" cy="12144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00100" y="857232"/>
          <a:ext cx="7143799" cy="3943048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221162"/>
                <a:gridCol w="1587511"/>
                <a:gridCol w="1099046"/>
                <a:gridCol w="1160104"/>
                <a:gridCol w="1037988"/>
                <a:gridCol w="1037988"/>
              </a:tblGrid>
              <a:tr h="48388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№</a:t>
                      </a:r>
                      <a:endParaRPr lang="ru-RU" sz="11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/>
                        <a:t>п</a:t>
                      </a:r>
                      <a:r>
                        <a:rPr lang="ru-RU" sz="1400" dirty="0"/>
                        <a:t>/</a:t>
                      </a:r>
                      <a:r>
                        <a:rPr lang="ru-RU" sz="1400" dirty="0" err="1"/>
                        <a:t>п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Вопросы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Ответы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38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1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2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3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55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Вы </a:t>
                      </a:r>
                      <a:r>
                        <a:rPr lang="ru-RU" sz="1400" dirty="0"/>
                        <a:t>составляете подробный план проведения учебного занятия?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нет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да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нет 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Да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3193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2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Вы </a:t>
                      </a:r>
                      <a:r>
                        <a:rPr lang="ru-RU" sz="1400" dirty="0"/>
                        <a:t>планируете учебное занятие лишь в  общих чертах?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да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нет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да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нет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5072074"/>
            <a:ext cx="1357290" cy="135729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857224" y="714355"/>
          <a:ext cx="7500990" cy="48413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750495"/>
                <a:gridCol w="3750495"/>
              </a:tblGrid>
              <a:tr h="1010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eorgia" pitchFamily="18" charset="0"/>
                        </a:rPr>
                        <a:t>Номер колонки</a:t>
                      </a:r>
                      <a:endParaRPr lang="ru-RU" sz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Georgia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eorgia" pitchFamily="18" charset="0"/>
                        </a:rPr>
                        <a:t>с максимальным количеством «галочек»</a:t>
                      </a:r>
                      <a:endParaRPr lang="ru-RU" sz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eorgia" pitchFamily="18" charset="0"/>
                        </a:rPr>
                        <a:t>Стиль преподавания</a:t>
                      </a:r>
                      <a:endParaRPr lang="ru-RU" sz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578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Georgia" pitchFamily="18" charset="0"/>
                        </a:rPr>
                        <a:t>Эмоционально-импровизационный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578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Georgia" pitchFamily="18" charset="0"/>
                        </a:rPr>
                        <a:t>Эмоционально-методический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578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Georgia" pitchFamily="18" charset="0"/>
                        </a:rPr>
                        <a:t>Методически-импровизационный</a:t>
                      </a:r>
                      <a:endParaRPr lang="ru-RU" sz="18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578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Georgia" pitchFamily="18" charset="0"/>
                        </a:rPr>
                        <a:t>Рассуждающе-методический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5429264"/>
            <a:ext cx="1262058" cy="12620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2000240"/>
            <a:ext cx="7848600" cy="4125923"/>
          </a:xfrm>
        </p:spPr>
        <p:txBody>
          <a:bodyPr/>
          <a:lstStyle/>
          <a:p>
            <a:r>
              <a:rPr lang="ru-RU" dirty="0" smtClean="0"/>
              <a:t>В зависимости от выделенного стиля преподавания предлагаем Вам следующие </a:t>
            </a:r>
            <a:r>
              <a:rPr lang="ru-RU" dirty="0" smtClean="0">
                <a:solidFill>
                  <a:srgbClr val="C00000"/>
                </a:solidFill>
              </a:rPr>
              <a:t>примерные рекомендации</a:t>
            </a:r>
            <a:r>
              <a:rPr lang="ru-RU" dirty="0" smtClean="0"/>
              <a:t>. На их основе Вы можете составить индивидуальный план работы по совершенствованию своего стиля преподавания.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500042"/>
            <a:ext cx="2224086" cy="14595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000364" y="533400"/>
            <a:ext cx="5686436" cy="1143000"/>
          </a:xfrm>
        </p:spPr>
        <p:txBody>
          <a:bodyPr/>
          <a:lstStyle/>
          <a:p>
            <a:r>
              <a:rPr lang="ru-RU" dirty="0" smtClean="0"/>
              <a:t>Стиль преподавания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Эмоционально-импровизационный стиль. </a:t>
            </a:r>
          </a:p>
          <a:p>
            <a:endParaRPr lang="ru-RU" i="1" dirty="0" smtClean="0"/>
          </a:p>
          <a:p>
            <a:r>
              <a:rPr lang="ru-RU" i="1" dirty="0" smtClean="0">
                <a:solidFill>
                  <a:srgbClr val="C00000"/>
                </a:solidFill>
              </a:rPr>
              <a:t>Эмоционально-методический стиль. </a:t>
            </a:r>
          </a:p>
          <a:p>
            <a:endParaRPr lang="ru-RU" i="1" dirty="0" smtClean="0"/>
          </a:p>
          <a:p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Методически-импровизационный стиль.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>
              <a:buNone/>
            </a:pPr>
            <a:endParaRPr lang="ru-RU" dirty="0" smtClean="0"/>
          </a:p>
          <a:p>
            <a:r>
              <a:rPr lang="ru-RU" i="1" dirty="0" err="1" smtClean="0">
                <a:solidFill>
                  <a:schemeClr val="accent2">
                    <a:lumMod val="75000"/>
                  </a:schemeClr>
                </a:solidFill>
              </a:rPr>
              <a:t>Рассуждающе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 - методический стиль. 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500042"/>
            <a:ext cx="2224086" cy="14595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000364" y="533400"/>
            <a:ext cx="5686436" cy="1143000"/>
          </a:xfrm>
        </p:spPr>
        <p:txBody>
          <a:bodyPr/>
          <a:lstStyle/>
          <a:p>
            <a:r>
              <a:rPr lang="ru-RU" sz="3600" dirty="0" smtClean="0"/>
              <a:t>Решение педагогического совета</a:t>
            </a:r>
            <a:endParaRPr lang="ru-RU" sz="36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 smtClean="0"/>
              <a:t>Работу педагогического коллектива по применению инновационных технологий и методик в УВП с целью повышения качества знаний учащихся считать своевременной и нужной.</a:t>
            </a:r>
          </a:p>
          <a:p>
            <a:endParaRPr lang="ru-RU" sz="1800" dirty="0" smtClean="0"/>
          </a:p>
          <a:p>
            <a:r>
              <a:rPr lang="ru-RU" sz="1800" dirty="0" smtClean="0"/>
              <a:t>Обеспечить единство действий всего педагогического коллектива по предупреждению неуспеваемости школьников и повышения уровня их воспитанности (отв. заместители директора по УВР).</a:t>
            </a:r>
          </a:p>
          <a:p>
            <a:endParaRPr lang="ru-RU" sz="1800" dirty="0" smtClean="0"/>
          </a:p>
          <a:p>
            <a:r>
              <a:rPr lang="ru-RU" sz="1800" dirty="0" smtClean="0"/>
              <a:t>Размещать на сайте школы материалы о положительном опыте использования учителями инновационных методик, технологий обучения и современных технических средств обучения (отв. председатели МО и зам. директора по ИКТ Девяткина Ю.В.)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500042"/>
            <a:ext cx="2224086" cy="14595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3174" y="533400"/>
            <a:ext cx="6043626" cy="2252658"/>
          </a:xfrm>
        </p:spPr>
        <p:txBody>
          <a:bodyPr/>
          <a:lstStyle/>
          <a:p>
            <a:pPr eaLnBrk="1" hangingPunct="1"/>
            <a:r>
              <a:rPr lang="ru-RU" b="1" dirty="0" smtClean="0"/>
              <a:t> Реформы идут, качество знаний снижается          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59916066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692150"/>
            <a:ext cx="2139950" cy="235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357290" y="3714752"/>
            <a:ext cx="6348402" cy="171607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2400" dirty="0" smtClean="0"/>
              <a:t>Выступает:</a:t>
            </a:r>
          </a:p>
          <a:p>
            <a:pPr eaLnBrk="1" hangingPunct="1">
              <a:buFontTx/>
              <a:buNone/>
              <a:defRPr/>
            </a:pPr>
            <a:r>
              <a:rPr lang="ru-RU" sz="2400" dirty="0" smtClean="0"/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учитель математики Петухова Л.В.</a:t>
            </a:r>
          </a:p>
          <a:p>
            <a:pPr eaLnBrk="1" hangingPunct="1">
              <a:buFontTx/>
              <a:buNone/>
              <a:defRPr/>
            </a:pPr>
            <a:endParaRPr lang="ru-RU" sz="3200" dirty="0" smtClean="0"/>
          </a:p>
        </p:txBody>
      </p:sp>
      <p:pic>
        <p:nvPicPr>
          <p:cNvPr id="1026" name="Picture 2" descr="C:\Documents and Settings\1\Рабочий стол\картинки\Orange Summer\карандаш зелёный.png">
            <a:hlinkClick r:id="rId3" action="ppaction://hlinkpres?slideindex=1&amp;slidetitle=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768" y="4286256"/>
            <a:ext cx="785802" cy="1047736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928926" y="533400"/>
            <a:ext cx="5757874" cy="1143000"/>
          </a:xfrm>
        </p:spPr>
        <p:txBody>
          <a:bodyPr/>
          <a:lstStyle/>
          <a:p>
            <a:r>
              <a:rPr lang="ru-RU" sz="3600" dirty="0" smtClean="0"/>
              <a:t>Решение педагогического совета</a:t>
            </a:r>
            <a:endParaRPr lang="ru-RU" sz="36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dirty="0" smtClean="0"/>
              <a:t>Обратить внимание на профилактику типичных причин неуспеваемости, присущих определенным возрастным группам.</a:t>
            </a:r>
          </a:p>
          <a:p>
            <a:endParaRPr lang="ru-RU" sz="1600" dirty="0" smtClean="0"/>
          </a:p>
          <a:p>
            <a:pPr lvl="1">
              <a:buFont typeface="Wingdings" pitchFamily="2" charset="2"/>
              <a:buChar char="v"/>
            </a:pPr>
            <a:r>
              <a:rPr lang="ru-RU" sz="1400" dirty="0" smtClean="0"/>
              <a:t>В начальных классах сосредоточить усилия на всемерном развитии у учащихся навыков учебно-познавательной деятельности и работоспособности (отв. зам. директора по УВР Белоусова С. В. и учителя начальных классов).</a:t>
            </a:r>
          </a:p>
          <a:p>
            <a:pPr lvl="1">
              <a:buFont typeface="Wingdings" pitchFamily="2" charset="2"/>
              <a:buChar char="v"/>
            </a:pPr>
            <a:endParaRPr lang="ru-RU" sz="1400" dirty="0" smtClean="0"/>
          </a:p>
          <a:p>
            <a:pPr lvl="1">
              <a:buFont typeface="Wingdings" pitchFamily="2" charset="2"/>
              <a:buChar char="v"/>
            </a:pPr>
            <a:r>
              <a:rPr lang="ru-RU" sz="1400" dirty="0" smtClean="0"/>
              <a:t>В средних классах, развивая указанные для младших школьников навыки, повысить требовательность, сделать акцент на формировании у учащихся сознательной дисциплины, ответственного отношения к учению.</a:t>
            </a:r>
          </a:p>
          <a:p>
            <a:pPr lvl="1">
              <a:buFont typeface="Wingdings" pitchFamily="2" charset="2"/>
              <a:buChar char="v"/>
            </a:pPr>
            <a:endParaRPr lang="ru-RU" sz="1400" dirty="0" smtClean="0"/>
          </a:p>
          <a:p>
            <a:pPr lvl="1">
              <a:buFont typeface="Wingdings" pitchFamily="2" charset="2"/>
              <a:buChar char="v"/>
            </a:pPr>
            <a:r>
              <a:rPr lang="ru-RU" sz="1400" dirty="0" smtClean="0"/>
              <a:t>Сконцентрировать внимание на повышение эффективности преподавания, особенно русского языка и математики, так как от степени овладения ими зависит успеваемость по многим другим предметам.(отв. заместители директора по УВР Белинская Л.С., Пак Е.Б.).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500042"/>
            <a:ext cx="2224086" cy="14595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928926" y="533400"/>
            <a:ext cx="5757874" cy="1143000"/>
          </a:xfrm>
        </p:spPr>
        <p:txBody>
          <a:bodyPr/>
          <a:lstStyle/>
          <a:p>
            <a:r>
              <a:rPr lang="ru-RU" sz="3600" dirty="0" smtClean="0"/>
              <a:t>Решение педагогического совета</a:t>
            </a:r>
            <a:endParaRPr lang="ru-RU" sz="36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685800" y="1981200"/>
            <a:ext cx="7886728" cy="4144963"/>
          </a:xfrm>
        </p:spPr>
        <p:txBody>
          <a:bodyPr/>
          <a:lstStyle/>
          <a:p>
            <a:r>
              <a:rPr lang="ru-RU" sz="2400" dirty="0" smtClean="0"/>
              <a:t>Осуществлять постоянный контроль за реализацией системы мер по предупреждению эпизодической и устойчивой неуспеваемости (отв. заместители директора по УВР).</a:t>
            </a:r>
          </a:p>
          <a:p>
            <a:r>
              <a:rPr lang="ru-RU" sz="2400" dirty="0" smtClean="0"/>
              <a:t>Социальным педагогам осуществлять специальный контроль за работой с наиболее «трудными» школьниками и вести строгий учет результатов этой работы (отв. зам. директора по УВР</a:t>
            </a:r>
          </a:p>
          <a:p>
            <a:pPr>
              <a:buNone/>
            </a:pPr>
            <a:r>
              <a:rPr lang="ru-RU" sz="2400" dirty="0" smtClean="0"/>
              <a:t>    Егорова Н.Ю.).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500042"/>
            <a:ext cx="2224086" cy="14595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928926" y="533400"/>
            <a:ext cx="5757874" cy="1143000"/>
          </a:xfrm>
        </p:spPr>
        <p:txBody>
          <a:bodyPr/>
          <a:lstStyle/>
          <a:p>
            <a:r>
              <a:rPr lang="ru-RU" sz="3600" dirty="0" smtClean="0"/>
              <a:t>Решение педагогического совета</a:t>
            </a:r>
            <a:endParaRPr lang="ru-RU" sz="36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685800" y="2285992"/>
            <a:ext cx="7886728" cy="3840171"/>
          </a:xfrm>
        </p:spPr>
        <p:txBody>
          <a:bodyPr/>
          <a:lstStyle/>
          <a:p>
            <a:r>
              <a:rPr lang="ru-RU" dirty="0" smtClean="0"/>
              <a:t>Осуществлять более тесную взаимосвязь с родителями по повышению мотивационной деятельности их детей в учебном процессе, используя школьный сайт и электронный журнал ( отв. учителя школы).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500042"/>
            <a:ext cx="2224086" cy="14595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785918" y="2714620"/>
            <a:ext cx="5686436" cy="1143000"/>
          </a:xfrm>
        </p:spPr>
        <p:txBody>
          <a:bodyPr/>
          <a:lstStyle/>
          <a:p>
            <a:r>
              <a:rPr lang="ru-RU" sz="3600" dirty="0" smtClean="0"/>
              <a:t>Спасибо за внимание !</a:t>
            </a:r>
            <a:endParaRPr lang="ru-RU" sz="3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500042"/>
            <a:ext cx="2224086" cy="14595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1736" y="533400"/>
            <a:ext cx="6115064" cy="1143000"/>
          </a:xfrm>
        </p:spPr>
        <p:txBody>
          <a:bodyPr/>
          <a:lstStyle/>
          <a:p>
            <a:pPr eaLnBrk="1" hangingPunct="1"/>
            <a:r>
              <a:rPr lang="ru-RU" dirty="0" smtClean="0"/>
              <a:t>Причины деградации знаний и умений</a:t>
            </a:r>
            <a:r>
              <a:rPr lang="ru-RU" b="1" dirty="0" smtClean="0"/>
              <a:t>      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59916066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692150"/>
            <a:ext cx="2139950" cy="235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500166" y="3714752"/>
            <a:ext cx="6786610" cy="2000264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2400" dirty="0" smtClean="0"/>
              <a:t>Выступает:</a:t>
            </a:r>
          </a:p>
          <a:p>
            <a:pPr eaLnBrk="1" hangingPunct="1">
              <a:buFontTx/>
              <a:buNone/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учитель русского языка и литературы Лесковая Л.Б.</a:t>
            </a: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071538" y="857232"/>
            <a:ext cx="7143800" cy="4786346"/>
          </a:xfrm>
        </p:spPr>
        <p:txBody>
          <a:bodyPr/>
          <a:lstStyle/>
          <a:p>
            <a:pPr algn="just" eaLnBrk="1" hangingPunct="1">
              <a:buNone/>
              <a:defRPr/>
            </a:pP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Первопричиной</a:t>
            </a:r>
          </a:p>
          <a:p>
            <a:pPr algn="just" eaLnBrk="1" hangingPunct="1">
              <a:buNone/>
              <a:defRPr/>
            </a:pPr>
            <a:endParaRPr lang="ru-RU" sz="3200" dirty="0" smtClean="0"/>
          </a:p>
          <a:p>
            <a:pPr algn="just" eaLnBrk="1" hangingPunct="1">
              <a:buNone/>
              <a:defRPr/>
            </a:pPr>
            <a:r>
              <a:rPr lang="ru-RU" sz="3200" dirty="0" smtClean="0"/>
              <a:t> </a:t>
            </a:r>
            <a:r>
              <a:rPr lang="ru-RU" dirty="0" smtClean="0"/>
              <a:t>снижения уровня знаний и умений школьников </a:t>
            </a:r>
          </a:p>
          <a:p>
            <a:pPr algn="just" eaLnBrk="1" hangingPunct="1">
              <a:buNone/>
              <a:defRPr/>
            </a:pPr>
            <a:r>
              <a:rPr lang="ru-RU" dirty="0" smtClean="0"/>
              <a:t>являются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частые реформы отечественного образования. </a:t>
            </a:r>
          </a:p>
          <a:p>
            <a:pPr eaLnBrk="1" hangingPunct="1">
              <a:buFontTx/>
              <a:buNone/>
              <a:defRPr/>
            </a:pPr>
            <a:endParaRPr lang="ru-RU" sz="3200" dirty="0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92815" y="4071942"/>
            <a:ext cx="3392989" cy="25560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000364" y="857232"/>
            <a:ext cx="5500726" cy="4857784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ru-RU" sz="2400" dirty="0" smtClean="0"/>
              <a:t>С 2001 года началась новая реформа – «модернизация» образования,</a:t>
            </a:r>
          </a:p>
          <a:p>
            <a:pPr eaLnBrk="1" hangingPunct="1">
              <a:buNone/>
              <a:defRPr/>
            </a:pPr>
            <a:endParaRPr lang="ru-RU" sz="2400" dirty="0" smtClean="0"/>
          </a:p>
          <a:p>
            <a:pPr eaLnBrk="1" hangingPunct="1">
              <a:buNone/>
              <a:defRPr/>
            </a:pPr>
            <a:r>
              <a:rPr lang="ru-RU" sz="2400" dirty="0" smtClean="0"/>
              <a:t> которая направлена на поднятие образования на новый уровень, соответствующий требованиям времени. В итоге кабинетных процессов усовершенствования процесса обучения более 60 % обучающихся обучаются на слабую троечку.</a:t>
            </a:r>
          </a:p>
          <a:p>
            <a:pPr eaLnBrk="1" hangingPunct="1">
              <a:buFontTx/>
              <a:buNone/>
              <a:defRPr/>
            </a:pPr>
            <a:endParaRPr lang="ru-RU" sz="3200" dirty="0" smtClean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721" y="785794"/>
            <a:ext cx="2391897" cy="20002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3214686"/>
            <a:ext cx="7848600" cy="2911477"/>
          </a:xfrm>
        </p:spPr>
        <p:txBody>
          <a:bodyPr/>
          <a:lstStyle/>
          <a:p>
            <a:r>
              <a:rPr lang="ru-RU" dirty="0" smtClean="0"/>
              <a:t>Увеличение объема учебника ведет к перегрузке учащихся, но не позволяет повысить уровень их  знаний.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571480"/>
            <a:ext cx="2286016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2214554"/>
            <a:ext cx="7848600" cy="3911609"/>
          </a:xfrm>
        </p:spPr>
        <p:txBody>
          <a:bodyPr/>
          <a:lstStyle/>
          <a:p>
            <a:r>
              <a:rPr lang="ru-RU" dirty="0" smtClean="0"/>
              <a:t>Успешное обучение невозможно без правильно организованного повторения ранее изученного.</a:t>
            </a:r>
          </a:p>
          <a:p>
            <a:r>
              <a:rPr lang="ru-RU" dirty="0" smtClean="0"/>
              <a:t> «Повторение – мать учения» - говорили древние греки.</a:t>
            </a:r>
          </a:p>
          <a:p>
            <a:r>
              <a:rPr lang="ru-RU" dirty="0" smtClean="0"/>
              <a:t> Но наша программа не дает часы на повторение в должном объеме.</a:t>
            </a:r>
          </a:p>
          <a:p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571480"/>
            <a:ext cx="1928826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2428868"/>
            <a:ext cx="7848600" cy="3697295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Я в хаосе звуков лежал оглушен;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Но над хаосом звуков носился мой сон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Болезненно-яркий, волшебно-немой,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Он веял легко над гремящею тьмой.</a:t>
            </a:r>
          </a:p>
          <a:p>
            <a:pPr>
              <a:buNone/>
            </a:pPr>
            <a:endParaRPr lang="ru-RU" i="1" dirty="0" smtClean="0"/>
          </a:p>
          <a:p>
            <a:pPr algn="r">
              <a:buNone/>
            </a:pPr>
            <a:r>
              <a:rPr lang="ru-RU" i="1" dirty="0" smtClean="0"/>
              <a:t>(Тютчев Ф.И.)</a:t>
            </a:r>
            <a:endParaRPr lang="ru-RU" dirty="0" smtClean="0"/>
          </a:p>
          <a:p>
            <a:pPr algn="r">
              <a:buNone/>
            </a:pP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571480"/>
            <a:ext cx="1785950" cy="2167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Причины снижения уровня знаний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отсутствие интереса к изучению предмета </a:t>
            </a:r>
          </a:p>
          <a:p>
            <a:r>
              <a:rPr lang="ru-RU" sz="2400" dirty="0" smtClean="0"/>
              <a:t> биологический фактор у большинства учащихся.</a:t>
            </a:r>
          </a:p>
          <a:p>
            <a:r>
              <a:rPr lang="ru-RU" sz="2400" dirty="0" smtClean="0"/>
              <a:t>нестойкость усвоенных знаний; </a:t>
            </a:r>
          </a:p>
          <a:p>
            <a:r>
              <a:rPr lang="ru-RU" sz="2400" dirty="0" smtClean="0"/>
              <a:t>низкий познавательный интерес;</a:t>
            </a:r>
          </a:p>
          <a:p>
            <a:r>
              <a:rPr lang="ru-RU" sz="2400" dirty="0" smtClean="0"/>
              <a:t> низкий уровень развития словесно-логического мышления;</a:t>
            </a:r>
          </a:p>
          <a:p>
            <a:r>
              <a:rPr lang="ru-RU" sz="2400" dirty="0" smtClean="0"/>
              <a:t> низкая работоспособность,</a:t>
            </a:r>
          </a:p>
          <a:p>
            <a:r>
              <a:rPr lang="ru-RU" sz="2400" dirty="0" smtClean="0"/>
              <a:t> перегрузка домашних заданий и т.д.</a:t>
            </a:r>
          </a:p>
          <a:p>
            <a:endParaRPr lang="ru-RU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4572008"/>
            <a:ext cx="1428750" cy="10763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069046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 The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5A867B"/>
        </a:dk2>
        <a:lt2>
          <a:srgbClr val="B7D760"/>
        </a:lt2>
        <a:accent1>
          <a:srgbClr val="F1F3CF"/>
        </a:accent1>
        <a:accent2>
          <a:srgbClr val="E9CC7A"/>
        </a:accent2>
        <a:accent3>
          <a:srgbClr val="FFFFFF"/>
        </a:accent3>
        <a:accent4>
          <a:srgbClr val="000000"/>
        </a:accent4>
        <a:accent5>
          <a:srgbClr val="F7F8E4"/>
        </a:accent5>
        <a:accent6>
          <a:srgbClr val="D3B96E"/>
        </a:accent6>
        <a:hlink>
          <a:srgbClr val="D1B4C8"/>
        </a:hlink>
        <a:folHlink>
          <a:srgbClr val="96C8D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10069046</Template>
  <TotalTime>326</TotalTime>
  <Words>838</Words>
  <Application>Microsoft Office PowerPoint</Application>
  <PresentationFormat>Экран (4:3)</PresentationFormat>
  <Paragraphs>125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10069046</vt:lpstr>
      <vt:lpstr>Проблема снижения качества знаний обучающихся</vt:lpstr>
      <vt:lpstr> Реформы идут, качество знаний снижается          </vt:lpstr>
      <vt:lpstr>Причины деградации знаний и умений      </vt:lpstr>
      <vt:lpstr>Слайд 4</vt:lpstr>
      <vt:lpstr>Слайд 5</vt:lpstr>
      <vt:lpstr>Слайд 6</vt:lpstr>
      <vt:lpstr>Слайд 7</vt:lpstr>
      <vt:lpstr>Слайд 8</vt:lpstr>
      <vt:lpstr>Причины снижения уровня знаний</vt:lpstr>
      <vt:lpstr> Показатель качества знаний </vt:lpstr>
      <vt:lpstr>Сухомлинский В.А.:</vt:lpstr>
      <vt:lpstr> Общие показатели успешного обучения: </vt:lpstr>
      <vt:lpstr>Элементы уроков, способствующие повышению интереса к обучению</vt:lpstr>
      <vt:lpstr> Стиль преподавания </vt:lpstr>
      <vt:lpstr>Слайд 15</vt:lpstr>
      <vt:lpstr>Слайд 16</vt:lpstr>
      <vt:lpstr>Слайд 17</vt:lpstr>
      <vt:lpstr>Стиль преподавания</vt:lpstr>
      <vt:lpstr>Решение педагогического совета</vt:lpstr>
      <vt:lpstr>Решение педагогического совета</vt:lpstr>
      <vt:lpstr>Решение педагогического совета</vt:lpstr>
      <vt:lpstr>Решение педагогического совета</vt:lpstr>
      <vt:lpstr>Спасибо за внимание !</vt:lpstr>
    </vt:vector>
  </TitlesOfParts>
  <Company>URTISI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Учитель</cp:lastModifiedBy>
  <cp:revision>48</cp:revision>
  <dcterms:created xsi:type="dcterms:W3CDTF">2011-08-18T13:52:20Z</dcterms:created>
  <dcterms:modified xsi:type="dcterms:W3CDTF">2013-01-25T12:09:22Z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TC100690461049</vt:lpwstr>
  </property>
</Properties>
</file>