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7" r:id="rId3"/>
    <p:sldId id="288" r:id="rId4"/>
    <p:sldId id="289" r:id="rId5"/>
    <p:sldId id="286" r:id="rId6"/>
    <p:sldId id="278" r:id="rId7"/>
    <p:sldId id="258" r:id="rId8"/>
    <p:sldId id="310" r:id="rId9"/>
    <p:sldId id="260" r:id="rId10"/>
    <p:sldId id="280" r:id="rId11"/>
    <p:sldId id="266" r:id="rId12"/>
    <p:sldId id="283" r:id="rId13"/>
    <p:sldId id="303" r:id="rId14"/>
    <p:sldId id="304" r:id="rId15"/>
    <p:sldId id="305" r:id="rId16"/>
    <p:sldId id="306" r:id="rId17"/>
    <p:sldId id="307" r:id="rId18"/>
    <p:sldId id="308" r:id="rId19"/>
    <p:sldId id="290" r:id="rId20"/>
    <p:sldId id="265" r:id="rId21"/>
    <p:sldId id="281" r:id="rId22"/>
    <p:sldId id="282" r:id="rId23"/>
    <p:sldId id="292" r:id="rId24"/>
    <p:sldId id="293" r:id="rId25"/>
    <p:sldId id="309" r:id="rId26"/>
    <p:sldId id="276" r:id="rId27"/>
    <p:sldId id="277" r:id="rId28"/>
    <p:sldId id="30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0" autoAdjust="0"/>
    <p:restoredTop sz="94660"/>
  </p:normalViewPr>
  <p:slideViewPr>
    <p:cSldViewPr>
      <p:cViewPr varScale="1">
        <p:scale>
          <a:sx n="91" d="100"/>
          <a:sy n="91" d="100"/>
        </p:scale>
        <p:origin x="-4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3F878-D2A2-45F1-B0C5-110AF5C3A6AA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</dgm:pt>
    <dgm:pt modelId="{EC68BA3D-DE3A-4018-AF41-0BDAC2B5B755}">
      <dgm:prSet phldrT="[Текст]"/>
      <dgm:spPr/>
      <dgm:t>
        <a:bodyPr/>
        <a:lstStyle/>
        <a:p>
          <a:r>
            <a:rPr lang="ru-RU" dirty="0" smtClean="0"/>
            <a:t>Соответствие ЭОР </a:t>
          </a:r>
        </a:p>
        <a:p>
          <a:r>
            <a:rPr lang="ru-RU" b="1" i="1" u="sng" dirty="0" err="1" smtClean="0"/>
            <a:t>дизайн-эргономическим</a:t>
          </a:r>
          <a:r>
            <a:rPr lang="ru-RU" b="1" i="1" u="sng" dirty="0" smtClean="0"/>
            <a:t>  </a:t>
          </a:r>
          <a:r>
            <a:rPr lang="ru-RU" dirty="0" smtClean="0"/>
            <a:t>требованиям обеспечивает </a:t>
          </a:r>
          <a:r>
            <a:rPr lang="ru-RU" b="1" i="1" dirty="0" smtClean="0"/>
            <a:t>качество предъявления учебной информации и условий работы с ней</a:t>
          </a:r>
          <a:endParaRPr lang="ru-RU" dirty="0"/>
        </a:p>
      </dgm:t>
    </dgm:pt>
    <dgm:pt modelId="{13233C9C-4952-473D-997D-A37BF5BE013C}" type="parTrans" cxnId="{E4C0148A-15B7-40A1-9E46-73698C95808D}">
      <dgm:prSet/>
      <dgm:spPr/>
      <dgm:t>
        <a:bodyPr/>
        <a:lstStyle/>
        <a:p>
          <a:endParaRPr lang="ru-RU"/>
        </a:p>
      </dgm:t>
    </dgm:pt>
    <dgm:pt modelId="{04093E5F-333A-4720-837C-2EAD0C41047F}" type="sibTrans" cxnId="{E4C0148A-15B7-40A1-9E46-73698C95808D}">
      <dgm:prSet/>
      <dgm:spPr/>
      <dgm:t>
        <a:bodyPr/>
        <a:lstStyle/>
        <a:p>
          <a:endParaRPr lang="ru-RU"/>
        </a:p>
      </dgm:t>
    </dgm:pt>
    <dgm:pt modelId="{4EDB595B-768C-4CFE-8F59-72D17FB5D962}">
      <dgm:prSet/>
      <dgm:spPr/>
      <dgm:t>
        <a:bodyPr/>
        <a:lstStyle/>
        <a:p>
          <a:r>
            <a:rPr lang="ru-RU" dirty="0" smtClean="0"/>
            <a:t>Соответствие ЭОР      </a:t>
          </a:r>
        </a:p>
        <a:p>
          <a:r>
            <a:rPr lang="ru-RU" b="1" i="1" u="sng" dirty="0" smtClean="0"/>
            <a:t>содержательно-методическим </a:t>
          </a:r>
          <a:r>
            <a:rPr lang="ru-RU" dirty="0" smtClean="0"/>
            <a:t>требованиям обеспечивает </a:t>
          </a:r>
          <a:r>
            <a:rPr lang="ru-RU" b="1" i="1" dirty="0" smtClean="0"/>
            <a:t>качество </a:t>
          </a:r>
          <a:r>
            <a:rPr lang="ru-RU" dirty="0" smtClean="0"/>
            <a:t>представленного в нем </a:t>
          </a:r>
          <a:r>
            <a:rPr lang="ru-RU" b="1" i="1" dirty="0" smtClean="0"/>
            <a:t>учебного материала </a:t>
          </a:r>
          <a:endParaRPr lang="ru-RU" dirty="0"/>
        </a:p>
      </dgm:t>
    </dgm:pt>
    <dgm:pt modelId="{E64A3F19-DB36-4EBE-BCB7-CFCB9203131B}" type="parTrans" cxnId="{79B95628-0D82-4038-B76A-A56D988B8C00}">
      <dgm:prSet/>
      <dgm:spPr/>
      <dgm:t>
        <a:bodyPr/>
        <a:lstStyle/>
        <a:p>
          <a:endParaRPr lang="ru-RU"/>
        </a:p>
      </dgm:t>
    </dgm:pt>
    <dgm:pt modelId="{76CBDE6E-BDF6-4E3E-85EF-99C483E7C0B5}" type="sibTrans" cxnId="{79B95628-0D82-4038-B76A-A56D988B8C00}">
      <dgm:prSet/>
      <dgm:spPr/>
      <dgm:t>
        <a:bodyPr/>
        <a:lstStyle/>
        <a:p>
          <a:endParaRPr lang="ru-RU"/>
        </a:p>
      </dgm:t>
    </dgm:pt>
    <dgm:pt modelId="{C3EBC708-453C-49D5-A52D-FDA41F791714}" type="pres">
      <dgm:prSet presAssocID="{7063F878-D2A2-45F1-B0C5-110AF5C3A6AA}" presName="linearFlow" presStyleCnt="0">
        <dgm:presLayoutVars>
          <dgm:dir/>
          <dgm:resizeHandles val="exact"/>
        </dgm:presLayoutVars>
      </dgm:prSet>
      <dgm:spPr/>
    </dgm:pt>
    <dgm:pt modelId="{B3D201BD-0BAD-4FDF-92D9-D0EC2BCF40E0}" type="pres">
      <dgm:prSet presAssocID="{4EDB595B-768C-4CFE-8F59-72D17FB5D962}" presName="composite" presStyleCnt="0"/>
      <dgm:spPr/>
    </dgm:pt>
    <dgm:pt modelId="{567C77EE-A0ED-4E70-9C21-7EA6B1F88F73}" type="pres">
      <dgm:prSet presAssocID="{4EDB595B-768C-4CFE-8F59-72D17FB5D962}" presName="imgShp" presStyleLbl="fgImgPlace1" presStyleIdx="0" presStyleCnt="2" custLinFactNeighborX="-49805" custLinFactNeighborY="112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F0AA4B-37CF-4FE4-80D3-91C58CDA82EF}" type="pres">
      <dgm:prSet presAssocID="{4EDB595B-768C-4CFE-8F59-72D17FB5D962}" presName="txShp" presStyleLbl="node1" presStyleIdx="0" presStyleCnt="2" custScaleX="139631" custScaleY="142826" custLinFactNeighborX="-1132" custLinFactNeighborY="13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A3423-5D6D-4CA6-B230-CD86D8348D11}" type="pres">
      <dgm:prSet presAssocID="{76CBDE6E-BDF6-4E3E-85EF-99C483E7C0B5}" presName="spacing" presStyleCnt="0"/>
      <dgm:spPr/>
    </dgm:pt>
    <dgm:pt modelId="{699CBEF9-3897-4C5F-82C9-5391E743CACE}" type="pres">
      <dgm:prSet presAssocID="{EC68BA3D-DE3A-4018-AF41-0BDAC2B5B755}" presName="composite" presStyleCnt="0"/>
      <dgm:spPr/>
    </dgm:pt>
    <dgm:pt modelId="{EBA86DF0-42B0-40C1-B807-E93AEEE116FB}" type="pres">
      <dgm:prSet presAssocID="{EC68BA3D-DE3A-4018-AF41-0BDAC2B5B755}" presName="imgShp" presStyleLbl="fgImgPlace1" presStyleIdx="1" presStyleCnt="2" custLinFactNeighborX="-56586" custLinFactNeighborY="-11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7C66DD-AB0C-4924-8371-8B6B6D0F1960}" type="pres">
      <dgm:prSet presAssocID="{EC68BA3D-DE3A-4018-AF41-0BDAC2B5B755}" presName="txShp" presStyleLbl="node1" presStyleIdx="1" presStyleCnt="2" custScaleX="135898" custScaleY="127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A3615-B11C-4AFA-AB8F-205F098C7F05}" type="presOf" srcId="{EC68BA3D-DE3A-4018-AF41-0BDAC2B5B755}" destId="{597C66DD-AB0C-4924-8371-8B6B6D0F1960}" srcOrd="0" destOrd="0" presId="urn:microsoft.com/office/officeart/2005/8/layout/vList3"/>
    <dgm:cxn modelId="{6E02B278-440D-45F4-A567-6B06203D3D14}" type="presOf" srcId="{7063F878-D2A2-45F1-B0C5-110AF5C3A6AA}" destId="{C3EBC708-453C-49D5-A52D-FDA41F791714}" srcOrd="0" destOrd="0" presId="urn:microsoft.com/office/officeart/2005/8/layout/vList3"/>
    <dgm:cxn modelId="{79B95628-0D82-4038-B76A-A56D988B8C00}" srcId="{7063F878-D2A2-45F1-B0C5-110AF5C3A6AA}" destId="{4EDB595B-768C-4CFE-8F59-72D17FB5D962}" srcOrd="0" destOrd="0" parTransId="{E64A3F19-DB36-4EBE-BCB7-CFCB9203131B}" sibTransId="{76CBDE6E-BDF6-4E3E-85EF-99C483E7C0B5}"/>
    <dgm:cxn modelId="{E4C0148A-15B7-40A1-9E46-73698C95808D}" srcId="{7063F878-D2A2-45F1-B0C5-110AF5C3A6AA}" destId="{EC68BA3D-DE3A-4018-AF41-0BDAC2B5B755}" srcOrd="1" destOrd="0" parTransId="{13233C9C-4952-473D-997D-A37BF5BE013C}" sibTransId="{04093E5F-333A-4720-837C-2EAD0C41047F}"/>
    <dgm:cxn modelId="{15A43F55-BA55-4524-9854-80090735C0DE}" type="presOf" srcId="{4EDB595B-768C-4CFE-8F59-72D17FB5D962}" destId="{D2F0AA4B-37CF-4FE4-80D3-91C58CDA82EF}" srcOrd="0" destOrd="0" presId="urn:microsoft.com/office/officeart/2005/8/layout/vList3"/>
    <dgm:cxn modelId="{F407B023-8650-4275-A839-F81C91C69B32}" type="presParOf" srcId="{C3EBC708-453C-49D5-A52D-FDA41F791714}" destId="{B3D201BD-0BAD-4FDF-92D9-D0EC2BCF40E0}" srcOrd="0" destOrd="0" presId="urn:microsoft.com/office/officeart/2005/8/layout/vList3"/>
    <dgm:cxn modelId="{6D4FCCE9-314F-4C0E-8757-33B89A51B120}" type="presParOf" srcId="{B3D201BD-0BAD-4FDF-92D9-D0EC2BCF40E0}" destId="{567C77EE-A0ED-4E70-9C21-7EA6B1F88F73}" srcOrd="0" destOrd="0" presId="urn:microsoft.com/office/officeart/2005/8/layout/vList3"/>
    <dgm:cxn modelId="{F9F7B2C9-EE25-47A5-A95D-43C2B83915F7}" type="presParOf" srcId="{B3D201BD-0BAD-4FDF-92D9-D0EC2BCF40E0}" destId="{D2F0AA4B-37CF-4FE4-80D3-91C58CDA82EF}" srcOrd="1" destOrd="0" presId="urn:microsoft.com/office/officeart/2005/8/layout/vList3"/>
    <dgm:cxn modelId="{259A6405-552C-4E88-B45D-56B25124F07B}" type="presParOf" srcId="{C3EBC708-453C-49D5-A52D-FDA41F791714}" destId="{743A3423-5D6D-4CA6-B230-CD86D8348D11}" srcOrd="1" destOrd="0" presId="urn:microsoft.com/office/officeart/2005/8/layout/vList3"/>
    <dgm:cxn modelId="{A3D72258-AF4B-421C-AE0F-E7523BCA89AE}" type="presParOf" srcId="{C3EBC708-453C-49D5-A52D-FDA41F791714}" destId="{699CBEF9-3897-4C5F-82C9-5391E743CACE}" srcOrd="2" destOrd="0" presId="urn:microsoft.com/office/officeart/2005/8/layout/vList3"/>
    <dgm:cxn modelId="{C6944EFF-3FB7-47F1-AA38-7CE41E27D4B5}" type="presParOf" srcId="{699CBEF9-3897-4C5F-82C9-5391E743CACE}" destId="{EBA86DF0-42B0-40C1-B807-E93AEEE116FB}" srcOrd="0" destOrd="0" presId="urn:microsoft.com/office/officeart/2005/8/layout/vList3"/>
    <dgm:cxn modelId="{1047C620-B17A-419F-B77B-347B6393A8E1}" type="presParOf" srcId="{699CBEF9-3897-4C5F-82C9-5391E743CACE}" destId="{597C66DD-AB0C-4924-8371-8B6B6D0F196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F0AA4B-37CF-4FE4-80D3-91C58CDA82EF}">
      <dsp:nvSpPr>
        <dsp:cNvPr id="0" name=""/>
        <dsp:cNvSpPr/>
      </dsp:nvSpPr>
      <dsp:spPr>
        <a:xfrm rot="10800000">
          <a:off x="257852" y="216020"/>
          <a:ext cx="8490625" cy="219182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72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Соответствие ЭОР  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/>
            <a:t>содержательно-методическим </a:t>
          </a:r>
          <a:r>
            <a:rPr lang="ru-RU" sz="2400" kern="1200" dirty="0" smtClean="0"/>
            <a:t>требованиям обеспечивает </a:t>
          </a:r>
          <a:r>
            <a:rPr lang="ru-RU" sz="2400" b="1" i="1" kern="1200" dirty="0" smtClean="0"/>
            <a:t>качество </a:t>
          </a:r>
          <a:r>
            <a:rPr lang="ru-RU" sz="2400" kern="1200" dirty="0" smtClean="0"/>
            <a:t>представленного в нем </a:t>
          </a:r>
          <a:r>
            <a:rPr lang="ru-RU" sz="2400" b="1" i="1" kern="1200" dirty="0" smtClean="0"/>
            <a:t>учебного материала </a:t>
          </a:r>
          <a:endParaRPr lang="ru-RU" sz="2400" kern="1200" dirty="0"/>
        </a:p>
      </dsp:txBody>
      <dsp:txXfrm rot="10800000">
        <a:off x="257852" y="216020"/>
        <a:ext cx="8490625" cy="2191824"/>
      </dsp:txXfrm>
    </dsp:sp>
    <dsp:sp modelId="{567C77EE-A0ED-4E70-9C21-7EA6B1F88F73}">
      <dsp:nvSpPr>
        <dsp:cNvPr id="0" name=""/>
        <dsp:cNvSpPr/>
      </dsp:nvSpPr>
      <dsp:spPr>
        <a:xfrm>
          <a:off x="1" y="504051"/>
          <a:ext cx="1534611" cy="15346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C66DD-AB0C-4924-8371-8B6B6D0F1960}">
      <dsp:nvSpPr>
        <dsp:cNvPr id="0" name=""/>
        <dsp:cNvSpPr/>
      </dsp:nvSpPr>
      <dsp:spPr>
        <a:xfrm rot="10800000">
          <a:off x="440184" y="2651966"/>
          <a:ext cx="8263631" cy="195449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721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Соответствие ЭОР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u="sng" kern="1200" dirty="0" err="1" smtClean="0"/>
            <a:t>дизайн-эргономическим</a:t>
          </a:r>
          <a:r>
            <a:rPr lang="ru-RU" sz="2300" b="1" i="1" u="sng" kern="1200" dirty="0" smtClean="0"/>
            <a:t>  </a:t>
          </a:r>
          <a:r>
            <a:rPr lang="ru-RU" sz="2300" kern="1200" dirty="0" smtClean="0"/>
            <a:t>требованиям обеспечивает </a:t>
          </a:r>
          <a:r>
            <a:rPr lang="ru-RU" sz="2300" b="1" i="1" kern="1200" dirty="0" smtClean="0"/>
            <a:t>качество предъявления учебной информации и условий работы с ней</a:t>
          </a:r>
          <a:endParaRPr lang="ru-RU" sz="2300" kern="1200" dirty="0"/>
        </a:p>
      </dsp:txBody>
      <dsp:txXfrm rot="10800000">
        <a:off x="440184" y="2651966"/>
        <a:ext cx="8263631" cy="1954496"/>
      </dsp:txXfrm>
    </dsp:sp>
    <dsp:sp modelId="{EBA86DF0-42B0-40C1-B807-E93AEEE116FB}">
      <dsp:nvSpPr>
        <dsp:cNvPr id="0" name=""/>
        <dsp:cNvSpPr/>
      </dsp:nvSpPr>
      <dsp:spPr>
        <a:xfrm>
          <a:off x="0" y="2844782"/>
          <a:ext cx="1534611" cy="15346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C766FE-73EC-4E7B-AF8C-849E8BC52DA2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3EC06-BA69-4B65-B1E3-D3DADF0E2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775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766FE-73EC-4E7B-AF8C-849E8BC52DA2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3EC06-BA69-4B65-B1E3-D3DADF0E2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779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766FE-73EC-4E7B-AF8C-849E8BC52DA2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3EC06-BA69-4B65-B1E3-D3DADF0E2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796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766FE-73EC-4E7B-AF8C-849E8BC52DA2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3EC06-BA69-4B65-B1E3-D3DADF0E2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840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766FE-73EC-4E7B-AF8C-849E8BC52DA2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3EC06-BA69-4B65-B1E3-D3DADF0E2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6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766FE-73EC-4E7B-AF8C-849E8BC52DA2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3EC06-BA69-4B65-B1E3-D3DADF0E2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191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C766FE-73EC-4E7B-AF8C-849E8BC52DA2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3EC06-BA69-4B65-B1E3-D3DADF0E2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9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C766FE-73EC-4E7B-AF8C-849E8BC52DA2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3EC06-BA69-4B65-B1E3-D3DADF0E2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526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766FE-73EC-4E7B-AF8C-849E8BC52DA2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3EC06-BA69-4B65-B1E3-D3DADF0E2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299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766FE-73EC-4E7B-AF8C-849E8BC52DA2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3EC06-BA69-4B65-B1E3-D3DADF0E2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018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766FE-73EC-4E7B-AF8C-849E8BC52DA2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3EC06-BA69-4B65-B1E3-D3DADF0E2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403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766FE-73EC-4E7B-AF8C-849E8BC52DA2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3EC06-BA69-4B65-B1E3-D3DADF0E2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864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766FE-73EC-4E7B-AF8C-849E8BC52DA2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3EC06-BA69-4B65-B1E3-D3DADF0E2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4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DBC766FE-73EC-4E7B-AF8C-849E8BC52DA2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81C3EC06-BA69-4B65-B1E3-D3DADF0E2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fcior.edu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ebpractice.cm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ct.edu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college.ru/informatik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to.edu.ru/2007/Moscow/" TargetMode="External"/><Relationship Id="rId2" Type="http://schemas.openxmlformats.org/officeDocument/2006/relationships/hyperlink" Target="http://metodist.lbz.ru/ium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cior.edu.ru/catalog/meta/4/mc/discipline%20OO/mi/6/p/page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ukapro.ru/" TargetMode="External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cior.edu.ru/-&#1092;&#1077;&#1076;&#1077;&#1088;&#1072;&#1083;&#1100;&#1085;&#1099;&#1081;" TargetMode="External"/><Relationship Id="rId5" Type="http://schemas.openxmlformats.org/officeDocument/2006/relationships/hyperlink" Target="http://marklv.narod.ru/inf/links.htm" TargetMode="External"/><Relationship Id="rId4" Type="http://schemas.openxmlformats.org/officeDocument/2006/relationships/hyperlink" Target="http://oivt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C:\Documents and Settings\Татьяна Ивановна\Local Settings\Temporary Internet Files\Content.IE5\E7HK13VI\MP9004091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170" y="1772816"/>
            <a:ext cx="3381844" cy="50851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6480720" cy="223224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Электронные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образовательные ресурсы в  школьном курсе информатики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472982"/>
            <a:ext cx="8352928" cy="38501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Ходаковская Т.И., заместитель директора по ИКТ МОУ СОШ № 39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040560" cy="914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Формы использования ЭОР на уроках :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коммуникативная</a:t>
            </a:r>
            <a:r>
              <a:rPr lang="ru-RU" dirty="0" smtClean="0"/>
              <a:t> </a:t>
            </a:r>
            <a:r>
              <a:rPr lang="ru-RU" dirty="0"/>
              <a:t>- возможность непосредственного </a:t>
            </a:r>
            <a:r>
              <a:rPr lang="ru-RU" dirty="0" smtClean="0"/>
              <a:t>общения с компьютером, </a:t>
            </a:r>
            <a:r>
              <a:rPr lang="ru-RU" dirty="0"/>
              <a:t>оперативность предоставления информации, контроль за состоянием процесса; </a:t>
            </a:r>
          </a:p>
          <a:p>
            <a:r>
              <a:rPr lang="ru-RU" b="1" dirty="0" smtClean="0"/>
              <a:t>производительная</a:t>
            </a:r>
            <a:r>
              <a:rPr lang="ru-RU" dirty="0" smtClean="0"/>
              <a:t> </a:t>
            </a:r>
            <a:r>
              <a:rPr lang="ru-RU" dirty="0"/>
              <a:t>- автоматизация нетворческих, рутинных </a:t>
            </a:r>
            <a:r>
              <a:rPr lang="ru-RU" dirty="0" smtClean="0"/>
              <a:t>операций. </a:t>
            </a:r>
            <a:r>
              <a:rPr lang="ru-RU" dirty="0"/>
              <a:t>Быстрый поиск информации по ключевым словам в базе данных, доступ к уникальным изданиям справочно-информационного </a:t>
            </a:r>
            <a:r>
              <a:rPr lang="ru-RU" dirty="0" smtClean="0"/>
              <a:t>характера.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6" descr="C:\Documents and Settings\Татьяна Ивановна\Local Settings\Temporary Internet Files\Content.IE5\OHN1HJ2H\MC9004415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1316" y="332656"/>
            <a:ext cx="3053172" cy="23322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5328592" cy="64807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Методы обучения с ЭОР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229600" cy="50131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один </a:t>
            </a:r>
            <a:r>
              <a:rPr lang="ru-RU" sz="2800" dirty="0"/>
              <a:t>компьютер + проектор на класс:</a:t>
            </a:r>
          </a:p>
          <a:p>
            <a:pPr lvl="1"/>
            <a:r>
              <a:rPr lang="ru-RU" sz="2400" dirty="0" smtClean="0"/>
              <a:t> демонстрация </a:t>
            </a:r>
            <a:r>
              <a:rPr lang="ru-RU" sz="2400" dirty="0"/>
              <a:t>учителем отдельных мультимедиа–объектов по теме;</a:t>
            </a:r>
          </a:p>
          <a:p>
            <a:pPr lvl="1"/>
            <a:r>
              <a:rPr lang="ru-RU" sz="2400" dirty="0" smtClean="0"/>
              <a:t>демонстрация </a:t>
            </a:r>
            <a:r>
              <a:rPr lang="ru-RU" sz="2400" dirty="0"/>
              <a:t>учителем </a:t>
            </a:r>
            <a:r>
              <a:rPr lang="ru-RU" sz="2400" dirty="0" err="1"/>
              <a:t>мультимедийных</a:t>
            </a:r>
            <a:r>
              <a:rPr lang="ru-RU" sz="2400" dirty="0"/>
              <a:t> презентаций по теме урока (15 – 20 минут от урока);</a:t>
            </a:r>
          </a:p>
          <a:p>
            <a:pPr lvl="1"/>
            <a:r>
              <a:rPr lang="ru-RU" sz="2400" dirty="0" smtClean="0"/>
              <a:t>«</a:t>
            </a:r>
            <a:r>
              <a:rPr lang="ru-RU" sz="2400" dirty="0"/>
              <a:t>живая» демонстрация учителем различных способов решения задач;</a:t>
            </a:r>
          </a:p>
          <a:p>
            <a:pPr lvl="1"/>
            <a:r>
              <a:rPr lang="ru-RU" sz="2400" dirty="0" smtClean="0"/>
              <a:t>использование </a:t>
            </a:r>
            <a:r>
              <a:rPr lang="ru-RU" sz="2400" dirty="0"/>
              <a:t>компьютера </a:t>
            </a:r>
            <a:r>
              <a:rPr lang="ru-RU" sz="2400" dirty="0" smtClean="0"/>
              <a:t>школьниками </a:t>
            </a:r>
            <a:r>
              <a:rPr lang="ru-RU" sz="2400" dirty="0"/>
              <a:t>при ответе у </a:t>
            </a:r>
            <a:r>
              <a:rPr lang="ru-RU" sz="2400" dirty="0" smtClean="0"/>
              <a:t>доски, в </a:t>
            </a:r>
            <a:r>
              <a:rPr lang="ru-RU" sz="2400" dirty="0"/>
              <a:t>частности, демонстрируя подготовленную из мультимедиа </a:t>
            </a:r>
            <a:r>
              <a:rPr lang="ru-RU" sz="2400" dirty="0" smtClean="0"/>
              <a:t>– презентацию;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Picture 7" descr="C:\Documents and Settings\Татьяна Ивановна\Local Settings\Temporary Internet Files\Content.IE5\6INELJT1\MC9003699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2013713" cy="335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6707088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dirty="0" smtClean="0"/>
              <a:t>два ученика - один компьютер:</a:t>
            </a:r>
          </a:p>
          <a:p>
            <a:pPr lvl="1"/>
            <a:r>
              <a:rPr lang="ru-RU" dirty="0" smtClean="0"/>
              <a:t>фронтальные лабораторные работы;</a:t>
            </a:r>
          </a:p>
          <a:p>
            <a:pPr lvl="1"/>
            <a:r>
              <a:rPr lang="ru-RU" sz="2200" dirty="0" smtClean="0"/>
              <a:t>групповое </a:t>
            </a:r>
            <a:r>
              <a:rPr lang="ru-RU" sz="2200" dirty="0"/>
              <a:t>исследовательское задание;</a:t>
            </a:r>
          </a:p>
          <a:p>
            <a:pPr lvl="1"/>
            <a:r>
              <a:rPr lang="ru-RU" sz="2200" dirty="0" smtClean="0"/>
              <a:t>групповое </a:t>
            </a:r>
            <a:r>
              <a:rPr lang="ru-RU" sz="2200" dirty="0"/>
              <a:t>творческое задание;</a:t>
            </a:r>
          </a:p>
          <a:p>
            <a:pPr lvl="1"/>
            <a:r>
              <a:rPr lang="ru-RU" sz="2200" dirty="0" smtClean="0"/>
              <a:t>интерактивное </a:t>
            </a:r>
            <a:r>
              <a:rPr lang="ru-RU" sz="2200" dirty="0"/>
              <a:t>обучение способам решения задач;</a:t>
            </a:r>
          </a:p>
          <a:p>
            <a:r>
              <a:rPr lang="ru-RU" sz="2600" dirty="0"/>
              <a:t>один ученик - один компьютер:</a:t>
            </a:r>
          </a:p>
          <a:p>
            <a:pPr lvl="1"/>
            <a:r>
              <a:rPr lang="ru-RU" sz="2200" dirty="0" smtClean="0"/>
              <a:t>виртуальный </a:t>
            </a:r>
            <a:r>
              <a:rPr lang="ru-RU" sz="2200" dirty="0"/>
              <a:t>лабораторный практикум;</a:t>
            </a:r>
          </a:p>
          <a:p>
            <a:pPr lvl="1"/>
            <a:r>
              <a:rPr lang="ru-RU" sz="2200" dirty="0" smtClean="0"/>
              <a:t>индивидуальное </a:t>
            </a:r>
            <a:r>
              <a:rPr lang="ru-RU" sz="2200" dirty="0"/>
              <a:t>исследовательское задание;</a:t>
            </a:r>
          </a:p>
          <a:p>
            <a:pPr lvl="1"/>
            <a:r>
              <a:rPr lang="ru-RU" sz="2200" dirty="0" smtClean="0"/>
              <a:t> </a:t>
            </a:r>
            <a:r>
              <a:rPr lang="ru-RU" sz="2200" dirty="0"/>
              <a:t>индивидуальное творческое задание;</a:t>
            </a:r>
          </a:p>
          <a:p>
            <a:pPr lvl="1"/>
            <a:r>
              <a:rPr lang="ru-RU" sz="2200" dirty="0" smtClean="0"/>
              <a:t>интерактивное </a:t>
            </a:r>
            <a:r>
              <a:rPr lang="ru-RU" sz="2200" dirty="0"/>
              <a:t>обучение способам решения задач;</a:t>
            </a:r>
          </a:p>
          <a:p>
            <a:pPr lvl="1"/>
            <a:r>
              <a:rPr lang="ru-RU" sz="2200" dirty="0" smtClean="0"/>
              <a:t>компьютерное </a:t>
            </a:r>
            <a:r>
              <a:rPr lang="ru-RU" sz="2200" dirty="0"/>
              <a:t>тестирование.</a:t>
            </a:r>
            <a:endParaRPr lang="ru-RU" dirty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5328592" cy="9144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Методы обучения с ЭОР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Татьяна Ивановна\Local Settings\Temporary Internet Files\Content.IE5\Q2I9Q3V3\MC9002380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72200" y="3420880"/>
            <a:ext cx="2771800" cy="2140976"/>
          </a:xfrm>
          <a:prstGeom prst="rect">
            <a:avLst/>
          </a:prstGeom>
          <a:noFill/>
        </p:spPr>
      </p:pic>
      <p:pic>
        <p:nvPicPr>
          <p:cNvPr id="8" name="Picture 5" descr="C:\Documents and Settings\Татьяна Ивановна\Local Settings\Temporary Internet Files\Content.IE5\CJLDUE8V\MC9002899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424" y="116632"/>
            <a:ext cx="2665576" cy="24015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4261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Проект федерального центра информационно-образовательных ресурсов (ФЦИОР: </a:t>
            </a:r>
            <a:r>
              <a:rPr lang="ru-RU" u="sng" dirty="0" smtClean="0">
                <a:hlinkClick r:id="rId2"/>
              </a:rPr>
              <a:t>http://fcior.edu.ru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7211144" cy="2664297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представляет каталог ЭОР, где размещены открытые образовательные модульные </a:t>
            </a:r>
            <a:r>
              <a:rPr lang="ru-RU" sz="2200" dirty="0" err="1" smtClean="0"/>
              <a:t>мультимедиасистемы</a:t>
            </a:r>
            <a:r>
              <a:rPr lang="ru-RU" sz="2200" dirty="0" smtClean="0"/>
              <a:t> (ОМС), объединяющие электронные учебные модули трех типов: информационные, практические и контрольные. Имеется материал по всем темам школьного курса информатики.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8662" r="4911" b="40938"/>
          <a:stretch>
            <a:fillRect/>
          </a:stretch>
        </p:blipFill>
        <p:spPr bwMode="auto">
          <a:xfrm>
            <a:off x="755576" y="4510807"/>
            <a:ext cx="6912768" cy="234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4261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Сетевые компьютерные практикумы по курсу информатики </a:t>
            </a:r>
            <a:br>
              <a:rPr lang="ru-RU" dirty="0" smtClean="0"/>
            </a:br>
            <a:r>
              <a:rPr lang="ru-RU" u="sng" dirty="0" smtClean="0">
                <a:hlinkClick r:id="rId2"/>
              </a:rPr>
              <a:t>http: //</a:t>
            </a:r>
            <a:r>
              <a:rPr lang="ru-RU" u="sng" dirty="0" err="1" smtClean="0">
                <a:hlinkClick r:id="rId2"/>
              </a:rPr>
              <a:t>webpractice.cm.ru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7211144" cy="266429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воплощают  инновации в школьном образовании, позволяют осуществлять бесплатное дистанционное обучение на основе новых сетевых образовательных технологий. Проект содержит </a:t>
            </a:r>
            <a:r>
              <a:rPr lang="ru-RU" sz="2000" dirty="0" err="1" smtClean="0"/>
              <a:t>мультимедийный</a:t>
            </a:r>
            <a:r>
              <a:rPr lang="ru-RU" sz="2000" dirty="0" smtClean="0"/>
              <a:t> курс информатики по темам: основы программирования, телекоммуникации, защита информации, алгоритмизация, моделирование.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7719" t="8662" r="18495" b="50388"/>
          <a:stretch>
            <a:fillRect/>
          </a:stretch>
        </p:blipFill>
        <p:spPr bwMode="auto">
          <a:xfrm>
            <a:off x="1763688" y="4149080"/>
            <a:ext cx="5256584" cy="253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4261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"Информационно-коммуникационные технологии в образовании" </a:t>
            </a:r>
            <a:r>
              <a:rPr lang="ru-RU" dirty="0" smtClean="0">
                <a:hlinkClick r:id="rId2"/>
              </a:rPr>
              <a:t>http://www.ict.edu.ru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7211144" cy="266429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предназначен для организации оперативного доступа к информационным ресурсам учебно-методического и справочного назначения, размещенных как на самом портале, так и на других порталах и сайтах с помощью создания </a:t>
            </a:r>
            <a:r>
              <a:rPr lang="ru-RU" sz="2000" dirty="0" err="1" smtClean="0"/>
              <a:t>веб-интерфейсов</a:t>
            </a:r>
            <a:r>
              <a:rPr lang="ru-RU" sz="2000" dirty="0" smtClean="0"/>
              <a:t>, системы поиска и навигации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8662" b="41726"/>
          <a:stretch>
            <a:fillRect/>
          </a:stretch>
        </p:blipFill>
        <p:spPr bwMode="auto">
          <a:xfrm>
            <a:off x="311520" y="3852676"/>
            <a:ext cx="8076904" cy="300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4261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Электронные ресурсы издательства «БИНОМ» </a:t>
            </a:r>
            <a:br>
              <a:rPr lang="ru-RU" dirty="0" smtClean="0"/>
            </a:br>
            <a:r>
              <a:rPr lang="ru-RU" dirty="0" smtClean="0"/>
              <a:t>http://</a:t>
            </a:r>
            <a:r>
              <a:rPr lang="en-US" dirty="0" err="1" smtClean="0"/>
              <a:t>metodist</a:t>
            </a:r>
            <a:r>
              <a:rPr lang="ru-RU" dirty="0" smtClean="0"/>
              <a:t>.</a:t>
            </a:r>
            <a:r>
              <a:rPr lang="en-US" dirty="0" err="1" smtClean="0"/>
              <a:t>lbz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7920880" cy="26642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Сопровождают  учебники по информатике </a:t>
            </a:r>
          </a:p>
          <a:p>
            <a:r>
              <a:rPr lang="ru-RU" sz="2000" dirty="0" smtClean="0"/>
              <a:t>Матвеевой Н.В. «Информатика и ИКТ» 2-4 классы; </a:t>
            </a:r>
          </a:p>
          <a:p>
            <a:r>
              <a:rPr lang="ru-RU" sz="2000" dirty="0" err="1" smtClean="0"/>
              <a:t>Босовой</a:t>
            </a:r>
            <a:r>
              <a:rPr lang="ru-RU" sz="2000" dirty="0" smtClean="0"/>
              <a:t> Л.Л. «Информатика», 5-7 классы; </a:t>
            </a:r>
          </a:p>
          <a:p>
            <a:r>
              <a:rPr lang="ru-RU" sz="2000" dirty="0" err="1" smtClean="0"/>
              <a:t>СемакинаИ.Г</a:t>
            </a:r>
            <a:r>
              <a:rPr lang="ru-RU" sz="2000" dirty="0" smtClean="0"/>
              <a:t>.  «Информатика и ИКТ», 8-9 классы [2].</a:t>
            </a:r>
          </a:p>
          <a:p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631" t="8662" r="12589" b="25976"/>
          <a:stretch>
            <a:fillRect/>
          </a:stretch>
        </p:blipFill>
        <p:spPr bwMode="auto">
          <a:xfrm>
            <a:off x="899592" y="3511372"/>
            <a:ext cx="5904656" cy="334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«Информатика и ИКТ» </a:t>
            </a:r>
            <a:r>
              <a:rPr lang="ru-RU" dirty="0" err="1" smtClean="0"/>
              <a:t>Nachalka.info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7344816" cy="27363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виртуальная страна, жизнь в которой идет по своим особенным законам. Здесь можно учиться и играть, развлекаться и закреплять материал школьной программы. </a:t>
            </a:r>
          </a:p>
          <a:p>
            <a:pPr>
              <a:buNone/>
            </a:pPr>
            <a:r>
              <a:rPr lang="ru-RU" sz="2000" dirty="0" smtClean="0"/>
              <a:t>Учебный раздел содержит занимательные уроки с яркими примерами, красочными иллюстрациями. </a:t>
            </a:r>
          </a:p>
          <a:p>
            <a:pPr>
              <a:buNone/>
            </a:pPr>
            <a:endParaRPr lang="ru-RU" sz="1800" dirty="0" smtClean="0"/>
          </a:p>
          <a:p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362" t="8662" r="32079" b="12589"/>
          <a:stretch>
            <a:fillRect/>
          </a:stretch>
        </p:blipFill>
        <p:spPr bwMode="auto">
          <a:xfrm>
            <a:off x="539552" y="3140968"/>
            <a:ext cx="6984776" cy="37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4261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Интернет-проект  для дистанционной подготовки к сдаче ЕГЭ </a:t>
            </a:r>
            <a:r>
              <a:rPr lang="ru-RU" u="sng" dirty="0" smtClean="0">
                <a:hlinkClick r:id="rId2"/>
              </a:rPr>
              <a:t>http://college.ru/informatika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295" t="10801" r="11637" b="2697"/>
          <a:stretch>
            <a:fillRect/>
          </a:stretch>
        </p:blipFill>
        <p:spPr bwMode="auto">
          <a:xfrm>
            <a:off x="323528" y="1835905"/>
            <a:ext cx="7128792" cy="502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348880"/>
            <a:ext cx="6264696" cy="3888432"/>
          </a:xfrm>
        </p:spPr>
        <p:txBody>
          <a:bodyPr/>
          <a:lstStyle/>
          <a:p>
            <a:r>
              <a:rPr lang="ru-RU" b="1" i="1" dirty="0" smtClean="0"/>
              <a:t>Учитель,</a:t>
            </a:r>
            <a:r>
              <a:rPr lang="ru-RU" dirty="0" smtClean="0"/>
              <a:t> подбирающий сегодня электронные образовательные ресурсы к своему уроку, </a:t>
            </a:r>
            <a:r>
              <a:rPr lang="ru-RU" b="1" i="1" dirty="0" smtClean="0"/>
              <a:t>должен выступать в роли эксперта</a:t>
            </a:r>
            <a:r>
              <a:rPr lang="ru-RU" dirty="0" smtClean="0"/>
              <a:t>, самостоятельно оценивающего найденные им материалы, и использовать на уроке только те из них, которые отвечают </a:t>
            </a:r>
            <a:r>
              <a:rPr lang="ru-RU" b="1" dirty="0" smtClean="0"/>
              <a:t>содержательно-методическим </a:t>
            </a:r>
            <a:r>
              <a:rPr lang="ru-RU" dirty="0" smtClean="0"/>
              <a:t>и </a:t>
            </a:r>
            <a:r>
              <a:rPr lang="ru-RU" b="1" dirty="0" err="1" smtClean="0"/>
              <a:t>дизайн-эргономическим</a:t>
            </a:r>
            <a:r>
              <a:rPr lang="ru-RU" b="1" dirty="0" smtClean="0"/>
              <a:t> </a:t>
            </a:r>
            <a:r>
              <a:rPr lang="ru-RU" dirty="0" smtClean="0"/>
              <a:t>требованиям [1].</a:t>
            </a:r>
          </a:p>
          <a:p>
            <a:endParaRPr lang="ru-RU" dirty="0"/>
          </a:p>
        </p:txBody>
      </p:sp>
      <p:pic>
        <p:nvPicPr>
          <p:cNvPr id="4" name="Picture 9" descr="C:\Documents and Settings\Татьяна Ивановна\Local Settings\Temporary Internet Files\Content.IE5\OHN1HJ2H\MC9003550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3059832" cy="34307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63246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Современный ученик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6324600" cy="5064968"/>
          </a:xfrm>
        </p:spPr>
        <p:txBody>
          <a:bodyPr/>
          <a:lstStyle/>
          <a:p>
            <a:r>
              <a:rPr lang="ru-RU" dirty="0" smtClean="0"/>
              <a:t>Вращается  в мощном информационном пространстве, насыщенном новейшими коммуникационными системами. </a:t>
            </a:r>
          </a:p>
          <a:p>
            <a:r>
              <a:rPr lang="ru-RU" dirty="0" smtClean="0"/>
              <a:t>Лучше  адаптирован к экранному восприятию информации, чем к книжному, имеет достаточно широкий кругозор, неглубокие знания, низкую мотивацию обучения.</a:t>
            </a:r>
          </a:p>
          <a:p>
            <a:r>
              <a:rPr lang="ru-RU" dirty="0" smtClean="0"/>
              <a:t>Более восприимчив и мобилен в освоении новейших устройств и систем, практичен в умении заставить достижения цивилизации добывать для себя развлечения.</a:t>
            </a:r>
          </a:p>
        </p:txBody>
      </p:sp>
      <p:pic>
        <p:nvPicPr>
          <p:cNvPr id="4" name="Picture 5" descr="C:\Documents and Settings\Татьяна Ивановна\Local Settings\Temporary Internet Files\Content.IE5\E7HK13VI\MP9004072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0648"/>
            <a:ext cx="2287116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80920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ЭОР должны удовлетворять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содержательно-методическим требованиям: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5256584"/>
          </a:xfrm>
          <a:gradFill>
            <a:gsLst>
              <a:gs pos="0">
                <a:schemeClr val="accent5">
                  <a:tint val="50000"/>
                  <a:satMod val="300000"/>
                  <a:alpha val="43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i="1" dirty="0" smtClean="0"/>
              <a:t>соответствовать нормативным требованиям</a:t>
            </a:r>
            <a:r>
              <a:rPr lang="ru-RU" dirty="0" smtClean="0"/>
              <a:t>, регламентируемым Министерством образования и науки РФ; </a:t>
            </a:r>
          </a:p>
          <a:p>
            <a:r>
              <a:rPr lang="ru-RU" b="1" i="1" dirty="0" smtClean="0"/>
              <a:t>соответствовать основным дидактическим принципам: </a:t>
            </a:r>
            <a:r>
              <a:rPr lang="ru-RU" dirty="0" smtClean="0"/>
              <a:t>научность, доступность, наглядность; </a:t>
            </a:r>
          </a:p>
          <a:p>
            <a:r>
              <a:rPr lang="ru-RU" b="1" i="1" dirty="0" smtClean="0"/>
              <a:t>соответствовать возрастным особенностям </a:t>
            </a:r>
            <a:r>
              <a:rPr lang="ru-RU" dirty="0" smtClean="0"/>
              <a:t>обучаемых: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i="1" u="sng" dirty="0" smtClean="0"/>
              <a:t>соответствие тем </a:t>
            </a:r>
            <a:r>
              <a:rPr lang="ru-RU" sz="2200" dirty="0" smtClean="0"/>
              <a:t>и учебных заданий, 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/>
              <a:t>соответствие </a:t>
            </a:r>
            <a:r>
              <a:rPr lang="ru-RU" sz="2200" i="1" u="sng" dirty="0" smtClean="0"/>
              <a:t>темпа подачи учебного материала индивидуальным особенностям обучаемых</a:t>
            </a:r>
            <a:r>
              <a:rPr lang="ru-RU" sz="2200" dirty="0" smtClean="0"/>
              <a:t>, 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/>
              <a:t>учет </a:t>
            </a:r>
            <a:r>
              <a:rPr lang="ru-RU" sz="2200" i="1" u="sng" dirty="0" smtClean="0"/>
              <a:t>психологических особенностей </a:t>
            </a:r>
            <a:r>
              <a:rPr lang="ru-RU" sz="2200" dirty="0" smtClean="0"/>
              <a:t>учащихся для активизации внимания и развития интереса к предмету, 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i="1" u="sng" dirty="0" smtClean="0"/>
              <a:t>приемлемость требований к уровню технической подготовки обучаемых</a:t>
            </a:r>
            <a:r>
              <a:rPr lang="ru-RU" sz="2200" dirty="0" smtClean="0"/>
              <a:t>;</a:t>
            </a:r>
            <a:endParaRPr lang="ru-RU" sz="2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7992888" cy="5040560"/>
          </a:xfrm>
          <a:gradFill>
            <a:gsLst>
              <a:gs pos="0">
                <a:schemeClr val="accent5">
                  <a:tint val="50000"/>
                  <a:satMod val="300000"/>
                  <a:alpha val="42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i="1" dirty="0" smtClean="0"/>
              <a:t>обеспечивать возможность индивидуализации образования: 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/>
              <a:t>наличие в содержании компоненты, обеспечивающей реализацию </a:t>
            </a:r>
            <a:r>
              <a:rPr lang="ru-RU" sz="2200" i="1" u="sng" dirty="0" smtClean="0"/>
              <a:t>уровневой дифференциации</a:t>
            </a:r>
            <a:r>
              <a:rPr lang="ru-RU" sz="2200" u="sng" dirty="0" smtClean="0"/>
              <a:t>, 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/>
              <a:t>наличие возможности </a:t>
            </a:r>
            <a:r>
              <a:rPr lang="ru-RU" sz="2200" i="1" u="sng" dirty="0" smtClean="0"/>
              <a:t>изменения последовательности</a:t>
            </a:r>
            <a:r>
              <a:rPr lang="ru-RU" sz="2200" dirty="0" smtClean="0"/>
              <a:t> подачи материала для поддержки традиционных и внедрения новых методик обучения; 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/>
              <a:t>наличие </a:t>
            </a:r>
            <a:r>
              <a:rPr lang="ru-RU" sz="2200" i="1" u="sng" dirty="0" smtClean="0"/>
              <a:t>разнообразных средств ведения диалога: </a:t>
            </a:r>
            <a:r>
              <a:rPr lang="ru-RU" sz="2200" dirty="0" smtClean="0"/>
              <a:t> вопросы в произвольной форме, ключевые слова;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/>
              <a:t>обладать методической поддержкой</a:t>
            </a:r>
            <a:r>
              <a:rPr lang="ru-RU" dirty="0" smtClean="0"/>
              <a:t>: 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/>
              <a:t>наличие методических материалов,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/>
              <a:t>сетевой методической поддержки ресурса;</a:t>
            </a: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0" y="116632"/>
            <a:ext cx="8208912" cy="10801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ЭОР должны удовлетворять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содержательно- методическим требованиям:</a:t>
            </a:r>
            <a:endParaRPr kumimoji="0" lang="ru-RU" sz="32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352928" cy="4896544"/>
          </a:xfrm>
          <a:gradFill>
            <a:gsLst>
              <a:gs pos="0">
                <a:schemeClr val="accent5">
                  <a:tint val="50000"/>
                  <a:satMod val="300000"/>
                  <a:alpha val="56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i="1" dirty="0" smtClean="0"/>
              <a:t>быть ориентированными на достижение новых образовательных результатов</a:t>
            </a:r>
            <a:r>
              <a:rPr lang="ru-RU" dirty="0" smtClean="0"/>
              <a:t>: 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/>
              <a:t>формирование </a:t>
            </a:r>
            <a:r>
              <a:rPr lang="ru-RU" sz="2200" i="1" u="sng" dirty="0" err="1" smtClean="0"/>
              <a:t>общеучебных</a:t>
            </a:r>
            <a:r>
              <a:rPr lang="ru-RU" sz="2200" i="1" u="sng" dirty="0" smtClean="0"/>
              <a:t> умений и компетенций; </a:t>
            </a:r>
            <a:r>
              <a:rPr lang="ru-RU" sz="2200" dirty="0" smtClean="0"/>
              <a:t>приобретение опыта решения жизненных проблем на основе знаний и умений; 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/>
              <a:t>развитие </a:t>
            </a:r>
            <a:r>
              <a:rPr lang="ru-RU" sz="2200" i="1" u="sng" dirty="0" smtClean="0"/>
              <a:t>умений работы с информацией</a:t>
            </a:r>
            <a:r>
              <a:rPr lang="ru-RU" sz="2200" dirty="0" smtClean="0"/>
              <a:t>; 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/>
              <a:t>выработка </a:t>
            </a:r>
            <a:r>
              <a:rPr lang="ru-RU" sz="2200" i="1" u="sng" dirty="0" smtClean="0"/>
              <a:t>навыков проектной и исследовательской деятельности, </a:t>
            </a:r>
            <a:r>
              <a:rPr lang="ru-RU" sz="2200" dirty="0" smtClean="0"/>
              <a:t> </a:t>
            </a:r>
            <a:r>
              <a:rPr lang="ru-RU" sz="2200" i="1" u="sng" dirty="0" smtClean="0"/>
              <a:t>экспертной оценки</a:t>
            </a:r>
            <a:r>
              <a:rPr lang="ru-RU" sz="2200" dirty="0" smtClean="0"/>
              <a:t> результатов;</a:t>
            </a:r>
            <a:r>
              <a:rPr lang="ru-RU" sz="2200" i="1" u="sng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i="1" u="sng" dirty="0" smtClean="0"/>
              <a:t>навыков   самостоятельного изучения материала</a:t>
            </a:r>
            <a:r>
              <a:rPr lang="ru-RU" sz="2200" dirty="0" smtClean="0"/>
              <a:t>, </a:t>
            </a:r>
            <a:r>
              <a:rPr lang="ru-RU" sz="2200" i="1" u="sng" dirty="0" smtClean="0"/>
              <a:t>умений принимать решения в нестандартной ситуации</a:t>
            </a:r>
            <a:r>
              <a:rPr lang="ru-RU" sz="2200" dirty="0" smtClean="0"/>
              <a:t>; 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i="1" u="sng" dirty="0" smtClean="0"/>
              <a:t>навыков работы в группе</a:t>
            </a:r>
            <a:r>
              <a:rPr lang="ru-RU" sz="2200" dirty="0" smtClean="0"/>
              <a:t>, умений проводить рефлексию и обсуждение; </a:t>
            </a: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16632"/>
            <a:ext cx="8568952" cy="12241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ЭОР должны удовлетворять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содержательно- методическим требованиям:</a:t>
            </a:r>
            <a:endParaRPr kumimoji="0" lang="ru-RU" sz="32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136904" cy="4896544"/>
          </a:xfrm>
          <a:gradFill>
            <a:gsLst>
              <a:gs pos="0">
                <a:schemeClr val="accent5">
                  <a:tint val="50000"/>
                  <a:satMod val="300000"/>
                  <a:alpha val="56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i="1" dirty="0" smtClean="0"/>
              <a:t>полностью использовать возможности компьютера в обработке и представлении информации</a:t>
            </a:r>
            <a:r>
              <a:rPr lang="ru-RU" dirty="0" smtClean="0"/>
              <a:t> - качество воспроизведения; 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i="1" dirty="0" smtClean="0"/>
              <a:t>удовлетворять требованиям качества экранного дизайна</a:t>
            </a:r>
            <a:r>
              <a:rPr lang="ru-RU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/>
              <a:t>четкость представления текста и графики; 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dirty="0" smtClean="0"/>
              <a:t>соответствие цветовых, текстовых, звуковых решений, информационной насыщенности экранов эргономическим требованиям, учитывающим возрастные психолого-педагогические особенности учащихся; </a:t>
            </a:r>
            <a:endParaRPr lang="ru-RU" sz="2200" dirty="0"/>
          </a:p>
        </p:txBody>
      </p:sp>
      <p:pic>
        <p:nvPicPr>
          <p:cNvPr id="4098" name="Picture 2" descr="C:\Documents and Settings\Татьяна Ивановна\Local Settings\Temporary Internet Files\Content.IE5\AYU98AEL\MC9002957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6384" y="0"/>
            <a:ext cx="2347616" cy="233656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16632"/>
            <a:ext cx="8280920" cy="12241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ЭОР должны удовлетворять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дизайн-эргономическим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требованиям:</a:t>
            </a:r>
            <a:endParaRPr kumimoji="0" lang="ru-RU" sz="3200" b="1" i="0" u="none" strike="noStrike" kern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7848872" cy="4896544"/>
          </a:xfrm>
          <a:gradFill>
            <a:gsLst>
              <a:gs pos="0">
                <a:schemeClr val="accent5">
                  <a:tint val="50000"/>
                  <a:satMod val="300000"/>
                  <a:alpha val="56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i="1" dirty="0" smtClean="0"/>
              <a:t>обладать удобным интерфейсом: 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i="1" u="sng" dirty="0" smtClean="0"/>
              <a:t>ясность диалога - </a:t>
            </a:r>
            <a:r>
              <a:rPr lang="ru-RU" sz="2200" dirty="0" smtClean="0"/>
              <a:t>возможность легко понять основы функционирования ресурса,  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i="1" u="sng" dirty="0" smtClean="0"/>
              <a:t>легкость обучения и использования - </a:t>
            </a:r>
            <a:r>
              <a:rPr lang="ru-RU" sz="2200" dirty="0" smtClean="0"/>
              <a:t>возможность освоения интерфейса в процессе работы за счет помощи и обработки всевозможных ошибок пользователя, </a:t>
            </a:r>
          </a:p>
          <a:p>
            <a:pPr lvl="1">
              <a:buFont typeface="Wingdings" pitchFamily="2" charset="2"/>
              <a:buChar char="Ø"/>
            </a:pPr>
            <a:r>
              <a:rPr lang="ru-RU" sz="2200" i="1" u="sng" dirty="0" smtClean="0"/>
              <a:t>надежность </a:t>
            </a:r>
            <a:r>
              <a:rPr lang="ru-RU" sz="2200" dirty="0" smtClean="0"/>
              <a:t>- наличие защиты от некорректных действий;</a:t>
            </a:r>
          </a:p>
          <a:p>
            <a:r>
              <a:rPr lang="ru-RU" b="1" i="1" dirty="0" smtClean="0"/>
              <a:t>обеспечивать высокую степень адаптации к учебному процессу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16632"/>
            <a:ext cx="7920880" cy="12241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ЭОР должны удовлетворять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дизайн-эргономическим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требованиям:</a:t>
            </a:r>
            <a:endParaRPr kumimoji="0" lang="ru-RU" sz="3200" b="1" i="0" u="none" strike="noStrike" kern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132856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260648"/>
            <a:ext cx="7344816" cy="156966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2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Качество  учебного процесса, организуемого с использованием средств ИКТ определяет: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C:\Documents and Settings\Татьяна Ивановна\Local Settings\Temporary Internet Files\Content.IE5\6INELJT1\MP9004395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4298" y="0"/>
            <a:ext cx="29997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6336704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ЭОР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заменяют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учителя или учебник, </a:t>
            </a:r>
            <a:b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коренным образом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изменяют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характер педагогической деятельности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ru-RU" sz="2000" dirty="0" smtClean="0"/>
              <a:t>Обзор цифровых образовательных ресурсов по курсу информатики и ИКТ для основной школы. Открытый класс. Сетевые образовательные сообщества. Режим  доступа: </a:t>
            </a:r>
            <a:r>
              <a:rPr lang="ru-RU" sz="2000" u="sng" dirty="0" smtClean="0"/>
              <a:t>http://www.openclass.ru/pages/184433</a:t>
            </a:r>
            <a:endParaRPr lang="ru-RU" sz="2000" dirty="0" smtClean="0"/>
          </a:p>
          <a:p>
            <a:pPr lvl="0">
              <a:buFont typeface="+mj-lt"/>
              <a:buAutoNum type="arabicPeriod"/>
            </a:pPr>
            <a:r>
              <a:rPr lang="ru-RU" sz="2000" dirty="0" smtClean="0"/>
              <a:t>Электронные ресурсы. БИНОМ. Лаборатория знаний. Методическая служба. Режим доступа: </a:t>
            </a:r>
            <a:r>
              <a:rPr lang="en-US" sz="2000" u="sng" dirty="0" smtClean="0">
                <a:hlinkClick r:id="rId2"/>
              </a:rPr>
              <a:t>http</a:t>
            </a:r>
            <a:r>
              <a:rPr lang="ru-RU" sz="2000" u="sng" dirty="0" smtClean="0">
                <a:hlinkClick r:id="rId2"/>
              </a:rPr>
              <a:t>://</a:t>
            </a:r>
            <a:r>
              <a:rPr lang="en-US" sz="2000" u="sng" dirty="0" err="1" smtClean="0">
                <a:hlinkClick r:id="rId2"/>
              </a:rPr>
              <a:t>metodist</a:t>
            </a:r>
            <a:r>
              <a:rPr lang="ru-RU" sz="2000" u="sng" dirty="0" smtClean="0">
                <a:hlinkClick r:id="rId2"/>
              </a:rPr>
              <a:t>.</a:t>
            </a:r>
            <a:r>
              <a:rPr lang="en-US" sz="2000" u="sng" dirty="0" err="1" smtClean="0">
                <a:hlinkClick r:id="rId2"/>
              </a:rPr>
              <a:t>lbz</a:t>
            </a:r>
            <a:r>
              <a:rPr lang="ru-RU" sz="2000" u="sng" dirty="0" smtClean="0">
                <a:hlinkClick r:id="rId2"/>
              </a:rPr>
              <a:t>.</a:t>
            </a:r>
            <a:r>
              <a:rPr lang="en-US" sz="2000" u="sng" dirty="0" err="1" smtClean="0">
                <a:hlinkClick r:id="rId2"/>
              </a:rPr>
              <a:t>ru</a:t>
            </a:r>
            <a:r>
              <a:rPr lang="ru-RU" sz="2000" u="sng" dirty="0" smtClean="0">
                <a:hlinkClick r:id="rId2"/>
              </a:rPr>
              <a:t>/</a:t>
            </a:r>
            <a:r>
              <a:rPr lang="en-US" sz="2000" u="sng" dirty="0" err="1" smtClean="0">
                <a:hlinkClick r:id="rId2"/>
              </a:rPr>
              <a:t>iumk</a:t>
            </a:r>
            <a:r>
              <a:rPr lang="ru-RU" sz="2000" u="sng" dirty="0" smtClean="0">
                <a:hlinkClick r:id="rId2"/>
              </a:rPr>
              <a:t>/</a:t>
            </a:r>
            <a:r>
              <a:rPr lang="en-US" sz="2000" u="sng" dirty="0" smtClean="0"/>
              <a:t>informatics</a:t>
            </a:r>
            <a:r>
              <a:rPr lang="ru-RU" sz="2000" u="sng" dirty="0" smtClean="0"/>
              <a:t>/</a:t>
            </a:r>
            <a:r>
              <a:rPr lang="en-US" sz="2000" u="sng" dirty="0" err="1" smtClean="0"/>
              <a:t>er</a:t>
            </a:r>
            <a:r>
              <a:rPr lang="ru-RU" sz="2000" u="sng" dirty="0" smtClean="0"/>
              <a:t>.</a:t>
            </a:r>
            <a:r>
              <a:rPr lang="en-US" sz="2000" u="sng" dirty="0" err="1" smtClean="0"/>
              <a:t>php</a:t>
            </a:r>
            <a:endParaRPr lang="ru-RU" sz="2000" dirty="0" smtClean="0"/>
          </a:p>
          <a:p>
            <a:pPr lvl="0">
              <a:buFont typeface="+mj-lt"/>
              <a:buAutoNum type="arabicPeriod"/>
            </a:pPr>
            <a:r>
              <a:rPr lang="ru-RU" sz="2000" dirty="0" smtClean="0"/>
              <a:t>Авдеева С.М. Системная информатизация школы. Вклад проекта ИСО. Режим  доступа: </a:t>
            </a:r>
            <a:r>
              <a:rPr lang="ru-RU" sz="2000" u="sng" dirty="0" smtClean="0">
                <a:hlinkClick r:id="rId3"/>
              </a:rPr>
              <a:t>http://ito.edu.ru/2007/Moscow/</a:t>
            </a:r>
            <a:r>
              <a:rPr lang="ru-RU" sz="2000" u="sng" dirty="0" smtClean="0"/>
              <a:t>P/P-0-avdeeva.html</a:t>
            </a:r>
            <a:endParaRPr lang="ru-RU" sz="2000" dirty="0" smtClean="0"/>
          </a:p>
          <a:p>
            <a:pPr lvl="0">
              <a:buFont typeface="+mj-lt"/>
              <a:buAutoNum type="arabicPeriod"/>
            </a:pPr>
            <a:r>
              <a:rPr lang="ru-RU" sz="2000" dirty="0" smtClean="0"/>
              <a:t>Федеральный центр информационно-образовательных ресурсов (ФЦИОР). Режим  доступа:  </a:t>
            </a:r>
            <a:r>
              <a:rPr lang="ru-RU" sz="2000" u="sng" dirty="0" smtClean="0">
                <a:hlinkClick r:id="rId4"/>
              </a:rPr>
              <a:t>http://fcior.edu.ru</a:t>
            </a:r>
            <a:endParaRPr lang="ru-RU" sz="2000" dirty="0" smtClean="0"/>
          </a:p>
          <a:p>
            <a:pPr lvl="0">
              <a:buFont typeface="+mj-lt"/>
              <a:buAutoNum type="arabicPeriod"/>
            </a:pPr>
            <a:r>
              <a:rPr lang="ru-RU" sz="2000" dirty="0" err="1" smtClean="0"/>
              <a:t>Селевко</a:t>
            </a:r>
            <a:r>
              <a:rPr lang="ru-RU" sz="2000" dirty="0" smtClean="0"/>
              <a:t> Г.К. Современные образовательные технологии. Учебное пособие. М: Народное образование, 1998.</a:t>
            </a:r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источники</a:t>
            </a:r>
            <a:endParaRPr lang="ru-RU" sz="32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000" b="1" dirty="0" smtClean="0"/>
              <a:t>6. </a:t>
            </a:r>
            <a:r>
              <a:rPr lang="ru-RU" sz="2000" dirty="0" smtClean="0"/>
              <a:t>Единая коллекция цифровых образовательных ресурсов (бесплатные ресурсы) </a:t>
            </a:r>
          </a:p>
          <a:p>
            <a:pPr marL="457200" indent="-457200">
              <a:buNone/>
            </a:pPr>
            <a:r>
              <a:rPr lang="ru-RU" sz="2000" dirty="0" smtClean="0">
                <a:hlinkClick r:id="rId2"/>
              </a:rPr>
              <a:t>http://school-collection.edu.ru</a:t>
            </a:r>
            <a:endParaRPr lang="ru-RU" sz="2000" dirty="0" smtClean="0"/>
          </a:p>
          <a:p>
            <a:pPr marL="457200" indent="-457200">
              <a:buNone/>
            </a:pPr>
            <a:r>
              <a:rPr lang="ru-RU" sz="2000" dirty="0" smtClean="0"/>
              <a:t>7. </a:t>
            </a:r>
            <a:r>
              <a:rPr lang="ru-RU" sz="2000" dirty="0" smtClean="0"/>
              <a:t>Научные журналы. Конференции. (платное размещение собственных публикаций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>
                <a:hlinkClick r:id="rId3"/>
              </a:rPr>
              <a:t>http://www.naukapro.ru</a:t>
            </a:r>
            <a:endParaRPr lang="ru-RU" sz="2000" dirty="0" smtClean="0"/>
          </a:p>
          <a:p>
            <a:pPr marL="514350" indent="-514350">
              <a:buNone/>
            </a:pPr>
            <a:r>
              <a:rPr lang="ru-RU" dirty="0" smtClean="0"/>
              <a:t>8. </a:t>
            </a:r>
            <a:r>
              <a:rPr lang="ru-RU" dirty="0" smtClean="0"/>
              <a:t>Сообщество учителей информатики. </a:t>
            </a:r>
          </a:p>
          <a:p>
            <a:pPr marL="457200" indent="-457200">
              <a:buNone/>
            </a:pPr>
            <a:r>
              <a:rPr lang="en-US" sz="2000" dirty="0" smtClean="0">
                <a:hlinkClick r:id="rId4"/>
              </a:rPr>
              <a:t>http://oivt.ru</a:t>
            </a:r>
            <a:endParaRPr lang="ru-RU" sz="2000" dirty="0" smtClean="0"/>
          </a:p>
          <a:p>
            <a:pPr marL="457200" indent="-457200">
              <a:buNone/>
            </a:pPr>
            <a:r>
              <a:rPr lang="ru-RU" sz="2000" dirty="0" smtClean="0"/>
              <a:t>9. </a:t>
            </a:r>
            <a:r>
              <a:rPr lang="ru-RU" sz="2000" dirty="0" smtClean="0"/>
              <a:t>М.Львовский  Информатика в школе (каталог ресурсов) </a:t>
            </a:r>
            <a:r>
              <a:rPr lang="en-US" sz="2000" dirty="0" smtClean="0">
                <a:hlinkClick r:id="rId5"/>
              </a:rPr>
              <a:t>http://marklv.narod.ru/inf/links.htm</a:t>
            </a:r>
            <a:endParaRPr lang="ru-RU" sz="2000" dirty="0" smtClean="0"/>
          </a:p>
          <a:p>
            <a:pPr marL="457200" indent="-457200">
              <a:buNone/>
            </a:pPr>
            <a:endParaRPr lang="ru-RU" b="1" dirty="0" smtClean="0">
              <a:hlinkClick r:id="rId6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6324600" cy="914400"/>
          </a:xfrm>
        </p:spPr>
        <p:txBody>
          <a:bodyPr/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Современный учитель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6131024" cy="5184576"/>
          </a:xfrm>
        </p:spPr>
        <p:txBody>
          <a:bodyPr/>
          <a:lstStyle/>
          <a:p>
            <a:r>
              <a:rPr lang="ru-RU" b="1" dirty="0" smtClean="0"/>
              <a:t>Важной  функцией учителя   является умение организовать учебно-информационную среду;</a:t>
            </a:r>
          </a:p>
          <a:p>
            <a:r>
              <a:rPr lang="ru-RU" dirty="0" smtClean="0"/>
              <a:t>Способствовать  гармоничному вхождению ребенка в информационное общество;</a:t>
            </a:r>
          </a:p>
          <a:p>
            <a:r>
              <a:rPr lang="ru-RU" dirty="0" smtClean="0"/>
              <a:t>Включить ученика в поисковую и познавательную деятельность, организовать совместную работу, партнёрские отношения, диалог учителя и ученика, учеников между собой в процессе добывания знаний.</a:t>
            </a:r>
          </a:p>
          <a:p>
            <a:endParaRPr lang="ru-RU" dirty="0"/>
          </a:p>
        </p:txBody>
      </p:sp>
      <p:pic>
        <p:nvPicPr>
          <p:cNvPr id="5" name="Picture 8" descr="C:\Documents and Settings\Татьяна Ивановна\Local Settings\Temporary Internet Files\Content.IE5\QJ1LNV0L\MC9004043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0"/>
            <a:ext cx="3779912" cy="43537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6324600" cy="4419600"/>
          </a:xfrm>
        </p:spPr>
        <p:txBody>
          <a:bodyPr/>
          <a:lstStyle/>
          <a:p>
            <a:r>
              <a:rPr lang="ru-RU" dirty="0" smtClean="0"/>
              <a:t>Протекает  в условиях   информатизации и массовой коммуникации всех сфер общественной жизни, </a:t>
            </a:r>
          </a:p>
          <a:p>
            <a:r>
              <a:rPr lang="ru-RU" dirty="0" smtClean="0"/>
              <a:t>сопровождается изменениями содержания технологий обучения, которые должны быть адекватны  новым техническим возможностям, </a:t>
            </a:r>
          </a:p>
          <a:p>
            <a:r>
              <a:rPr lang="ru-RU" dirty="0" smtClean="0"/>
              <a:t>требует существенного расширения арсенала средств обучения</a:t>
            </a:r>
            <a:r>
              <a:rPr lang="en-US" dirty="0" smtClean="0"/>
              <a:t> [5]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618856" cy="914400"/>
          </a:xfrm>
        </p:spPr>
        <p:txBody>
          <a:bodyPr/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Современный учебный процесс</a:t>
            </a:r>
            <a:endParaRPr lang="ru-RU" sz="3200" dirty="0"/>
          </a:p>
        </p:txBody>
      </p:sp>
      <p:pic>
        <p:nvPicPr>
          <p:cNvPr id="7" name="Picture 25" descr="C:\Documents and Settings\Татьяна Ивановна\Local Settings\Temporary Internet Files\Content.IE5\5C7OQY9R\MP9004225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959974" cy="26389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961712" cy="128588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Электронные образовательные ресурсы 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6324600" cy="4971996"/>
          </a:xfrm>
        </p:spPr>
        <p:txBody>
          <a:bodyPr/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цифровые образовательные ресурсы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ЦОР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), </a:t>
            </a:r>
            <a:r>
              <a:rPr lang="ru-RU" dirty="0" smtClean="0"/>
              <a:t>расширяющие учебники; </a:t>
            </a:r>
          </a:p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инновационные учебно-методические комплексы (ИУМК), </a:t>
            </a:r>
            <a:r>
              <a:rPr lang="ru-RU" dirty="0" smtClean="0"/>
              <a:t>которые являются полным набором средств организации учебного процесса; </a:t>
            </a:r>
          </a:p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информационные источники сложной структуры (ИИСС): </a:t>
            </a:r>
            <a:r>
              <a:rPr lang="ru-RU" dirty="0" smtClean="0"/>
              <a:t>электронные энциклопедии, словари, справочники, анимационные карты, виртуальные лаборатории [3].</a:t>
            </a:r>
            <a:endParaRPr lang="ru-RU" dirty="0"/>
          </a:p>
        </p:txBody>
      </p:sp>
      <p:pic>
        <p:nvPicPr>
          <p:cNvPr id="5" name="Picture 11" descr="C:\Documents and Settings\Татьяна Ивановна\Local Settings\Temporary Internet Files\Content.IE5\2B8O0E6L\MP9003998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081784" cy="3121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5688632" cy="9144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 педагогические цели использования ЭОР: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6203032" cy="478112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интенсификация</a:t>
            </a:r>
            <a:r>
              <a:rPr lang="ru-RU" dirty="0" smtClean="0"/>
              <a:t> </a:t>
            </a:r>
            <a:r>
              <a:rPr lang="ru-RU" dirty="0"/>
              <a:t>всех уровней учебно-воспитательного процесса за счет применения средств современных информационных </a:t>
            </a:r>
            <a:r>
              <a:rPr lang="ru-RU" dirty="0" smtClean="0"/>
              <a:t>технологий:</a:t>
            </a:r>
          </a:p>
          <a:p>
            <a:pPr lvl="1"/>
            <a:r>
              <a:rPr lang="ru-RU" dirty="0" smtClean="0"/>
              <a:t>повышение </a:t>
            </a:r>
            <a:r>
              <a:rPr lang="ru-RU" dirty="0"/>
              <a:t>эффективности и качества процесса обучения</a:t>
            </a:r>
            <a:r>
              <a:rPr lang="ru-RU" dirty="0" smtClean="0"/>
              <a:t>;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увеличение объема и оптимизация поиска нужной информации; </a:t>
            </a:r>
            <a:endParaRPr lang="ru-RU" dirty="0" smtClean="0"/>
          </a:p>
          <a:p>
            <a:pPr lvl="1"/>
            <a:r>
              <a:rPr lang="ru-RU" dirty="0" smtClean="0"/>
              <a:t>повышение </a:t>
            </a:r>
            <a:r>
              <a:rPr lang="ru-RU" dirty="0"/>
              <a:t>активности </a:t>
            </a:r>
            <a:r>
              <a:rPr lang="ru-RU" dirty="0" smtClean="0"/>
              <a:t>познавательной деятельности;</a:t>
            </a:r>
            <a:endParaRPr lang="ru-RU" dirty="0"/>
          </a:p>
          <a:p>
            <a:pPr lvl="1"/>
            <a:r>
              <a:rPr lang="ru-RU" dirty="0" smtClean="0"/>
              <a:t>углубление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связей;</a:t>
            </a:r>
            <a:endParaRPr lang="ru-RU" dirty="0"/>
          </a:p>
        </p:txBody>
      </p:sp>
      <p:pic>
        <p:nvPicPr>
          <p:cNvPr id="5" name="Picture 16" descr="C:\Documents and Settings\Татьяна Ивановна\Local Settings\Temporary Internet Files\Content.IE5\AYU98AEL\MC9002382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7483" y="2060848"/>
            <a:ext cx="3176517" cy="4509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328592" cy="9144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 педагогические цели использования ЭОР: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6480720" cy="485313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личности обучаемого</a:t>
            </a:r>
            <a:r>
              <a:rPr lang="ru-RU" dirty="0"/>
              <a:t>, подготовка индивида к комфортной жизни в условиях информационного </a:t>
            </a:r>
            <a:r>
              <a:rPr lang="ru-RU" dirty="0" smtClean="0"/>
              <a:t>общества: </a:t>
            </a:r>
          </a:p>
          <a:p>
            <a:pPr lvl="1"/>
            <a:r>
              <a:rPr lang="ru-RU" dirty="0" smtClean="0"/>
              <a:t>развитие </a:t>
            </a:r>
            <a:r>
              <a:rPr lang="ru-RU" dirty="0"/>
              <a:t>различных видов мышления; </a:t>
            </a:r>
            <a:endParaRPr lang="ru-RU" dirty="0" smtClean="0"/>
          </a:p>
          <a:p>
            <a:pPr lvl="1"/>
            <a:r>
              <a:rPr lang="ru-RU" dirty="0" smtClean="0"/>
              <a:t>развитие </a:t>
            </a:r>
            <a:r>
              <a:rPr lang="ru-RU" dirty="0"/>
              <a:t>коммуникативных способностей; </a:t>
            </a:r>
            <a:endParaRPr lang="ru-RU" dirty="0" smtClean="0"/>
          </a:p>
          <a:p>
            <a:pPr lvl="1"/>
            <a:r>
              <a:rPr lang="ru-RU" dirty="0" smtClean="0"/>
              <a:t>эстетическое </a:t>
            </a:r>
            <a:r>
              <a:rPr lang="ru-RU" dirty="0"/>
              <a:t>воспитание за счет использования компьютерной графики, технологии мультимедиа; </a:t>
            </a:r>
            <a:endParaRPr lang="ru-RU" dirty="0" smtClean="0"/>
          </a:p>
          <a:p>
            <a:pPr lvl="1"/>
            <a:r>
              <a:rPr lang="ru-RU" dirty="0" smtClean="0"/>
              <a:t>формирование </a:t>
            </a:r>
            <a:r>
              <a:rPr lang="ru-RU" dirty="0"/>
              <a:t>информационной культуры, умений осуществлять обработку </a:t>
            </a:r>
            <a:r>
              <a:rPr lang="ru-RU" dirty="0" smtClean="0"/>
              <a:t>информации.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6" descr="C:\Documents and Settings\Татьяна Ивановна\Local Settings\Temporary Internet Files\Content.IE5\U77FLVGQ\MM90028678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516" y="1"/>
            <a:ext cx="3175484" cy="31409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Татьяна Ивановна\Local Settings\Temporary Internet Files\Content.IE5\AYU98AEL\MC9002957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0"/>
            <a:ext cx="3443534" cy="3427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63246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ЭОР изменяют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характер педагогической деятельности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29408"/>
            <a:ext cx="7344816" cy="5328592"/>
          </a:xfrm>
        </p:spPr>
        <p:txBody>
          <a:bodyPr>
            <a:normAutofit/>
          </a:bodyPr>
          <a:lstStyle/>
          <a:p>
            <a:pPr marL="285750" lvl="1">
              <a:buFont typeface="Wingdings" pitchFamily="2" charset="2"/>
              <a:buChar char="Ø"/>
            </a:pPr>
            <a:r>
              <a:rPr lang="ru-RU" sz="2400" dirty="0" smtClean="0"/>
              <a:t>Являются </a:t>
            </a:r>
            <a:r>
              <a:rPr lang="ru-RU" sz="2400" b="1" i="1" dirty="0" smtClean="0"/>
              <a:t>средством индивидуализации </a:t>
            </a:r>
            <a:r>
              <a:rPr lang="ru-RU" sz="2400" dirty="0" smtClean="0"/>
              <a:t>работы самого </a:t>
            </a:r>
            <a:r>
              <a:rPr lang="ru-RU" sz="2400" b="1" i="1" dirty="0" smtClean="0"/>
              <a:t>учителя</a:t>
            </a:r>
            <a:r>
              <a:rPr lang="ru-RU" sz="2400" dirty="0" smtClean="0"/>
              <a:t>,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хранилищем результатов творческой деятельности педагога</a:t>
            </a:r>
            <a:r>
              <a:rPr lang="ru-RU" sz="2400" dirty="0" smtClean="0"/>
              <a:t>: придуманных им интересных заданий и упражнений — всего того, что отсутствует в стандартных учебниках и что представляет ценность для других педагогов; </a:t>
            </a:r>
          </a:p>
          <a:p>
            <a:pPr marL="285750" lvl="1">
              <a:buFont typeface="Wingdings" pitchFamily="2" charset="2"/>
              <a:buChar char="Ø"/>
            </a:pPr>
            <a:r>
              <a:rPr lang="ru-RU" sz="2400" dirty="0" smtClean="0"/>
              <a:t>Способствуют </a:t>
            </a:r>
            <a:r>
              <a:rPr lang="ru-RU" sz="2400" b="1" i="1" dirty="0" smtClean="0"/>
              <a:t>повышению продуктивности самоподготовки  </a:t>
            </a:r>
            <a:r>
              <a:rPr lang="ru-RU" sz="2400" dirty="0" smtClean="0"/>
              <a:t>к урокам;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ускоряют тиражирование и доступ ко всему тому, что накоплено в педагогической практике.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5544616" cy="914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Формы использования ЭОР на уроках 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709120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интерактив </a:t>
            </a:r>
            <a:r>
              <a:rPr lang="ru-RU" dirty="0" smtClean="0"/>
              <a:t>(взаимодействие) – </a:t>
            </a:r>
            <a:r>
              <a:rPr lang="ru-RU" dirty="0"/>
              <a:t>поочередные высказывания </a:t>
            </a:r>
            <a:r>
              <a:rPr lang="ru-RU" dirty="0" smtClean="0"/>
              <a:t>каждой </a:t>
            </a:r>
            <a:r>
              <a:rPr lang="ru-RU" dirty="0"/>
              <a:t>из сторон. </a:t>
            </a:r>
          </a:p>
          <a:p>
            <a:r>
              <a:rPr lang="ru-RU" b="1" dirty="0" smtClean="0"/>
              <a:t>мультимедиа</a:t>
            </a:r>
            <a:r>
              <a:rPr lang="ru-RU" dirty="0" smtClean="0"/>
              <a:t> </a:t>
            </a:r>
            <a:r>
              <a:rPr lang="ru-RU" dirty="0"/>
              <a:t>- представление ресурсов и процессов не традиционном текстовым описанием, а с помощью фото, видео, графики, анимации, звука; </a:t>
            </a:r>
          </a:p>
          <a:p>
            <a:r>
              <a:rPr lang="ru-RU" b="1" dirty="0" err="1" smtClean="0"/>
              <a:t>моделинг</a:t>
            </a:r>
            <a:r>
              <a:rPr lang="ru-RU" b="1" dirty="0" smtClean="0"/>
              <a:t> </a:t>
            </a:r>
            <a:r>
              <a:rPr lang="ru-RU" dirty="0"/>
              <a:t>- моделирование реальных ресурсов и процессов с целью их исследования; </a:t>
            </a:r>
          </a:p>
          <a:p>
            <a:endParaRPr lang="ru-RU" dirty="0"/>
          </a:p>
        </p:txBody>
      </p:sp>
      <p:pic>
        <p:nvPicPr>
          <p:cNvPr id="4" name="Picture 5" descr="C:\Documents and Settings\Татьяна Ивановна\Local Settings\Temporary Internet Files\Content.IE5\XACDLGIR\MC9004415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4922" y="188640"/>
            <a:ext cx="2619876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8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Тема18</Template>
  <TotalTime>2205</TotalTime>
  <Words>1133</Words>
  <Application>Microsoft Office PowerPoint</Application>
  <PresentationFormat>Экран (4:3)</PresentationFormat>
  <Paragraphs>133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Тема18</vt:lpstr>
      <vt:lpstr>Электронные  образовательные ресурсы в  школьном курсе информатики</vt:lpstr>
      <vt:lpstr>Современный ученик</vt:lpstr>
      <vt:lpstr>Современный учитель</vt:lpstr>
      <vt:lpstr>Современный учебный процесс</vt:lpstr>
      <vt:lpstr>Электронные образовательные ресурсы :</vt:lpstr>
      <vt:lpstr>Основные  педагогические цели использования ЭОР:</vt:lpstr>
      <vt:lpstr>Основные  педагогические цели использования ЭОР:</vt:lpstr>
      <vt:lpstr>ЭОР изменяют характер педагогической деятельности</vt:lpstr>
      <vt:lpstr>Формы использования ЭОР на уроках :</vt:lpstr>
      <vt:lpstr>Формы использования ЭОР на уроках :</vt:lpstr>
      <vt:lpstr>Методы обучения с ЭОР</vt:lpstr>
      <vt:lpstr>Методы обучения с ЭОР</vt:lpstr>
      <vt:lpstr>Проект федерального центра информационно-образовательных ресурсов (ФЦИОР: http://fcior.edu.ru) </vt:lpstr>
      <vt:lpstr>Сетевые компьютерные практикумы по курсу информатики  http: //webpractice.cm.ru</vt:lpstr>
      <vt:lpstr>"Информационно-коммуникационные технологии в образовании" http://www.ict.edu.ru</vt:lpstr>
      <vt:lpstr>Электронные ресурсы издательства «БИНОМ»  http://metodist.lbz.ru</vt:lpstr>
      <vt:lpstr>  «Информатика и ИКТ» Nachalka.info</vt:lpstr>
      <vt:lpstr>Интернет-проект  для дистанционной подготовки к сдаче ЕГЭ http://college.ru/informatika </vt:lpstr>
      <vt:lpstr>Слайд 19</vt:lpstr>
      <vt:lpstr>ЭОР должны удовлетворять  содержательно-методическим требованиям:</vt:lpstr>
      <vt:lpstr>Слайд 21</vt:lpstr>
      <vt:lpstr>Слайд 22</vt:lpstr>
      <vt:lpstr>Слайд 23</vt:lpstr>
      <vt:lpstr>Слайд 24</vt:lpstr>
      <vt:lpstr>Слайд 25</vt:lpstr>
      <vt:lpstr>ЭОР не заменяют  учителя или учебник,  но коренным образом изменяют характер педагогической деятельности</vt:lpstr>
      <vt:lpstr>источники</vt:lpstr>
      <vt:lpstr>источники</vt:lpstr>
    </vt:vector>
  </TitlesOfParts>
  <Company>35_Scholl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образовательные ресурсы  в информатике</dc:title>
  <dc:creator>Татьяна Ивановна</dc:creator>
  <cp:lastModifiedBy>Татьяна Ивановна</cp:lastModifiedBy>
  <cp:revision>183</cp:revision>
  <dcterms:created xsi:type="dcterms:W3CDTF">2011-10-14T09:32:30Z</dcterms:created>
  <dcterms:modified xsi:type="dcterms:W3CDTF">2013-07-16T10:57:51Z</dcterms:modified>
</cp:coreProperties>
</file>