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3" r:id="rId6"/>
    <p:sldId id="273" r:id="rId7"/>
    <p:sldId id="270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4D2CE-D9C2-4BC1-A85F-54FB70398448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2DFE1-2D6F-4703-9AC4-C0CC23CD63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2DFE1-2D6F-4703-9AC4-C0CC23CD63C1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6858000" y="785813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pt.ru/newstext.phtml?id=4998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rofin16@yande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9"/>
            <a:ext cx="8786874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/>
              <a:t>Инклюзивное образование – это правильная и очень современная стратегия.</a:t>
            </a:r>
          </a:p>
          <a:p>
            <a:pPr algn="ctr"/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8748" y="4511343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В-третьих, это позволит обществу стать более толерантным, восприимчивым к индивидуальным возможностям каждого человека.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714348" y="1686959"/>
            <a:ext cx="807249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Во-первых, это вовлечение в систему общего образования детей, которые сегодня лишены такой возможности. 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150025"/>
            <a:ext cx="793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Во-вторых, это их социализация, то есть включение в полноценную общественную жизнь. </a:t>
            </a: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Наши 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индивидуальных коррекционно-развивающих программ</a:t>
            </a:r>
          </a:p>
          <a:p>
            <a:r>
              <a:rPr lang="ru-RU" dirty="0" smtClean="0"/>
              <a:t>Организация работы ПМПК в  образовательном учреждении</a:t>
            </a:r>
          </a:p>
          <a:p>
            <a:r>
              <a:rPr lang="ru-RU" dirty="0" smtClean="0"/>
              <a:t>Невозможность ознакомления с детьми с ОВЗ, которые собираются в общеобразовательную школу до их поступления в школу.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Наши  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Создание особой образовательной среды, которая включает:</a:t>
            </a:r>
          </a:p>
          <a:p>
            <a:r>
              <a:rPr lang="ru-RU" dirty="0" smtClean="0"/>
              <a:t>Организацию коррекционно-развивающих занятий для детей с нарушениями слуха и речи.</a:t>
            </a:r>
          </a:p>
          <a:p>
            <a:r>
              <a:rPr lang="ru-RU" dirty="0" smtClean="0"/>
              <a:t>Использование при обучении всех способов восприятия информации: </a:t>
            </a:r>
            <a:r>
              <a:rPr lang="ru-RU" dirty="0" err="1" smtClean="0"/>
              <a:t>аудиальных</a:t>
            </a:r>
            <a:r>
              <a:rPr lang="ru-RU" dirty="0" smtClean="0"/>
              <a:t>, визуальных, </a:t>
            </a:r>
            <a:r>
              <a:rPr lang="ru-RU" dirty="0" err="1" smtClean="0"/>
              <a:t>кинестатических</a:t>
            </a:r>
            <a:r>
              <a:rPr lang="ru-RU" dirty="0" smtClean="0"/>
              <a:t>  с подключением тактильных ощущений.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Наши   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Изменение заданий, тестов и процедур их проведения</a:t>
            </a:r>
          </a:p>
          <a:p>
            <a:r>
              <a:rPr lang="ru-RU" dirty="0" smtClean="0"/>
              <a:t>Изменение требований к  оцениванию знаний (изменение сроков сдачи работ, форм , способов представления результатов, подготовка специальных инструкций, использование специальной аппаратуры, изменение дистанций, переход на полное сотрудничество)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Наши        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Составление паспортов и индивидуальных коррекционных программ на каждого ребенка.</a:t>
            </a:r>
          </a:p>
          <a:p>
            <a:r>
              <a:rPr lang="ru-RU" dirty="0" smtClean="0"/>
              <a:t>Повышение квалификации и переподготовка всего педагогического </a:t>
            </a:r>
            <a:r>
              <a:rPr lang="ru-RU" dirty="0" err="1" smtClean="0"/>
              <a:t>колллектива</a:t>
            </a:r>
            <a:r>
              <a:rPr lang="ru-RU" dirty="0" smtClean="0"/>
              <a:t>  для работы в инклюзивных классах</a:t>
            </a:r>
          </a:p>
          <a:p>
            <a:r>
              <a:rPr lang="ru-RU" dirty="0" smtClean="0"/>
              <a:t>Обеспечение взаимодействия между всеми организациями, </a:t>
            </a:r>
            <a:r>
              <a:rPr lang="ru-RU" dirty="0" err="1" smtClean="0"/>
              <a:t>осуществлюющими</a:t>
            </a:r>
            <a:r>
              <a:rPr lang="ru-RU" dirty="0" smtClean="0"/>
              <a:t> образование и развитие детей с ОВЗ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97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 опыта работы школы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4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lvl="0"/>
            <a:r>
              <a:rPr lang="ru-RU" sz="3300" dirty="0" smtClean="0"/>
              <a:t>Опыт инклюзивного обучения детей с ограниченными возможностями здоровья (нарушениями слуха) с  декабря  2011 года</a:t>
            </a:r>
            <a:r>
              <a:rPr lang="ru-RU" sz="3300" dirty="0" smtClean="0"/>
              <a:t>.</a:t>
            </a:r>
          </a:p>
          <a:p>
            <a:pPr lvl="0"/>
            <a:endParaRPr lang="ru-RU" sz="3300" dirty="0" smtClean="0"/>
          </a:p>
          <a:p>
            <a:pPr lvl="0"/>
            <a:r>
              <a:rPr lang="ru-RU" sz="3300" dirty="0" smtClean="0"/>
              <a:t>Изучена   законодательная база (и международные, и федеральные, и региональные документы) инклюзивного образования, </a:t>
            </a:r>
            <a:endParaRPr lang="ru-RU" sz="3300" dirty="0" smtClean="0"/>
          </a:p>
          <a:p>
            <a:pPr lvl="0"/>
            <a:endParaRPr lang="ru-RU" sz="3300" dirty="0" smtClean="0"/>
          </a:p>
          <a:p>
            <a:pPr lvl="0"/>
            <a:r>
              <a:rPr lang="ru-RU" sz="3300" dirty="0" smtClean="0"/>
              <a:t>Созданы необходимые технические  условия для обучения детей с нарушением слуха в  (</a:t>
            </a:r>
            <a:r>
              <a:rPr lang="ru-RU" sz="3300" dirty="0" err="1" smtClean="0"/>
              <a:t>мультимедийный</a:t>
            </a:r>
            <a:r>
              <a:rPr lang="ru-RU" sz="3300" dirty="0" smtClean="0"/>
              <a:t> проектор, интерактивная доска, компьютер, принтер), в 1 кабинете (4-б класс) специальная аппаратура </a:t>
            </a:r>
            <a:r>
              <a:rPr lang="ru-RU" sz="3300" dirty="0" smtClean="0"/>
              <a:t>–инфракрасный усилитель </a:t>
            </a:r>
            <a:r>
              <a:rPr lang="ru-RU" sz="3300" dirty="0" err="1" smtClean="0"/>
              <a:t>звыука</a:t>
            </a:r>
            <a:r>
              <a:rPr lang="ru-RU" sz="3300" dirty="0" smtClean="0"/>
              <a:t>.</a:t>
            </a:r>
          </a:p>
          <a:p>
            <a:pPr lvl="0"/>
            <a:endParaRPr lang="ru-RU" sz="3300" dirty="0" smtClean="0"/>
          </a:p>
          <a:p>
            <a:pPr lvl="0"/>
            <a:r>
              <a:rPr lang="ru-RU" sz="3300" dirty="0" smtClean="0"/>
              <a:t>Создан необходимый микроклимат в коллективе учеников и родителей.</a:t>
            </a:r>
          </a:p>
          <a:p>
            <a:pPr lvl="0"/>
            <a:r>
              <a:rPr lang="ru-RU" sz="3300" dirty="0" smtClean="0"/>
              <a:t>Обучающиеся с ОВЗ программу осваивают , социально адаптированы успешно, уровень тревожности в норме, активны. </a:t>
            </a:r>
            <a:endParaRPr lang="ru-RU" sz="3300" dirty="0" smtClean="0"/>
          </a:p>
          <a:p>
            <a:pPr lvl="0"/>
            <a:endParaRPr lang="ru-RU" sz="3300" dirty="0" smtClean="0"/>
          </a:p>
          <a:p>
            <a:r>
              <a:rPr lang="ru-RU" sz="3300" dirty="0" smtClean="0"/>
              <a:t>       Учащиеся с ОВЗ (по слуху)  занимаются с логопедом, психологом в школе сурдопедагогами по    отдельному   расписанию вне школы, посещают занятия танцами, аппликацией, лепкой ( 100% помощь родителей) </a:t>
            </a:r>
          </a:p>
          <a:p>
            <a:r>
              <a:rPr lang="ru-RU" sz="3300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183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Кабинет   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4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В кабинете здоровья оборудованы зоны  для  индивидуальной и групповой работы    с детьми с ОВЗ (специальное оборудование для сенсомоторной реабилитации и коррекции детей с ОВЗ, комплекс лингводидактических средств обучения, специальный коррекционно-развивающий программный комплекс).</a:t>
            </a:r>
          </a:p>
          <a:p>
            <a:r>
              <a:rPr lang="ru-RU" dirty="0" smtClean="0"/>
              <a:t>В кабинете здоровья по расписанию работают и логопед, и психолог.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326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Инфракрасный динамик-усилитель</a:t>
            </a:r>
            <a:endParaRPr lang="ru-RU" sz="3600" dirty="0"/>
          </a:p>
        </p:txBody>
      </p:sp>
      <p:pic>
        <p:nvPicPr>
          <p:cNvPr id="1026" name="Picture 2" descr="C:\Documents and Settings\1\Мои документы\Доступная среда\Реализация программы Доступная среда МОУ СОШ №16 г. Твери\фото дост. среда\IMG_2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7786742" cy="4668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Инфракрасный динамик-усилитель</a:t>
            </a:r>
            <a:endParaRPr lang="ru-RU" sz="3600" dirty="0"/>
          </a:p>
        </p:txBody>
      </p:sp>
      <p:pic>
        <p:nvPicPr>
          <p:cNvPr id="2050" name="Picture 2" descr="C:\Documents and Settings\1\Мои документы\Доступная среда\Реализация программы Доступная среда МОУ СОШ №16 г. Твери\фото дост. среда\IMG_2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329642" cy="9469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Оборудование для сенсомоторной реабилитации</a:t>
            </a:r>
            <a:endParaRPr lang="ru-RU" sz="2400" dirty="0"/>
          </a:p>
        </p:txBody>
      </p:sp>
      <p:pic>
        <p:nvPicPr>
          <p:cNvPr id="3074" name="Picture 2" descr="C:\Documents and Settings\1\Мои документы\Доступная среда\Реализация программы Доступная среда МОУ СОШ №16 г. Твери\фото дост. среда\IMG_28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00174"/>
            <a:ext cx="578651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72560" cy="550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По новому Федеральному закону № 273-ФЗ «</a:t>
            </a:r>
            <a:r>
              <a:rPr lang="ru-RU" sz="3200" dirty="0" smtClean="0">
                <a:hlinkClick r:id="rId2"/>
              </a:rPr>
              <a:t>Об образовании в Российской Федерации</a:t>
            </a:r>
            <a:r>
              <a:rPr lang="ru-RU" sz="3200" dirty="0" smtClean="0"/>
              <a:t>» </a:t>
            </a:r>
          </a:p>
          <a:p>
            <a:r>
              <a:rPr lang="ru-RU" sz="3600" dirty="0" smtClean="0"/>
              <a:t>с 1 сентября 2013-го школы должны перейти на инклюзивное обучение. Инклюзивное (от англ. </a:t>
            </a:r>
            <a:r>
              <a:rPr lang="ru-RU" sz="3600" dirty="0" err="1" smtClean="0"/>
              <a:t>inclusive</a:t>
            </a:r>
            <a:r>
              <a:rPr lang="ru-RU" sz="3600" dirty="0" smtClean="0"/>
              <a:t> – включающий в себя) – это совместное обучение и воспитание детей с ограниченными возможностями здоровья и детей, не имеющих таких ограничений, в массовых школах.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429684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РИСКИ:</a:t>
            </a:r>
          </a:p>
          <a:p>
            <a:r>
              <a:rPr lang="ru-RU" sz="3200" dirty="0" smtClean="0"/>
              <a:t>понимание инклюзивного образования как позволяющего интегрировать детей с любыми особыми потребностями (ограничениями слуха, зрения, интеллекта и прочее) в систему массового образования. </a:t>
            </a:r>
          </a:p>
          <a:p>
            <a:r>
              <a:rPr lang="ru-RU" sz="3200" dirty="0" smtClean="0"/>
              <a:t>Помнить:</a:t>
            </a:r>
          </a:p>
          <a:p>
            <a:r>
              <a:rPr lang="ru-RU" sz="3200" dirty="0" smtClean="0">
                <a:solidFill>
                  <a:schemeClr val="accent2"/>
                </a:solidFill>
              </a:rPr>
              <a:t>такие дети требуют особых условий обучения, особых методик.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285728"/>
            <a:ext cx="8572560" cy="55707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отсутствие системной взаимосвязанной  городской и школьной инфраструктуры,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обеспечивающей таким детям беспрепятственный доступ к образовательным услугам.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недостаточная готовность школы  удовлетворить потребности таких детей.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неготовность педагогов работать в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инклюзивных классах, поскольку пока такая задача не стояла масштабно.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Отсутствие на сегодня нормативно-правовой базы,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которая устанавливала бы регламенты взаимоотношений и ответственности родителей и образовательных учреждений, определяла бы государственные гарантии, координировала работу систем здравоохранения, социальной защиты и образования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Разведение      понятий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Интеграция</a:t>
            </a:r>
          </a:p>
          <a:p>
            <a:r>
              <a:rPr lang="ru-RU" dirty="0" smtClean="0"/>
              <a:t>Ребенок с ОВЗ адаптируется к системе образования, которая остается неизменной.</a:t>
            </a:r>
          </a:p>
          <a:p>
            <a:r>
              <a:rPr lang="ru-RU" dirty="0" smtClean="0"/>
              <a:t>Незначительная группа детей с ОВЗ может быть интегрирована с систему общего образования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Инклюзия</a:t>
            </a:r>
          </a:p>
          <a:p>
            <a:r>
              <a:rPr lang="ru-RU" dirty="0" smtClean="0"/>
              <a:t>система образования проходит цикл изменений и адаптируется к детям с особыми образовательными потребностями.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Паспорт  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403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1. Муниципальное образовательное учреждение средняя общеобразовательная школа 316 г. Твери МОУ СОШ №16 г. Твери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170000 Тверь, Студенческий переулок, до 33.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2. Директор МОУ СОШ №16 Олег Викторович Платонов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Телефон (Факс)   34-25-26</a:t>
            </a:r>
            <a:endParaRPr lang="ru-RU" dirty="0" smtClean="0"/>
          </a:p>
          <a:p>
            <a:pPr>
              <a:buNone/>
            </a:pPr>
            <a:r>
              <a:rPr lang="en-US" b="1" u="sng" dirty="0" err="1" smtClean="0">
                <a:hlinkClick r:id="rId3"/>
              </a:rPr>
              <a:t>Profin</a:t>
            </a:r>
            <a:r>
              <a:rPr lang="ru-RU" b="1" u="sng" dirty="0" smtClean="0">
                <a:hlinkClick r:id="rId3"/>
              </a:rPr>
              <a:t>16@</a:t>
            </a:r>
            <a:r>
              <a:rPr lang="en-US" b="1" u="sng" dirty="0" err="1" smtClean="0">
                <a:hlinkClick r:id="rId3"/>
              </a:rPr>
              <a:t>yandex</a:t>
            </a:r>
            <a:r>
              <a:rPr lang="ru-RU" b="1" u="sng" dirty="0" smtClean="0">
                <a:hlinkClick r:id="rId3"/>
              </a:rPr>
              <a:t>.</a:t>
            </a:r>
            <a:r>
              <a:rPr lang="en-US" b="1" u="sng" dirty="0" err="1" smtClean="0">
                <a:hlinkClick r:id="rId3"/>
              </a:rPr>
              <a:t>ru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3. Год вступления в программу декабрь 2011 года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4.Ответственный за программу «Доступная среда» заместитель директора по УВР </a:t>
            </a:r>
            <a:r>
              <a:rPr lang="ru-RU" b="1" dirty="0" err="1" smtClean="0"/>
              <a:t>Хазова</a:t>
            </a:r>
            <a:r>
              <a:rPr lang="ru-RU" b="1" dirty="0" smtClean="0"/>
              <a:t> Елена Анатольевна, т. 32-11-94, 8-920-688-74-07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5. ФИО представителя общественной организации инвалидов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Данные о школе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6000" dirty="0" smtClean="0"/>
              <a:t>Всего обучающихся 464</a:t>
            </a:r>
          </a:p>
          <a:p>
            <a:pPr>
              <a:buNone/>
            </a:pPr>
            <a:endParaRPr lang="ru-RU" sz="6000" dirty="0" smtClean="0"/>
          </a:p>
          <a:p>
            <a:r>
              <a:rPr lang="ru-RU" sz="6000" dirty="0" smtClean="0"/>
              <a:t>Классов-комплектов -2о</a:t>
            </a:r>
          </a:p>
          <a:p>
            <a:pPr>
              <a:buNone/>
            </a:pPr>
            <a:endParaRPr lang="ru-RU" sz="6000" dirty="0" smtClean="0"/>
          </a:p>
          <a:p>
            <a:r>
              <a:rPr lang="ru-RU" sz="6000" dirty="0" smtClean="0"/>
              <a:t>Детей- инвалидов  - 9</a:t>
            </a:r>
          </a:p>
          <a:p>
            <a:r>
              <a:rPr lang="ru-RU" sz="6000" dirty="0" smtClean="0"/>
              <a:t>из них 4 обучающиеся с нарушением слуха ( 2 - с </a:t>
            </a:r>
            <a:r>
              <a:rPr lang="ru-RU" sz="6000" dirty="0" err="1" smtClean="0"/>
              <a:t>кохлеарной</a:t>
            </a:r>
            <a:r>
              <a:rPr lang="ru-RU" sz="6000" dirty="0" smtClean="0"/>
              <a:t> имплантацией, 2 – с тугоухостью)</a:t>
            </a:r>
          </a:p>
          <a:p>
            <a:r>
              <a:rPr lang="ru-RU" sz="6000" dirty="0" smtClean="0"/>
              <a:t> 1 – с нарушением речи и аутизмом</a:t>
            </a:r>
          </a:p>
          <a:p>
            <a:r>
              <a:rPr lang="ru-RU" sz="6000" dirty="0" smtClean="0"/>
              <a:t> 2 - с нарушениями опорно-двигательного аппарата </a:t>
            </a:r>
          </a:p>
          <a:p>
            <a:r>
              <a:rPr lang="ru-RU" sz="6000" dirty="0" smtClean="0"/>
              <a:t>1 – с сердечной недостаточностью, </a:t>
            </a:r>
          </a:p>
          <a:p>
            <a:r>
              <a:rPr lang="ru-RU" sz="6000" dirty="0" smtClean="0"/>
              <a:t>1 – с астмой 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Наши   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Процедура инклюзивного обучения не регламентируется нормативно-правовыми документами.</a:t>
            </a:r>
          </a:p>
          <a:p>
            <a:r>
              <a:rPr lang="ru-RU" dirty="0" smtClean="0"/>
              <a:t>Нет механизма реализации специальных образовательных условий обучения детей с ОВЗ в общеобразовательной школе</a:t>
            </a:r>
          </a:p>
          <a:p>
            <a:r>
              <a:rPr lang="ru-RU" dirty="0" smtClean="0"/>
              <a:t>Не учтена материально-техническая база школы ( год постройки 1937, всего 15 кабинетов , 21 класс, 2 смены)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Наши     проблемы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Финансовое обеспечение не предполагает привлекать к работе с детьми с ОВЗ специалистов из других организаций</a:t>
            </a:r>
          </a:p>
          <a:p>
            <a:r>
              <a:rPr lang="ru-RU" dirty="0" smtClean="0"/>
              <a:t>Отсутствие  постоянного медицинского работника в школе (врача)</a:t>
            </a:r>
          </a:p>
          <a:p>
            <a:r>
              <a:rPr lang="ru-RU" dirty="0" smtClean="0"/>
              <a:t>Переподготовка всего педагогического коллектива для работы в инклюзивных классах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270</TotalTime>
  <Words>805</Words>
  <PresentationFormat>Экран (4:3)</PresentationFormat>
  <Paragraphs>94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Слайд 1</vt:lpstr>
      <vt:lpstr>Слайд 2</vt:lpstr>
      <vt:lpstr>Слайд 3</vt:lpstr>
      <vt:lpstr>Слайд 4</vt:lpstr>
      <vt:lpstr>Разведение      понятий</vt:lpstr>
      <vt:lpstr>Паспорт   школы</vt:lpstr>
      <vt:lpstr>Данные о школе</vt:lpstr>
      <vt:lpstr>Наши   проблемы</vt:lpstr>
      <vt:lpstr>Наши     проблемы</vt:lpstr>
      <vt:lpstr>Наши проблемы</vt:lpstr>
      <vt:lpstr>Наши   задачи</vt:lpstr>
      <vt:lpstr>Наши    задачи</vt:lpstr>
      <vt:lpstr>Наши         задачи</vt:lpstr>
      <vt:lpstr>Из опыта работы школы</vt:lpstr>
      <vt:lpstr>Кабинет    здоровья</vt:lpstr>
      <vt:lpstr>Инфракрасный динамик-усилитель</vt:lpstr>
      <vt:lpstr>Инфракрасный динамик-усилитель</vt:lpstr>
      <vt:lpstr>Оборудование для сенсомоторной реабилитации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30</cp:revision>
  <dcterms:modified xsi:type="dcterms:W3CDTF">2013-10-24T09:33:19Z</dcterms:modified>
</cp:coreProperties>
</file>