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8" r:id="rId4"/>
    <p:sldId id="279" r:id="rId5"/>
    <p:sldId id="261" r:id="rId6"/>
    <p:sldId id="262" r:id="rId7"/>
    <p:sldId id="264" r:id="rId8"/>
    <p:sldId id="258" r:id="rId9"/>
    <p:sldId id="273" r:id="rId10"/>
    <p:sldId id="266" r:id="rId11"/>
    <p:sldId id="267" r:id="rId12"/>
    <p:sldId id="268" r:id="rId13"/>
    <p:sldId id="274" r:id="rId14"/>
    <p:sldId id="277" r:id="rId15"/>
    <p:sldId id="271" r:id="rId16"/>
    <p:sldId id="270" r:id="rId17"/>
    <p:sldId id="269" r:id="rId18"/>
    <p:sldId id="276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71480"/>
            <a:ext cx="8458200" cy="550430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формирование творческой активности обучающихся на уроках русского языка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857760"/>
            <a:ext cx="8458200" cy="78581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                                                                            Выполнила </a:t>
            </a:r>
            <a:r>
              <a:rPr lang="ru-RU" dirty="0" err="1" smtClean="0"/>
              <a:t>Серкова</a:t>
            </a:r>
            <a:r>
              <a:rPr lang="ru-RU" dirty="0" smtClean="0"/>
              <a:t> Н.Г.</a:t>
            </a:r>
          </a:p>
          <a:p>
            <a:r>
              <a:rPr lang="ru-RU" dirty="0" smtClean="0"/>
              <a:t>                                                                             МОУ СОШ № 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ТВОРЧЕСКИЕ      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Игра «Наборщики»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600" dirty="0" smtClean="0"/>
              <a:t>На доске записаны слоги: 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i="1" dirty="0" err="1" smtClean="0"/>
              <a:t>ва</a:t>
            </a:r>
            <a:r>
              <a:rPr lang="ru-RU" i="1" dirty="0" smtClean="0"/>
              <a:t>, </a:t>
            </a:r>
            <a:r>
              <a:rPr lang="ru-RU" i="1" dirty="0" err="1" smtClean="0"/>
              <a:t>зи</a:t>
            </a:r>
            <a:r>
              <a:rPr lang="ru-RU" i="1" dirty="0" smtClean="0"/>
              <a:t>, </a:t>
            </a:r>
            <a:r>
              <a:rPr lang="ru-RU" i="1" dirty="0" err="1" smtClean="0"/>
              <a:t>лю</a:t>
            </a:r>
            <a:r>
              <a:rPr lang="ru-RU" i="1" dirty="0" smtClean="0"/>
              <a:t>, </a:t>
            </a:r>
            <a:r>
              <a:rPr lang="ru-RU" i="1" dirty="0" err="1" smtClean="0"/>
              <a:t>ма</a:t>
            </a:r>
            <a:r>
              <a:rPr lang="ru-RU" i="1" dirty="0" smtClean="0"/>
              <a:t>, ми, </a:t>
            </a:r>
            <a:r>
              <a:rPr lang="ru-RU" i="1" dirty="0" err="1" smtClean="0"/>
              <a:t>пе</a:t>
            </a:r>
            <a:r>
              <a:rPr lang="ru-RU" i="1" dirty="0" smtClean="0"/>
              <a:t>, </a:t>
            </a:r>
            <a:r>
              <a:rPr lang="ru-RU" i="1" dirty="0" err="1" smtClean="0"/>
              <a:t>ро</a:t>
            </a:r>
            <a:r>
              <a:rPr lang="ru-RU" i="1" dirty="0" smtClean="0"/>
              <a:t>, та, то, </a:t>
            </a:r>
            <a:r>
              <a:rPr lang="ru-RU" i="1" dirty="0" err="1" smtClean="0"/>
              <a:t>ма</a:t>
            </a:r>
            <a:r>
              <a:rPr lang="ru-RU" i="1" dirty="0" smtClean="0"/>
              <a:t>, ля, на, </a:t>
            </a:r>
            <a:r>
              <a:rPr lang="ru-RU" i="1" dirty="0" err="1" smtClean="0"/>
              <a:t>ня</a:t>
            </a:r>
            <a:r>
              <a:rPr lang="ru-RU" i="1" dirty="0" smtClean="0"/>
              <a:t>, </a:t>
            </a:r>
            <a:r>
              <a:rPr lang="ru-RU" i="1" dirty="0" err="1" smtClean="0"/>
              <a:t>ра</a:t>
            </a:r>
            <a:r>
              <a:rPr lang="ru-RU" i="1" dirty="0" smtClean="0"/>
              <a:t>, </a:t>
            </a:r>
            <a:r>
              <a:rPr lang="ru-RU" i="1" dirty="0" err="1" smtClean="0"/>
              <a:t>ря</a:t>
            </a:r>
            <a:r>
              <a:rPr lang="ru-RU" i="1" dirty="0" smtClean="0"/>
              <a:t>, </a:t>
            </a:r>
            <a:r>
              <a:rPr lang="ru-RU" i="1" dirty="0" err="1" smtClean="0"/>
              <a:t>ся</a:t>
            </a:r>
            <a:r>
              <a:rPr lang="ru-RU" i="1" dirty="0" smtClean="0"/>
              <a:t>, </a:t>
            </a:r>
            <a:r>
              <a:rPr lang="ru-RU" i="1" dirty="0" err="1" smtClean="0"/>
              <a:t>тя</a:t>
            </a:r>
            <a:r>
              <a:rPr lang="ru-RU" i="1" dirty="0" smtClean="0"/>
              <a:t>, </a:t>
            </a:r>
            <a:r>
              <a:rPr lang="ru-RU" i="1" dirty="0" err="1" smtClean="0"/>
              <a:t>ша,са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«Составь слово по опорным словам».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Из первого слова  бери первый слог, из второго – второй и так далее.</a:t>
            </a:r>
          </a:p>
          <a:p>
            <a:pPr>
              <a:buNone/>
            </a:pPr>
            <a:r>
              <a:rPr lang="ru-RU" b="1" i="1" u="sng" dirty="0" smtClean="0"/>
              <a:t>   Ра</a:t>
            </a:r>
            <a:r>
              <a:rPr lang="ru-RU" i="1" dirty="0" smtClean="0"/>
              <a:t>дость, за</a:t>
            </a:r>
            <a:r>
              <a:rPr lang="ru-RU" b="1" i="1" u="sng" dirty="0" smtClean="0"/>
              <a:t>ду</a:t>
            </a:r>
            <a:r>
              <a:rPr lang="ru-RU" i="1" dirty="0" smtClean="0"/>
              <a:t>мал, коря</a:t>
            </a:r>
            <a:r>
              <a:rPr lang="ru-RU" b="1" i="1" u="sng" dirty="0" smtClean="0"/>
              <a:t>га </a:t>
            </a:r>
            <a:r>
              <a:rPr lang="ru-RU" i="1" dirty="0" smtClean="0"/>
              <a:t>-  РАДУГА</a:t>
            </a:r>
            <a:endParaRPr lang="ru-RU" dirty="0" smtClean="0"/>
          </a:p>
          <a:p>
            <a:pPr>
              <a:buNone/>
            </a:pPr>
            <a:r>
              <a:rPr lang="ru-RU" b="1" i="1" u="sng" dirty="0" smtClean="0"/>
              <a:t>   Си</a:t>
            </a:r>
            <a:r>
              <a:rPr lang="ru-RU" i="1" dirty="0" smtClean="0"/>
              <a:t>яние, по</a:t>
            </a:r>
            <a:r>
              <a:rPr lang="ru-RU" b="1" i="1" u="sng" dirty="0" smtClean="0"/>
              <a:t>не</a:t>
            </a:r>
            <a:r>
              <a:rPr lang="ru-RU" i="1" dirty="0" smtClean="0"/>
              <a:t>дельник, поли</a:t>
            </a:r>
            <a:r>
              <a:rPr lang="ru-RU" b="1" i="1" u="sng" dirty="0" smtClean="0"/>
              <a:t>ва</a:t>
            </a:r>
            <a:r>
              <a:rPr lang="ru-RU" i="1" dirty="0" smtClean="0"/>
              <a:t>ет – СИНЕВА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28660"/>
          </a:xfrm>
        </p:spPr>
        <p:txBody>
          <a:bodyPr/>
          <a:lstStyle/>
          <a:p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«Составь предложение из букв слова».</a:t>
            </a:r>
            <a:endParaRPr lang="ru-RU" dirty="0" smtClean="0"/>
          </a:p>
          <a:p>
            <a:pPr>
              <a:buNone/>
            </a:pPr>
            <a:r>
              <a:rPr lang="ru-RU" sz="2600" dirty="0" smtClean="0"/>
              <a:t>    Например, слово «ОСА». Предложение: «Оля съела апельсин</a:t>
            </a:r>
            <a:r>
              <a:rPr lang="ru-RU" dirty="0" smtClean="0"/>
              <a:t>.»</a:t>
            </a:r>
          </a:p>
          <a:p>
            <a:pPr>
              <a:buNone/>
            </a:pPr>
            <a:r>
              <a:rPr lang="ru-RU" sz="2600" dirty="0" smtClean="0"/>
              <a:t>   Слово «СУК». Предложение : «Света уронила куклу.»</a:t>
            </a:r>
          </a:p>
          <a:p>
            <a:r>
              <a:rPr lang="ru-RU" dirty="0" smtClean="0"/>
              <a:t>Все слова начинаются с одной и той же буквы.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 smtClean="0"/>
              <a:t>Например, </a:t>
            </a:r>
            <a:r>
              <a:rPr lang="ru-RU" sz="2600" b="1" u="sng" dirty="0" smtClean="0"/>
              <a:t>П</a:t>
            </a:r>
            <a:r>
              <a:rPr lang="ru-RU" sz="2600" dirty="0" smtClean="0"/>
              <a:t>етя  </a:t>
            </a:r>
            <a:r>
              <a:rPr lang="ru-RU" sz="2600" b="1" u="sng" dirty="0" smtClean="0"/>
              <a:t>п</a:t>
            </a:r>
            <a:r>
              <a:rPr lang="ru-RU" sz="2600" dirty="0" smtClean="0"/>
              <a:t>ошел </a:t>
            </a:r>
            <a:r>
              <a:rPr lang="ru-RU" sz="2600" b="1" u="sng" dirty="0" smtClean="0"/>
              <a:t>п</a:t>
            </a:r>
            <a:r>
              <a:rPr lang="ru-RU" sz="2600" dirty="0" smtClean="0"/>
              <a:t>ровожать </a:t>
            </a:r>
            <a:r>
              <a:rPr lang="ru-RU" sz="2600" b="1" u="sng" dirty="0" smtClean="0"/>
              <a:t>п</a:t>
            </a:r>
            <a:r>
              <a:rPr lang="ru-RU" sz="2600" dirty="0" smtClean="0"/>
              <a:t>апу к </a:t>
            </a:r>
            <a:r>
              <a:rPr lang="ru-RU" sz="2600" b="1" u="sng" dirty="0" smtClean="0"/>
              <a:t>п</a:t>
            </a:r>
            <a:r>
              <a:rPr lang="ru-RU" sz="2600" dirty="0" smtClean="0"/>
              <a:t>оезду.</a:t>
            </a:r>
            <a:r>
              <a:rPr lang="ru-RU" sz="2600" b="1" i="1" dirty="0" smtClean="0"/>
              <a:t> </a:t>
            </a:r>
            <a:r>
              <a:rPr lang="ru-RU" sz="2600" b="1" u="sng" dirty="0" smtClean="0"/>
              <a:t>Л</a:t>
            </a:r>
            <a:r>
              <a:rPr lang="ru-RU" sz="2600" dirty="0" smtClean="0"/>
              <a:t>ариса </a:t>
            </a:r>
            <a:r>
              <a:rPr lang="ru-RU" sz="2600" b="1" u="sng" dirty="0" smtClean="0"/>
              <a:t>л</a:t>
            </a:r>
            <a:r>
              <a:rPr lang="ru-RU" sz="2600" dirty="0" smtClean="0"/>
              <a:t>юбит </a:t>
            </a:r>
            <a:r>
              <a:rPr lang="ru-RU" sz="2600" b="1" u="sng" dirty="0" smtClean="0"/>
              <a:t>л</a:t>
            </a:r>
            <a:r>
              <a:rPr lang="ru-RU" sz="2600" dirty="0" smtClean="0"/>
              <a:t>имонад.</a:t>
            </a:r>
          </a:p>
          <a:p>
            <a:r>
              <a:rPr lang="ru-RU" b="1" i="1" dirty="0" smtClean="0"/>
              <a:t>Числовые ребусы.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Например, 100п,  па3от,   100 </a:t>
            </a:r>
            <a:r>
              <a:rPr lang="ru-RU" dirty="0" err="1" smtClean="0"/>
              <a:t>лб</a:t>
            </a:r>
            <a:r>
              <a:rPr lang="ru-RU" dirty="0" smtClean="0"/>
              <a:t>,  3котаж, 3умф, 100рож,100л, 100г.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r>
              <a:rPr lang="ru-RU" b="1" i="1" dirty="0" smtClean="0"/>
              <a:t>Слова наоборот. 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     Например: </a:t>
            </a:r>
            <a:r>
              <a:rPr lang="ru-RU" sz="2400" dirty="0" err="1" smtClean="0"/>
              <a:t>пулут</a:t>
            </a:r>
            <a:r>
              <a:rPr lang="ru-RU" sz="2400" dirty="0" smtClean="0"/>
              <a:t>, </a:t>
            </a:r>
            <a:r>
              <a:rPr lang="ru-RU" sz="2400" dirty="0" err="1" smtClean="0"/>
              <a:t>йам</a:t>
            </a:r>
            <a:r>
              <a:rPr lang="ru-RU" sz="2400" dirty="0" smtClean="0"/>
              <a:t>, </a:t>
            </a:r>
            <a:r>
              <a:rPr lang="ru-RU" sz="2400" dirty="0" err="1" smtClean="0"/>
              <a:t>дурт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залг</a:t>
            </a:r>
            <a:r>
              <a:rPr lang="ru-RU" sz="2400" dirty="0" smtClean="0"/>
              <a:t>, </a:t>
            </a:r>
            <a:r>
              <a:rPr lang="ru-RU" sz="2400" dirty="0" err="1" smtClean="0"/>
              <a:t>далк</a:t>
            </a:r>
            <a:r>
              <a:rPr lang="ru-RU" sz="2400" dirty="0" smtClean="0"/>
              <a:t>, </a:t>
            </a:r>
            <a:r>
              <a:rPr lang="ru-RU" sz="2400" dirty="0" err="1" smtClean="0"/>
              <a:t>генс</a:t>
            </a:r>
            <a:r>
              <a:rPr lang="ru-RU" sz="2400" dirty="0" smtClean="0"/>
              <a:t>, </a:t>
            </a:r>
            <a:r>
              <a:rPr lang="ru-RU" sz="2400" dirty="0" err="1" smtClean="0"/>
              <a:t>гарво</a:t>
            </a:r>
            <a:r>
              <a:rPr lang="ru-RU" sz="2400" dirty="0" smtClean="0"/>
              <a:t>, </a:t>
            </a:r>
            <a:r>
              <a:rPr lang="ru-RU" sz="2400" dirty="0" err="1" smtClean="0"/>
              <a:t>долох</a:t>
            </a:r>
            <a:r>
              <a:rPr lang="ru-RU" sz="2400" dirty="0" smtClean="0"/>
              <a:t>, </a:t>
            </a:r>
            <a:r>
              <a:rPr lang="ru-RU" sz="2400" dirty="0" err="1" smtClean="0"/>
              <a:t>дярто</a:t>
            </a:r>
            <a:r>
              <a:rPr lang="ru-RU" sz="2400" dirty="0" smtClean="0"/>
              <a:t>, </a:t>
            </a:r>
            <a:r>
              <a:rPr lang="ru-RU" sz="2400" dirty="0" err="1" smtClean="0"/>
              <a:t>дебо</a:t>
            </a:r>
            <a:r>
              <a:rPr lang="ru-RU" sz="2400" dirty="0" smtClean="0"/>
              <a:t>, нос, </a:t>
            </a:r>
            <a:r>
              <a:rPr lang="ru-RU" sz="2400" dirty="0" err="1" smtClean="0"/>
              <a:t>обен</a:t>
            </a:r>
            <a:r>
              <a:rPr lang="ru-RU" sz="2400" dirty="0" smtClean="0"/>
              <a:t>.</a:t>
            </a:r>
          </a:p>
          <a:p>
            <a:r>
              <a:rPr lang="ru-RU" b="1" i="1" dirty="0" smtClean="0"/>
              <a:t>«Словесный мяч»</a:t>
            </a:r>
          </a:p>
          <a:p>
            <a:pPr>
              <a:buNone/>
            </a:pPr>
            <a:r>
              <a:rPr lang="ru-RU" sz="2400" dirty="0" smtClean="0"/>
              <a:t>    Например, арбу</a:t>
            </a:r>
            <a:r>
              <a:rPr lang="ru-RU" sz="2400" b="1" u="sng" dirty="0" smtClean="0"/>
              <a:t>з</a:t>
            </a:r>
            <a:r>
              <a:rPr lang="ru-RU" sz="2400" dirty="0" smtClean="0"/>
              <a:t>– </a:t>
            </a:r>
            <a:r>
              <a:rPr lang="ru-RU" sz="2400" b="1" u="sng" dirty="0" smtClean="0"/>
              <a:t>з</a:t>
            </a:r>
            <a:r>
              <a:rPr lang="ru-RU" sz="2400" dirty="0" smtClean="0"/>
              <a:t>онт- </a:t>
            </a:r>
            <a:r>
              <a:rPr lang="ru-RU" sz="2400" b="1" u="sng" dirty="0" smtClean="0"/>
              <a:t>т</a:t>
            </a:r>
            <a:r>
              <a:rPr lang="ru-RU" sz="2400" dirty="0" smtClean="0"/>
              <a:t>анк- и т.д. </a:t>
            </a:r>
          </a:p>
          <a:p>
            <a:r>
              <a:rPr lang="ru-RU" b="1" dirty="0" smtClean="0"/>
              <a:t>«Конструктор».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Из слова </a:t>
            </a:r>
            <a:r>
              <a:rPr lang="ru-RU" sz="2400" b="1" dirty="0" smtClean="0"/>
              <a:t>«сорока»</a:t>
            </a:r>
            <a:r>
              <a:rPr lang="ru-RU" sz="2400" dirty="0" smtClean="0"/>
              <a:t> составьте 10 слов. (</a:t>
            </a:r>
            <a:r>
              <a:rPr lang="ru-RU" sz="2400" i="1" dirty="0" smtClean="0"/>
              <a:t> Оса, кора, роса, ор, рак, сок, сорок, сор, рок, коса, )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Игра « Почтальон»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786454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Почтальон раздает группе детей (по 4-5 чел.) приглашения. Дети определяют, куда их пригласили.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b="1" dirty="0" smtClean="0"/>
              <a:t>   Парк           Зоопарк       Море         Школа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доро-ки</a:t>
            </a:r>
            <a:r>
              <a:rPr lang="ru-RU" dirty="0" smtClean="0"/>
              <a:t>      </a:t>
            </a:r>
            <a:r>
              <a:rPr lang="ru-RU" dirty="0" err="1" smtClean="0"/>
              <a:t>реше-ка</a:t>
            </a:r>
            <a:r>
              <a:rPr lang="ru-RU" dirty="0" smtClean="0"/>
              <a:t>        </a:t>
            </a:r>
            <a:r>
              <a:rPr lang="ru-RU" dirty="0" err="1" smtClean="0"/>
              <a:t>ло-ки</a:t>
            </a:r>
            <a:r>
              <a:rPr lang="ru-RU" dirty="0" smtClean="0"/>
              <a:t>          </a:t>
            </a:r>
            <a:r>
              <a:rPr lang="ru-RU" dirty="0" err="1" smtClean="0"/>
              <a:t>тетра-ка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бере-ки</a:t>
            </a:r>
            <a:r>
              <a:rPr lang="ru-RU" dirty="0" smtClean="0"/>
              <a:t>      </a:t>
            </a:r>
            <a:r>
              <a:rPr lang="ru-RU" dirty="0" err="1" smtClean="0"/>
              <a:t>марты-ка</a:t>
            </a:r>
            <a:r>
              <a:rPr lang="ru-RU" dirty="0" smtClean="0"/>
              <a:t>      </a:t>
            </a:r>
            <a:r>
              <a:rPr lang="ru-RU" dirty="0" err="1" smtClean="0"/>
              <a:t>пля</a:t>
            </a:r>
            <a:r>
              <a:rPr lang="ru-RU" dirty="0" smtClean="0"/>
              <a:t>-            </a:t>
            </a:r>
            <a:r>
              <a:rPr lang="ru-RU" dirty="0" err="1" smtClean="0"/>
              <a:t>каранда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ду-ки</a:t>
            </a:r>
            <a:r>
              <a:rPr lang="ru-RU" dirty="0" smtClean="0"/>
              <a:t>           уда-               </a:t>
            </a:r>
            <a:r>
              <a:rPr lang="ru-RU" dirty="0" err="1" smtClean="0"/>
              <a:t>остро-ки</a:t>
            </a:r>
            <a:r>
              <a:rPr lang="ru-RU" dirty="0" smtClean="0"/>
              <a:t>     </a:t>
            </a:r>
            <a:r>
              <a:rPr lang="ru-RU" dirty="0" err="1" smtClean="0"/>
              <a:t>кни-ка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ли-ки</a:t>
            </a:r>
            <a:r>
              <a:rPr lang="ru-RU" dirty="0" smtClean="0"/>
              <a:t>           жира-           </a:t>
            </a:r>
            <a:r>
              <a:rPr lang="ru-RU" dirty="0" err="1" smtClean="0"/>
              <a:t>фла-ки</a:t>
            </a:r>
            <a:r>
              <a:rPr lang="ru-RU" dirty="0" smtClean="0"/>
              <a:t>         </a:t>
            </a:r>
            <a:r>
              <a:rPr lang="ru-RU" dirty="0" err="1" smtClean="0"/>
              <a:t>обло-ка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      «Звери спрятались»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Дается </a:t>
            </a:r>
            <a:r>
              <a:rPr lang="ru-RU" dirty="0" smtClean="0"/>
              <a:t>на доске текст. Дети должны найти в нем названия зверей. Попробуйте сами найти всех животных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  Пришли </a:t>
            </a:r>
            <a:r>
              <a:rPr lang="ru-RU" i="1" dirty="0" smtClean="0"/>
              <a:t>ребята в зоопарк. Воз</a:t>
            </a:r>
            <a:r>
              <a:rPr lang="ru-RU" b="1" i="1" u="sng" dirty="0" smtClean="0"/>
              <a:t>ле в</a:t>
            </a:r>
            <a:r>
              <a:rPr lang="ru-RU" i="1" dirty="0" smtClean="0"/>
              <a:t>хода – п</a:t>
            </a:r>
            <a:r>
              <a:rPr lang="ru-RU" b="1" i="1" u="sng" dirty="0" smtClean="0"/>
              <a:t>олень</a:t>
            </a:r>
            <a:r>
              <a:rPr lang="ru-RU" i="1" dirty="0" smtClean="0"/>
              <a:t>я.  И объявление: «Мухо</a:t>
            </a:r>
            <a:r>
              <a:rPr lang="ru-RU" b="1" i="1" u="sng" dirty="0" smtClean="0"/>
              <a:t>мор ж</a:t>
            </a:r>
            <a:r>
              <a:rPr lang="ru-RU" i="1" dirty="0" smtClean="0"/>
              <a:t>ареный». </a:t>
            </a:r>
            <a:r>
              <a:rPr lang="ru-RU" b="1" i="1" u="sng" dirty="0" smtClean="0"/>
              <a:t>Рысь</a:t>
            </a:r>
            <a:r>
              <a:rPr lang="ru-RU" i="1" dirty="0" smtClean="0"/>
              <a:t>ю пробежал охранник. Ребята за ним, но по пути за</a:t>
            </a:r>
            <a:r>
              <a:rPr lang="ru-RU" b="1" i="1" u="sng" dirty="0" smtClean="0"/>
              <a:t>слон</a:t>
            </a:r>
            <a:r>
              <a:rPr lang="ru-RU" i="1" dirty="0" smtClean="0"/>
              <a:t>. Послыша</a:t>
            </a:r>
            <a:r>
              <a:rPr lang="ru-RU" b="1" i="1" u="sng" dirty="0" smtClean="0"/>
              <a:t>лось</a:t>
            </a:r>
            <a:r>
              <a:rPr lang="ru-RU" i="1" dirty="0" smtClean="0"/>
              <a:t>  рычание. «Принес</a:t>
            </a:r>
            <a:r>
              <a:rPr lang="ru-RU" b="1" i="1" u="sng" dirty="0" smtClean="0"/>
              <a:t>ти гр</a:t>
            </a:r>
            <a:r>
              <a:rPr lang="ru-RU" i="1" dirty="0" smtClean="0"/>
              <a:t>абли! – скомандовал охранник. Принес</a:t>
            </a:r>
            <a:r>
              <a:rPr lang="ru-RU" b="1" i="1" u="sng" dirty="0" smtClean="0"/>
              <a:t>ли са</a:t>
            </a:r>
            <a:r>
              <a:rPr lang="ru-RU" i="1" dirty="0" smtClean="0"/>
              <a:t>мые новые. «Вели</a:t>
            </a:r>
            <a:r>
              <a:rPr lang="ru-RU" b="1" i="1" u="sng" dirty="0" smtClean="0"/>
              <a:t>ка бан</a:t>
            </a:r>
            <a:r>
              <a:rPr lang="ru-RU" i="1" dirty="0" smtClean="0"/>
              <a:t>ка, - почему-то сказал охранник. И добавил:- Зоопарк закрыт». </a:t>
            </a:r>
            <a:r>
              <a:rPr lang="ru-RU" dirty="0" smtClean="0"/>
              <a:t> </a:t>
            </a:r>
            <a:r>
              <a:rPr lang="ru-RU" i="1" dirty="0" smtClean="0"/>
              <a:t>Так и не увидели ни одного зверя. А жаль. Их здесь вон сколько. Целых девять, и все на виду. Найдите их!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НЕСТАНДАРТНЫЕ  УРОКИ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неординарные подходы к преподаванию учебных дисциплин.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Уроки - сказки, уроки – путешествия. </a:t>
            </a:r>
          </a:p>
          <a:p>
            <a:r>
              <a:rPr lang="ru-RU" dirty="0" smtClean="0"/>
              <a:t>  Уроки – </a:t>
            </a:r>
            <a:r>
              <a:rPr lang="ru-RU" dirty="0" smtClean="0"/>
              <a:t>состязания</a:t>
            </a:r>
            <a:r>
              <a:rPr lang="ru-RU" dirty="0" smtClean="0"/>
              <a:t>, викторины.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Урок – КВН.</a:t>
            </a:r>
            <a:endParaRPr lang="ru-RU" dirty="0" smtClean="0"/>
          </a:p>
          <a:p>
            <a:r>
              <a:rPr lang="ru-RU" dirty="0" smtClean="0"/>
              <a:t>  Урок - аукцион, урок - биржа знаний. </a:t>
            </a:r>
          </a:p>
          <a:p>
            <a:r>
              <a:rPr lang="ru-RU" dirty="0" smtClean="0"/>
              <a:t>  Урок «за круглым столом».</a:t>
            </a:r>
          </a:p>
          <a:p>
            <a:r>
              <a:rPr lang="ru-RU" dirty="0" smtClean="0"/>
              <a:t>  Урок – семинар.</a:t>
            </a:r>
          </a:p>
          <a:p>
            <a:r>
              <a:rPr lang="ru-RU" dirty="0" smtClean="0"/>
              <a:t>  Урок – зачет.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И К 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71612"/>
            <a:ext cx="8686800" cy="45085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Позволяют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реализовать идею развивающего обучения</a:t>
            </a:r>
          </a:p>
          <a:p>
            <a:r>
              <a:rPr lang="ru-RU" dirty="0" smtClean="0"/>
              <a:t>повысить темп урока</a:t>
            </a:r>
          </a:p>
          <a:p>
            <a:r>
              <a:rPr lang="ru-RU" dirty="0" smtClean="0"/>
              <a:t>сократить потери рабочего времени </a:t>
            </a:r>
          </a:p>
          <a:p>
            <a:r>
              <a:rPr lang="ru-RU" dirty="0" smtClean="0"/>
              <a:t>увеличить объем самостоятельной работы</a:t>
            </a:r>
          </a:p>
          <a:p>
            <a:r>
              <a:rPr lang="ru-RU" dirty="0" smtClean="0"/>
              <a:t>сделать урок более ярким и </a:t>
            </a:r>
            <a:r>
              <a:rPr lang="ru-RU" dirty="0" smtClean="0"/>
              <a:t>увлекательным</a:t>
            </a: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Таким образом, в процессе выполнения творческих </a:t>
            </a:r>
            <a:r>
              <a:rPr lang="ru-RU" dirty="0" smtClean="0"/>
              <a:t> </a:t>
            </a:r>
            <a:r>
              <a:rPr lang="ru-RU" dirty="0" smtClean="0"/>
              <a:t>работ</a:t>
            </a:r>
            <a:r>
              <a:rPr lang="ru-RU" dirty="0" smtClean="0"/>
              <a:t> </a:t>
            </a:r>
            <a:r>
              <a:rPr lang="ru-RU" dirty="0" smtClean="0"/>
              <a:t>учащиеся не только воспроизводят и совершенствуют усваиваемые знания, умения и навыки, но и свободно ими оперируют в разнообразной практической деятельности. Выполнение творческих упражнений характеризуется самым высоким уровнем познавательной деятельности учащихся, которая проявляется в более вдумчивом и пытливом отношении к установлению новых связей между изучаемыми явлениями и процессами, в раскрытии практической значимости усваиваемого учебного материала.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54356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Спасибо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за внимание !</a:t>
            </a:r>
            <a:endParaRPr lang="ru-RU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00768"/>
            <a:ext cx="8686800" cy="793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приемы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• создание ситуации, в которой ученик должен обосновывать свое мнение, приводить в его защиту аргументы, факты, использовать приобретенные знания и опыт</a:t>
            </a:r>
          </a:p>
          <a:p>
            <a:pPr>
              <a:buNone/>
            </a:pPr>
            <a:r>
              <a:rPr lang="ru-RU" dirty="0" smtClean="0"/>
              <a:t>•  создание ситуации, побуждающей ученика задавать вопросы учителю, товарищам, выяснять неясное, глубже осмысливать знания; активно искать главное</a:t>
            </a:r>
          </a:p>
          <a:p>
            <a:pPr>
              <a:buNone/>
            </a:pPr>
            <a:r>
              <a:rPr lang="ru-RU" dirty="0" smtClean="0"/>
              <a:t>•  установление связи изучаемого материала с прошлым познавательным опытом и с окружающей их действительностью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04800" y="411481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•   выполнение заданий-максимумов, рассчитанных на чтение дополнительной литературы, научных источников и другой поисковой деятельности</a:t>
            </a:r>
          </a:p>
          <a:p>
            <a:pPr>
              <a:buNone/>
            </a:pPr>
            <a:r>
              <a:rPr lang="ru-RU" dirty="0" smtClean="0"/>
              <a:t>• побуждение к поиску различных способов решения задачи, рассмотрению вопроса с различных точек зрения</a:t>
            </a:r>
          </a:p>
          <a:p>
            <a:pPr>
              <a:buNone/>
            </a:pPr>
            <a:r>
              <a:rPr lang="ru-RU" dirty="0" smtClean="0"/>
              <a:t>• создание ситуации самопроверки, анализа собственных знаний, практических умений, результата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Творческие задания.</a:t>
            </a:r>
          </a:p>
          <a:p>
            <a:pPr lvl="0"/>
            <a:r>
              <a:rPr lang="ru-RU" dirty="0" smtClean="0"/>
              <a:t> Познавательные игры.</a:t>
            </a:r>
          </a:p>
          <a:p>
            <a:pPr lvl="0"/>
            <a:r>
              <a:rPr lang="ru-RU" dirty="0" smtClean="0"/>
              <a:t> Нестандартные уроки.</a:t>
            </a:r>
          </a:p>
          <a:p>
            <a:pPr lvl="0"/>
            <a:r>
              <a:rPr lang="ru-RU" dirty="0" smtClean="0"/>
              <a:t> Использование ИКТ.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ТВОРЧЕСКИ  ЗАДАНИЯ  и 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/>
          <a:lstStyle/>
          <a:p>
            <a:r>
              <a:rPr lang="ru-RU" dirty="0" smtClean="0"/>
              <a:t>дополнение предложений изучаемыми словами, словосочетаниями</a:t>
            </a:r>
          </a:p>
          <a:p>
            <a:r>
              <a:rPr lang="ru-RU" dirty="0" smtClean="0"/>
              <a:t>подбор примеров на изучаемые орфограммы</a:t>
            </a:r>
          </a:p>
          <a:p>
            <a:r>
              <a:rPr lang="ru-RU" dirty="0" smtClean="0"/>
              <a:t>составление и запись ответов                            - на вопросы по прочитанному тексту                - по картинке на определённую тему</a:t>
            </a:r>
          </a:p>
          <a:p>
            <a:r>
              <a:rPr lang="ru-RU" dirty="0" smtClean="0"/>
              <a:t>составление и запись рассказа</a:t>
            </a:r>
          </a:p>
          <a:p>
            <a:pPr fontAlgn="base"/>
            <a:r>
              <a:rPr lang="ru-RU" dirty="0" smtClean="0"/>
              <a:t>составление и запись изложения</a:t>
            </a:r>
          </a:p>
          <a:p>
            <a:pPr fontAlgn="base"/>
            <a:r>
              <a:rPr lang="ru-RU" dirty="0" smtClean="0"/>
              <a:t>составление и запись сочинения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ТВОРЧЕСКИЙ   ДИКТАНТ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b="1" dirty="0" smtClean="0"/>
              <a:t>Творческий диктант </a:t>
            </a:r>
            <a:r>
              <a:rPr lang="ru-RU" dirty="0" smtClean="0"/>
              <a:t>можно использовать при изучении имен прилагательных. Задание – написать диктуемый текст, вставляя, где нужно, прилагательные. </a:t>
            </a:r>
          </a:p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ru-RU" dirty="0" smtClean="0"/>
              <a:t>    Например:</a:t>
            </a:r>
          </a:p>
          <a:p>
            <a:pPr fontAlgn="base">
              <a:buNone/>
            </a:pPr>
            <a:r>
              <a:rPr lang="ru-RU" dirty="0" smtClean="0"/>
              <a:t>    Незаметно прошло (жаркое) лето. По небу поплыли (серые) тучи. Как сквозь сито, засеял из них (холодный) дождь. На поверхности луж плавают (разноцветные) листья. В кустах готовится к зиме (колючий) ежик. Он натаскал в ямку траву, листья, мох, устроил себе (теплое) гнездо. Ветер шуршит (сухими) листьями. Всю землю скоро покроет (белый) снег.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Конструирование предложений с определённым грамматическим заданием</a:t>
            </a:r>
            <a:r>
              <a:rPr lang="ru-RU" dirty="0" smtClean="0"/>
              <a:t>: с данными словами или словосочетаниями; предложений заданных типов; по заданной схеме; по предложенному началу; на определённую тему в сочетании с каким-либо грамматическим заданием и т.п. Например, задание: составить предложение так, чтобы оно являлось продолжением данного предложения: «Во дворе я нашла котенка. </a:t>
            </a:r>
            <a:r>
              <a:rPr lang="ru-RU" dirty="0" smtClean="0">
                <a:sym typeface="Symbol"/>
              </a:rPr>
              <a:t></a:t>
            </a:r>
            <a:r>
              <a:rPr lang="ru-RU" dirty="0" smtClean="0"/>
              <a:t> »; «В воскресенье утром мы отправились </a:t>
            </a:r>
            <a:r>
              <a:rPr lang="ru-RU" dirty="0" smtClean="0">
                <a:sym typeface="Symbol"/>
              </a:rPr>
              <a:t></a:t>
            </a:r>
            <a:r>
              <a:rPr lang="ru-RU" dirty="0" smtClean="0"/>
              <a:t> 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Изложение </a:t>
            </a:r>
            <a:r>
              <a:rPr lang="ru-RU" dirty="0" smtClean="0"/>
              <a:t>содержания предложенного текста с теми или иными элементами творческого характера: </a:t>
            </a:r>
            <a:r>
              <a:rPr lang="ru-RU" dirty="0" err="1" smtClean="0"/>
              <a:t>реконструирование</a:t>
            </a:r>
            <a:r>
              <a:rPr lang="ru-RU" dirty="0" smtClean="0"/>
              <a:t> текста, дополнение текста, высказывание собственных суждений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ассказ </a:t>
            </a:r>
            <a:r>
              <a:rPr lang="ru-RU" dirty="0" smtClean="0"/>
              <a:t>на определённую тему. </a:t>
            </a:r>
          </a:p>
          <a:p>
            <a:r>
              <a:rPr lang="ru-RU" dirty="0" smtClean="0"/>
              <a:t>Сочинение-миниатюра с грамматическим заданием</a:t>
            </a:r>
          </a:p>
          <a:p>
            <a:r>
              <a:rPr lang="ru-RU" dirty="0" smtClean="0"/>
              <a:t>Сочинение на грамматическую тему</a:t>
            </a:r>
          </a:p>
          <a:p>
            <a:r>
              <a:rPr lang="ru-RU" dirty="0" smtClean="0"/>
              <a:t>Сочинения, связанные с овладением деловой письменной речью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551</TotalTime>
  <Words>894</Words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 формирование творческой активности обучающихся на уроках русского языка</vt:lpstr>
      <vt:lpstr>    приемы</vt:lpstr>
      <vt:lpstr>Слайд 3</vt:lpstr>
      <vt:lpstr>   СРЕДСТВА</vt:lpstr>
      <vt:lpstr> ТВОРЧЕСКИ  ЗАДАНИЯ  и  упражнения</vt:lpstr>
      <vt:lpstr>             ТВОРЧЕСКИЙ   ДИКТАНТ</vt:lpstr>
      <vt:lpstr>         </vt:lpstr>
      <vt:lpstr>                </vt:lpstr>
      <vt:lpstr>                        СОЧИНЕНИЕ</vt:lpstr>
      <vt:lpstr>         ТВОРЧЕСКИЕ       ИГРЫ</vt:lpstr>
      <vt:lpstr>ИГРЫ</vt:lpstr>
      <vt:lpstr>игры</vt:lpstr>
      <vt:lpstr>Игра « Почтальон» </vt:lpstr>
      <vt:lpstr>Игра       «Звери спрятались»</vt:lpstr>
      <vt:lpstr>             НЕСТАНДАРТНЫЕ  УРОКИ</vt:lpstr>
      <vt:lpstr>Виды уроков</vt:lpstr>
      <vt:lpstr>                     И К Т</vt:lpstr>
      <vt:lpstr>вывод</vt:lpstr>
      <vt:lpstr>        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Методы и приемы                  формирования творческой активности обучающихся на уроках русского языка</dc:title>
  <cp:lastModifiedBy>1</cp:lastModifiedBy>
  <cp:revision>65</cp:revision>
  <dcterms:modified xsi:type="dcterms:W3CDTF">2013-10-27T17:18:30Z</dcterms:modified>
</cp:coreProperties>
</file>