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74"/>
  </p:notesMasterIdLst>
  <p:sldIdLst>
    <p:sldId id="322" r:id="rId16"/>
    <p:sldId id="263" r:id="rId17"/>
    <p:sldId id="321" r:id="rId18"/>
    <p:sldId id="265" r:id="rId19"/>
    <p:sldId id="258" r:id="rId20"/>
    <p:sldId id="266" r:id="rId21"/>
    <p:sldId id="269" r:id="rId22"/>
    <p:sldId id="270" r:id="rId23"/>
    <p:sldId id="271" r:id="rId24"/>
    <p:sldId id="268" r:id="rId25"/>
    <p:sldId id="267" r:id="rId26"/>
    <p:sldId id="272" r:id="rId27"/>
    <p:sldId id="273" r:id="rId28"/>
    <p:sldId id="274" r:id="rId29"/>
    <p:sldId id="275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16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E5CD4-E091-47F1-BA32-73BF54384E18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E5962-E5A8-4B42-957D-C9330DAF0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D4E4D-C792-44A7-9E02-1970BE42677B}" type="slidenum">
              <a:rPr lang="en-GB" sz="1200">
                <a:solidFill>
                  <a:prstClr val="black"/>
                </a:solidFill>
              </a:rPr>
              <a:pPr eaLnBrk="1" hangingPunct="1"/>
              <a:t>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9FC3EA-F8CD-4FBC-BDD5-E97F9D106C65}" type="slidenum">
              <a:rPr lang="en-GB" sz="1200">
                <a:solidFill>
                  <a:prstClr val="black"/>
                </a:solidFill>
              </a:rPr>
              <a:pPr eaLnBrk="1" hangingPunct="1"/>
              <a:t>4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5E6B2-2881-4538-A9B3-9746E7196876}" type="slidenum">
              <a:rPr lang="en-GB" sz="1200">
                <a:solidFill>
                  <a:prstClr val="black"/>
                </a:solidFill>
              </a:rPr>
              <a:pPr eaLnBrk="1" hangingPunct="1"/>
              <a:t>29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5E38B2-A98E-4624-9D40-48CD6394CFD3}" type="slidenum">
              <a:rPr lang="en-GB" sz="1200">
                <a:solidFill>
                  <a:prstClr val="black"/>
                </a:solidFill>
              </a:rPr>
              <a:pPr eaLnBrk="1" hangingPunct="1"/>
              <a:t>30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FE53CB-F59C-4003-8776-E56180B0F1CE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61AFC8-8D8D-49BA-B74C-FC24DDB342B0}" type="slidenum">
              <a:rPr lang="en-GB" sz="1200">
                <a:solidFill>
                  <a:prstClr val="black"/>
                </a:solidFill>
              </a:rPr>
              <a:pPr eaLnBrk="1" hangingPunct="1"/>
              <a:t>40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18620F-78BA-4746-9604-1F7CE85D948C}" type="slidenum">
              <a:rPr lang="en-GB" sz="1200">
                <a:solidFill>
                  <a:prstClr val="black"/>
                </a:solidFill>
              </a:rPr>
              <a:pPr eaLnBrk="1" hangingPunct="1"/>
              <a:t>41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9C5CF0-4D2E-4182-97BD-BD2ACC7EBD19}" type="slidenum">
              <a:rPr lang="en-GB" sz="1200">
                <a:solidFill>
                  <a:prstClr val="black"/>
                </a:solidFill>
              </a:rPr>
              <a:pPr eaLnBrk="1" hangingPunct="1"/>
              <a:t>48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6E101-4C64-4C18-8338-EE0A8723B3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5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AEF63-D72A-44EA-BA38-6207314877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321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40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67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313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1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174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3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598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160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D601-66E5-4E40-95CA-743B622830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322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85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51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692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357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41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20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88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54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588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1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38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070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366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539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20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777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76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782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234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8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7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99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604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773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05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074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60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882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76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28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6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088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14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08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490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215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608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382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94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638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776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7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05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86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81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5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08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689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70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75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12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991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8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934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49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349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48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922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08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3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44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DD83B-9C8C-40D8-8B13-2E48EC2658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4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3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5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76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6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95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EFB6A-B060-42D7-B549-B25A01B4B3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5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4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35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3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2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70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38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26677-BA8E-4E50-BC90-EC5176E89F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23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3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3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93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15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01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72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21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9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6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EC5A-6C2B-486B-A7FA-EEBB981BE4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90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5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8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51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3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81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43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41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68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09171-5B71-4017-9A31-98F5E34B4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51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5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4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6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61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7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26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15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8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94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36B54-DB22-40BE-9E7F-62A7843D61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94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17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0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00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8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530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95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69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0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25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49B12-83AB-43C6-B226-18FCFCE452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17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9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8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1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5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40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984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6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46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3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ADF-FDF2-4BF5-8015-6C9A888F6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5F-B9C0-4352-9D68-479CFE659E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3A401-9F55-42B2-9AE7-721A068D8D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51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2A3C-918B-42AE-B1BF-1954E3F7B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9216-A9E8-44B5-908D-C746DF931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0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278-2B0E-4864-90F9-EBB74D15A9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8B0-846A-4AB7-B544-B3D625C87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40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8B7-FE0A-4D65-A3A0-4063E3C21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8471-1FE6-418E-9796-E079C3038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07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2E4-7B33-447D-AB47-525F333B8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C79F-596B-4F8D-9168-7B851B4875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93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F8F2-C0DF-456E-ACBE-37F0566E1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F06-C895-46B9-9908-10C349F093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87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56A1-BAAF-468C-85FF-786E511F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045-1DDB-4875-8D0F-C717B7207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07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7D9F-B752-4923-85F5-72B386AA9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0A96-6E6E-43CA-93FC-B4D8B353A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6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1EA5-63B7-4A78-A540-4FBCC363A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1392-21AD-4F26-9561-8487494DD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148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AD0-9090-4674-9EE3-D9145A520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97-506F-4AF8-9617-707654EC5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985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C693-4271-44B6-9955-C0A93211C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084-FEFC-477C-8AAB-B36C1B1B0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9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8746EB-0E77-4E23-8139-B503ED8AC7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5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0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7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5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2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010D6-73A3-4D6E-9BC4-89B8B26F116F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27.10.2013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167A-E078-458F-80BB-9E02378C28B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://900igr.net/datai/chelovek/Professii-01.files/0015-014-Professii-01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5765.vkontakte.ru/u31631828/135774301/x_50bb3b74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kosstatyba.lt/uploads/imgresizer/w640_daugiabucio-gyvenamojo-namo-a-vivulskio-g-vilniuje-statyba_src_3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globus.ru/smajlik-kod?c=859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content/media/pic/std/2000000/1708000/1707910-bb0d14076c9a5a6f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6.privet.ru/lr/0a335651859dd237b053d78c3a00454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711" y="233853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Путешествие </a:t>
            </a:r>
            <a:b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по стране математики</a:t>
            </a:r>
            <a:endParaRPr lang="en-US" sz="72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076" name="Picture 20" descr="C:\Documents and Settings\1\Рабочий стол\ДЛЯ ПРЕЗЕНТАЦИЙ\анимация\часы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23" y="613296"/>
            <a:ext cx="1512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2" descr="C:\Documents and Settings\1\Рабочий стол\ДЛЯ ПРЕЗЕНТАЦИЙ\Страна фантазии\Рисунок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" y="206896"/>
            <a:ext cx="1919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5157192"/>
            <a:ext cx="3202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Внеклассное мероприятие </a:t>
            </a:r>
          </a:p>
          <a:p>
            <a:r>
              <a:rPr lang="ru-RU" dirty="0" smtClean="0"/>
              <a:t>подготовили и провели</a:t>
            </a:r>
          </a:p>
          <a:p>
            <a:r>
              <a:rPr lang="ru-RU" dirty="0" smtClean="0"/>
              <a:t>Крылова Н.В. и Головина Н.О.</a:t>
            </a:r>
          </a:p>
          <a:p>
            <a:r>
              <a:rPr lang="ru-RU" dirty="0"/>
              <a:t> </a:t>
            </a:r>
            <a:r>
              <a:rPr lang="ru-RU" dirty="0" smtClean="0"/>
              <a:t>          2012 –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48560"/>
      </p:ext>
    </p:extLst>
  </p:cSld>
  <p:clrMapOvr>
    <a:masterClrMapping/>
  </p:clrMapOvr>
  <p:transition>
    <p:fade thruBlk="1"/>
    <p:sndAc>
      <p:stSnd>
        <p:snd r:embed="rId3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5.Как </a:t>
            </a:r>
            <a:r>
              <a:rPr lang="ru-RU" sz="4000" b="1" dirty="0">
                <a:solidFill>
                  <a:srgbClr val="CC0066"/>
                </a:solidFill>
              </a:rPr>
              <a:t>называют верхний угол футбольных ворот?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FF3399"/>
                </a:solidFill>
              </a:rPr>
              <a:t>Десятка;</a:t>
            </a:r>
          </a:p>
          <a:p>
            <a:r>
              <a:rPr lang="ru-RU" sz="4000" b="1">
                <a:solidFill>
                  <a:srgbClr val="FF3399"/>
                </a:solidFill>
              </a:rPr>
              <a:t>Девятка;</a:t>
            </a:r>
          </a:p>
          <a:p>
            <a:r>
              <a:rPr lang="ru-RU" sz="4000" b="1">
                <a:solidFill>
                  <a:srgbClr val="FF3399"/>
                </a:solidFill>
              </a:rPr>
              <a:t>Шестерка;</a:t>
            </a:r>
          </a:p>
          <a:p>
            <a:r>
              <a:rPr lang="ru-RU" sz="4000" b="1">
                <a:solidFill>
                  <a:srgbClr val="FF3399"/>
                </a:solidFill>
              </a:rPr>
              <a:t>Пятерка.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34671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7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6.Какой </a:t>
            </a:r>
            <a:r>
              <a:rPr lang="ru-RU" sz="4000" b="1" dirty="0">
                <a:solidFill>
                  <a:srgbClr val="CC0066"/>
                </a:solidFill>
              </a:rPr>
              <a:t>«дробный» член есть в футбольной команде?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FF3399"/>
                </a:solidFill>
              </a:rPr>
              <a:t>Полувратарь;</a:t>
            </a:r>
          </a:p>
          <a:p>
            <a:r>
              <a:rPr lang="ru-RU" sz="4000" b="1">
                <a:solidFill>
                  <a:srgbClr val="FF3399"/>
                </a:solidFill>
              </a:rPr>
              <a:t>Полузащитник;</a:t>
            </a:r>
          </a:p>
          <a:p>
            <a:r>
              <a:rPr lang="ru-RU" sz="4000" b="1">
                <a:solidFill>
                  <a:srgbClr val="FF3399"/>
                </a:solidFill>
              </a:rPr>
              <a:t>Полутренер;</a:t>
            </a:r>
          </a:p>
          <a:p>
            <a:r>
              <a:rPr lang="ru-RU" sz="4000" b="1">
                <a:solidFill>
                  <a:srgbClr val="FF3399"/>
                </a:solidFill>
              </a:rPr>
              <a:t>Полунападающий.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484313"/>
            <a:ext cx="213836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CC0066"/>
                </a:solidFill>
              </a:rPr>
              <a:t>7.Что иногда производят с персоналом предприятия?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6088" y="1600200"/>
            <a:ext cx="7427912" cy="4525963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Упрощение;</a:t>
            </a:r>
          </a:p>
          <a:p>
            <a:r>
              <a:rPr lang="ru-RU" sz="4000" b="1">
                <a:solidFill>
                  <a:srgbClr val="FF5050"/>
                </a:solidFill>
              </a:rPr>
              <a:t>Приведение подобных членов;</a:t>
            </a:r>
          </a:p>
          <a:p>
            <a:r>
              <a:rPr lang="ru-RU" sz="4000" b="1">
                <a:solidFill>
                  <a:srgbClr val="FF5050"/>
                </a:solidFill>
              </a:rPr>
              <a:t>Сокращение;</a:t>
            </a:r>
          </a:p>
          <a:p>
            <a:r>
              <a:rPr lang="ru-RU" sz="4000" b="1">
                <a:solidFill>
                  <a:srgbClr val="FF5050"/>
                </a:solidFill>
              </a:rPr>
              <a:t>Вынесение за скобки.</a:t>
            </a:r>
          </a:p>
        </p:txBody>
      </p:sp>
    </p:spTree>
    <p:extLst>
      <p:ext uri="{BB962C8B-B14F-4D97-AF65-F5344CB8AC3E}">
        <p14:creationId xmlns:p14="http://schemas.microsoft.com/office/powerpoint/2010/main" val="37645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435975" cy="221773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8.Какая </a:t>
            </a:r>
            <a:r>
              <a:rPr lang="ru-RU" sz="4000" b="1" dirty="0">
                <a:solidFill>
                  <a:srgbClr val="CC0066"/>
                </a:solidFill>
              </a:rPr>
              <a:t>геометрическая фигура «подрабатывает» в цирке гимнастическим снарядом?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92350" y="2492375"/>
            <a:ext cx="6851650" cy="3633788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Круг;</a:t>
            </a:r>
          </a:p>
          <a:p>
            <a:r>
              <a:rPr lang="ru-RU" sz="4000" b="1">
                <a:solidFill>
                  <a:srgbClr val="FF5050"/>
                </a:solidFill>
              </a:rPr>
              <a:t>Прямоугольник</a:t>
            </a:r>
            <a:r>
              <a:rPr lang="ru-RU"/>
              <a:t>;</a:t>
            </a:r>
          </a:p>
          <a:p>
            <a:r>
              <a:rPr lang="ru-RU" sz="4000" b="1">
                <a:solidFill>
                  <a:srgbClr val="FF5050"/>
                </a:solidFill>
              </a:rPr>
              <a:t>Ромб;</a:t>
            </a:r>
          </a:p>
          <a:p>
            <a:r>
              <a:rPr lang="ru-RU" sz="4000" b="1">
                <a:solidFill>
                  <a:srgbClr val="FF5050"/>
                </a:solidFill>
              </a:rPr>
              <a:t>Трапеция.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5351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91513" cy="17145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9.Что </a:t>
            </a:r>
            <a:r>
              <a:rPr lang="ru-RU" sz="4000" b="1" dirty="0">
                <a:solidFill>
                  <a:srgbClr val="CC0066"/>
                </a:solidFill>
              </a:rPr>
              <a:t>напоминает геометрическое тело, называющееся тор?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8613" y="2420938"/>
            <a:ext cx="6275387" cy="3705225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Бублик;</a:t>
            </a:r>
          </a:p>
          <a:p>
            <a:r>
              <a:rPr lang="ru-RU" sz="4000" b="1">
                <a:solidFill>
                  <a:srgbClr val="FF5050"/>
                </a:solidFill>
              </a:rPr>
              <a:t>Рогалик;</a:t>
            </a:r>
          </a:p>
          <a:p>
            <a:r>
              <a:rPr lang="ru-RU" sz="4000" b="1">
                <a:solidFill>
                  <a:srgbClr val="FF5050"/>
                </a:solidFill>
              </a:rPr>
              <a:t>Крендель;</a:t>
            </a:r>
          </a:p>
          <a:p>
            <a:r>
              <a:rPr lang="ru-RU" sz="4000" b="1">
                <a:solidFill>
                  <a:srgbClr val="FF5050"/>
                </a:solidFill>
              </a:rPr>
              <a:t>Батон.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2510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5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91513" cy="14255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10.Какой </a:t>
            </a:r>
            <a:r>
              <a:rPr lang="ru-RU" sz="4000" b="1" dirty="0">
                <a:solidFill>
                  <a:srgbClr val="CC0066"/>
                </a:solidFill>
              </a:rPr>
              <a:t>результат арифметического действия является сладким на вкус?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5038"/>
            <a:ext cx="8229600" cy="3921125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Разность;</a:t>
            </a:r>
          </a:p>
          <a:p>
            <a:r>
              <a:rPr lang="ru-RU" sz="4000" b="1">
                <a:solidFill>
                  <a:srgbClr val="FF5050"/>
                </a:solidFill>
              </a:rPr>
              <a:t>Сумма;</a:t>
            </a:r>
          </a:p>
          <a:p>
            <a:r>
              <a:rPr lang="ru-RU" sz="4000" b="1">
                <a:solidFill>
                  <a:srgbClr val="FF5050"/>
                </a:solidFill>
              </a:rPr>
              <a:t>Остаток;</a:t>
            </a:r>
          </a:p>
          <a:p>
            <a:r>
              <a:rPr lang="ru-RU" sz="4000" b="1">
                <a:solidFill>
                  <a:srgbClr val="FF5050"/>
                </a:solidFill>
              </a:rPr>
              <a:t>Частное.</a:t>
            </a:r>
          </a:p>
          <a:p>
            <a:endParaRPr lang="ru-RU" sz="4000" b="1">
              <a:solidFill>
                <a:srgbClr val="FF505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11760" y="4293096"/>
            <a:ext cx="64087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99FF"/>
                </a:solidFill>
                <a:latin typeface="Arial" charset="0"/>
                <a:cs typeface="Arial" charset="0"/>
              </a:rPr>
              <a:t>Выражение «Остатки сладки»</a:t>
            </a:r>
          </a:p>
        </p:txBody>
      </p:sp>
    </p:spTree>
    <p:extLst>
      <p:ext uri="{BB962C8B-B14F-4D97-AF65-F5344CB8AC3E}">
        <p14:creationId xmlns:p14="http://schemas.microsoft.com/office/powerpoint/2010/main" val="16044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578850" cy="19304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11.Какая </a:t>
            </a:r>
            <a:r>
              <a:rPr lang="ru-RU" sz="4000" b="1" dirty="0">
                <a:solidFill>
                  <a:srgbClr val="CC0066"/>
                </a:solidFill>
              </a:rPr>
              <a:t>из этих геометрических фигур дала название болезни и кости руки человека?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20938"/>
            <a:ext cx="8229600" cy="3705225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Прямая;</a:t>
            </a:r>
          </a:p>
          <a:p>
            <a:r>
              <a:rPr lang="ru-RU" sz="4000" b="1">
                <a:solidFill>
                  <a:srgbClr val="FF5050"/>
                </a:solidFill>
              </a:rPr>
              <a:t>Луч;</a:t>
            </a:r>
          </a:p>
          <a:p>
            <a:r>
              <a:rPr lang="ru-RU" sz="4000" b="1">
                <a:solidFill>
                  <a:srgbClr val="FF5050"/>
                </a:solidFill>
              </a:rPr>
              <a:t>Отрезок;</a:t>
            </a:r>
          </a:p>
          <a:p>
            <a:r>
              <a:rPr lang="ru-RU" sz="4000" b="1">
                <a:solidFill>
                  <a:srgbClr val="FF5050"/>
                </a:solidFill>
              </a:rPr>
              <a:t>Ломаная.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55776" y="4005064"/>
            <a:ext cx="6408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99FF"/>
                </a:solidFill>
                <a:latin typeface="Arial" charset="0"/>
                <a:cs typeface="Arial" charset="0"/>
              </a:rPr>
              <a:t>Лучевая болезнь, лучевая кость</a:t>
            </a:r>
          </a:p>
        </p:txBody>
      </p:sp>
    </p:spTree>
    <p:extLst>
      <p:ext uri="{BB962C8B-B14F-4D97-AF65-F5344CB8AC3E}">
        <p14:creationId xmlns:p14="http://schemas.microsoft.com/office/powerpoint/2010/main" val="14877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362950" cy="14986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12.Как </a:t>
            </a:r>
            <a:r>
              <a:rPr lang="ru-RU" sz="4000" b="1" dirty="0">
                <a:solidFill>
                  <a:srgbClr val="CC0066"/>
                </a:solidFill>
              </a:rPr>
              <a:t>заканчивается известная пословица «Ясно, как…»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Трижды три;</a:t>
            </a:r>
          </a:p>
          <a:p>
            <a:r>
              <a:rPr lang="ru-RU" sz="4000" b="1">
                <a:solidFill>
                  <a:srgbClr val="FF5050"/>
                </a:solidFill>
              </a:rPr>
              <a:t>Дважды два;</a:t>
            </a:r>
          </a:p>
          <a:p>
            <a:r>
              <a:rPr lang="ru-RU" sz="4000" b="1">
                <a:solidFill>
                  <a:srgbClr val="FF5050"/>
                </a:solidFill>
              </a:rPr>
              <a:t>Пятью пять;</a:t>
            </a:r>
          </a:p>
          <a:p>
            <a:r>
              <a:rPr lang="ru-RU" sz="4000" b="1">
                <a:solidFill>
                  <a:srgbClr val="FF5050"/>
                </a:solidFill>
              </a:rPr>
              <a:t>Шестью шесть.</a:t>
            </a:r>
          </a:p>
        </p:txBody>
      </p:sp>
    </p:spTree>
    <p:extLst>
      <p:ext uri="{BB962C8B-B14F-4D97-AF65-F5344CB8AC3E}">
        <p14:creationId xmlns:p14="http://schemas.microsoft.com/office/powerpoint/2010/main" val="121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13.Назовите «математические» растения.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736" y="1556793"/>
            <a:ext cx="6408712" cy="4248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Тысячелистник, столетник…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089150" cy="346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3955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8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6950" y="274638"/>
            <a:ext cx="8147050" cy="15700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14.Без чего не могут обойтись охотники, барабанщики и математики?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99716"/>
            <a:ext cx="8229600" cy="4065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Без дроби.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22812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1662113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29" y="2780928"/>
            <a:ext cx="22263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91680" y="692696"/>
            <a:ext cx="6537920" cy="5736679"/>
          </a:xfrm>
        </p:spPr>
        <p:txBody>
          <a:bodyPr>
            <a:normAutofit fontScale="85000" lnSpcReduction="20000"/>
          </a:bodyPr>
          <a:lstStyle/>
          <a:p>
            <a:pPr marL="1163638">
              <a:buNone/>
            </a:pPr>
            <a:r>
              <a:rPr lang="en-US" dirty="0" smtClean="0"/>
              <a:t>    </a:t>
            </a:r>
            <a:r>
              <a:rPr lang="ru-RU" dirty="0" smtClean="0"/>
              <a:t>В тот час, когда создатель</a:t>
            </a:r>
            <a:br>
              <a:rPr lang="ru-RU" dirty="0" smtClean="0"/>
            </a:br>
            <a:r>
              <a:rPr lang="ru-RU" dirty="0" smtClean="0"/>
              <a:t>Все создавал вокруг,</a:t>
            </a:r>
            <a:br>
              <a:rPr lang="ru-RU" dirty="0" smtClean="0"/>
            </a:br>
            <a:r>
              <a:rPr lang="ru-RU" dirty="0" smtClean="0"/>
              <a:t>Он создал математику -</a:t>
            </a:r>
            <a:br>
              <a:rPr lang="ru-RU" dirty="0" smtClean="0"/>
            </a:br>
            <a:r>
              <a:rPr lang="ru-RU" dirty="0" smtClean="0"/>
              <a:t>Царицу всех наук.</a:t>
            </a:r>
            <a:br>
              <a:rPr lang="ru-RU" dirty="0" smtClean="0"/>
            </a:br>
            <a:r>
              <a:rPr lang="ru-RU" dirty="0" smtClean="0"/>
              <a:t>И игреки, и иксы.</a:t>
            </a:r>
            <a:br>
              <a:rPr lang="ru-RU" dirty="0" smtClean="0"/>
            </a:br>
            <a:r>
              <a:rPr lang="ru-RU" dirty="0" smtClean="0"/>
              <a:t>Шагают дружно в ряд</a:t>
            </a:r>
            <a:br>
              <a:rPr lang="ru-RU" dirty="0" smtClean="0"/>
            </a:br>
            <a:r>
              <a:rPr lang="ru-RU" dirty="0" smtClean="0"/>
              <a:t>И дружною толпой они нас веселят.</a:t>
            </a:r>
            <a:br>
              <a:rPr lang="ru-RU" dirty="0" smtClean="0"/>
            </a:br>
            <a:r>
              <a:rPr lang="ru-RU" dirty="0" smtClean="0"/>
              <a:t>И коль на жизненном пути</a:t>
            </a:r>
            <a:br>
              <a:rPr lang="ru-RU" dirty="0" smtClean="0"/>
            </a:br>
            <a:r>
              <a:rPr lang="ru-RU" dirty="0" smtClean="0"/>
              <a:t>Не повезет, мой друг,</a:t>
            </a:r>
            <a:br>
              <a:rPr lang="ru-RU" dirty="0" smtClean="0"/>
            </a:br>
            <a:r>
              <a:rPr lang="ru-RU" dirty="0" smtClean="0"/>
              <a:t>Ты вспомни математику -</a:t>
            </a:r>
            <a:br>
              <a:rPr lang="ru-RU" dirty="0" smtClean="0"/>
            </a:br>
            <a:r>
              <a:rPr lang="ru-RU" dirty="0" smtClean="0"/>
              <a:t>Царицу всех наук.</a:t>
            </a:r>
            <a:br>
              <a:rPr lang="ru-RU" dirty="0" smtClean="0"/>
            </a:br>
            <a:r>
              <a:rPr lang="ru-RU" dirty="0" smtClean="0"/>
              <a:t>На рынке и в спортзале</a:t>
            </a:r>
            <a:br>
              <a:rPr lang="ru-RU" dirty="0" smtClean="0"/>
            </a:br>
            <a:r>
              <a:rPr lang="ru-RU" dirty="0" smtClean="0"/>
              <a:t>Нам нужен чисел ряд.</a:t>
            </a:r>
            <a:br>
              <a:rPr lang="ru-RU" dirty="0" smtClean="0"/>
            </a:br>
            <a:r>
              <a:rPr lang="ru-RU" dirty="0" smtClean="0"/>
              <a:t>И пусть они тебя повеселят.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2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15.Что есть у каждого слова, растения и уравнения?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Корень.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22034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3333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52095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3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16.Какие геометрические фигуры дружат с солнцем?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3934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FF9900"/>
                </a:solidFill>
              </a:rPr>
              <a:t>      Лучи.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8749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91513" cy="14255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16.Какая геометрическая фигура нужна для наказания детей?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8229600" cy="4065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Угол.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605337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74638"/>
            <a:ext cx="8218487" cy="12827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17.Какую геометрическую фигуру носят на голове мужчины?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8229600" cy="4065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Цилиндр.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3311525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18.Многогранник из Египта – это…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9900"/>
                </a:solidFill>
              </a:rPr>
              <a:t>Пирамида.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4191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6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19.Эмблемой какого автомобиля являются четыре кольца?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456" y="1981273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FF9900"/>
                </a:solidFill>
              </a:rPr>
              <a:t>«Ауди»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391025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20.Как называют военно-историческое кольцо?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00200"/>
            <a:ext cx="761804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Блокада.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1179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362950" cy="15700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21.Рекламоноситель, визуальная поверхность которого, может изменяться.</a:t>
            </a:r>
            <a:r>
              <a:rPr lang="ru-RU" sz="4000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060575"/>
            <a:ext cx="7762056" cy="4065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err="1" smtClean="0">
                <a:solidFill>
                  <a:srgbClr val="FF9900"/>
                </a:solidFill>
              </a:rPr>
              <a:t>Призматрон</a:t>
            </a:r>
            <a:r>
              <a:rPr lang="ru-RU" b="1" dirty="0" smtClean="0">
                <a:solidFill>
                  <a:srgbClr val="FF9900"/>
                </a:solidFill>
              </a:rPr>
              <a:t>. Через промежуток времени призмы поворачиваются, демонстрируя по очереди каждую из граней.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4559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8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22. Сколько вы знаете чудес света?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313" y="1600200"/>
            <a:ext cx="77866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9900"/>
                </a:solidFill>
              </a:rPr>
              <a:t>Семь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4392612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35781" y="500063"/>
            <a:ext cx="8001000" cy="3295873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Второй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270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83039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baby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91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7772400" cy="1143000"/>
          </a:xfrm>
        </p:spPr>
        <p:txBody>
          <a:bodyPr/>
          <a:lstStyle/>
          <a:p>
            <a:pPr eaLnBrk="1" hangingPunct="1"/>
            <a:r>
              <a:rPr lang="ru-RU" sz="6000" b="1" u="sng" dirty="0" smtClean="0">
                <a:latin typeface="Arial" charset="0"/>
              </a:rPr>
              <a:t>Правила игры:</a:t>
            </a:r>
            <a:endParaRPr lang="en-US" sz="6000" b="1" u="sng" dirty="0" smtClean="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57375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ru-RU" sz="4000" dirty="0" smtClean="0">
                <a:latin typeface="Arial" charset="0"/>
              </a:rPr>
              <a:t>Побеждает тот, кто больше знает.</a:t>
            </a:r>
          </a:p>
          <a:p>
            <a:pPr marL="609600" indent="-609600" eaLnBrk="1" hangingPunct="1"/>
            <a:r>
              <a:rPr lang="ru-RU" sz="4000" dirty="0" smtClean="0">
                <a:latin typeface="Arial" charset="0"/>
              </a:rPr>
              <a:t>Не завидуй удачам соперника, играй честно.</a:t>
            </a:r>
          </a:p>
          <a:p>
            <a:pPr marL="609600" indent="-609600" eaLnBrk="1" hangingPunct="1"/>
            <a:r>
              <a:rPr lang="ru-RU" sz="4000" dirty="0" smtClean="0">
                <a:latin typeface="Arial" charset="0"/>
              </a:rPr>
              <a:t>Проиграл – не унывай, а побольше узнавай.</a:t>
            </a:r>
            <a:endParaRPr lang="en-US" sz="4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dirty="0" smtClean="0">
                <a:solidFill>
                  <a:schemeClr val="bg1"/>
                </a:solidFill>
                <a:latin typeface="Arial" charset="0"/>
              </a:rPr>
              <a:t>Задачи с подвохом</a:t>
            </a:r>
            <a:endParaRPr lang="en-US" sz="7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294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44187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1563" y="642938"/>
            <a:ext cx="75723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У трех трактористов есть брат Сергей, а у Сергея братьев нет. Может ли такое быть?</a:t>
            </a:r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428625"/>
            <a:ext cx="714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1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57250" y="5430371"/>
            <a:ext cx="7786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 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Да, если трактористы </a:t>
            </a:r>
            <a:r>
              <a:rPr lang="ru-RU" sz="2800" b="1" dirty="0" smtClean="0">
                <a:solidFill>
                  <a:prstClr val="black"/>
                </a:solidFill>
                <a:latin typeface="Century" pitchFamily="18" charset="0"/>
                <a:cs typeface="+mn-cs"/>
              </a:rPr>
              <a:t>– женщины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.</a:t>
            </a:r>
          </a:p>
        </p:txBody>
      </p:sp>
      <p:pic>
        <p:nvPicPr>
          <p:cNvPr id="4106" name="Picture 10" descr="Картинка 182 из 87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928813"/>
            <a:ext cx="32861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0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428625" y="428625"/>
            <a:ext cx="714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1563" y="571500"/>
            <a:ext cx="7143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Если в 12 часов ночи идет дождь, то можно ли ожидать, что через 72 часа будет солнечная погода?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4500563"/>
            <a:ext cx="79295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 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Нет, - через 72 часа будет снова полночь.</a:t>
            </a:r>
          </a:p>
        </p:txBody>
      </p:sp>
      <p:pic>
        <p:nvPicPr>
          <p:cNvPr id="5125" name="Picture 5" descr="Картинка 14 из 18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7145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2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0" y="642938"/>
            <a:ext cx="74295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Назовите пять дней, не называя чисел (напр., 1, 2, 3,..) и названий дней (напр., понедельник, вторник, среда...).</a:t>
            </a:r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5143500"/>
            <a:ext cx="8001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 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Позавчера, вчера, сегодня, завтра, послезавтра.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428625"/>
            <a:ext cx="714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3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46082" name="Picture 2" descr="Смайлики эмоции, эмоциональные смайлики, эмоции смайлы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214563"/>
            <a:ext cx="6357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0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1563" y="500063"/>
            <a:ext cx="76438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В 12-этажном доме есть лифт. На первом этаже живет всего 2 человека, от этажа к этажу количество жильцов увеличивается вдвое. Какая кнопка в лифте этого дома нажимается чаще других?</a:t>
            </a:r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5143500"/>
            <a:ext cx="8429625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 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Независимо от распределения жильцов по этажам, кнопка "1".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4</a:t>
            </a:r>
          </a:p>
        </p:txBody>
      </p:sp>
      <p:pic>
        <p:nvPicPr>
          <p:cNvPr id="33798" name="Picture 6" descr="Картинка 200 из 37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714625"/>
            <a:ext cx="3433762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0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14438" y="571500"/>
            <a:ext cx="7358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prstClr val="black"/>
                </a:solidFill>
                <a:latin typeface="Century" pitchFamily="18" charset="0"/>
                <a:cs typeface="+mn-cs"/>
              </a:rPr>
              <a:t>Сколько месяцев в году имеют 28 дней?</a:t>
            </a:r>
            <a:br>
              <a:rPr lang="ru-RU" sz="4800" b="1">
                <a:solidFill>
                  <a:prstClr val="black"/>
                </a:solidFill>
                <a:latin typeface="Century" pitchFamily="18" charset="0"/>
                <a:cs typeface="+mn-cs"/>
              </a:rPr>
            </a:br>
            <a:endParaRPr lang="ru-RU" sz="4800" b="1">
              <a:solidFill>
                <a:prstClr val="black"/>
              </a:solidFill>
              <a:latin typeface="Century" pitchFamily="18" charset="0"/>
              <a:cs typeface="+mn-cs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38" y="5286375"/>
            <a:ext cx="6357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 Все 12, т.к. если в месяце 30 дней, то и 28 дней среди них есть.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5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30726" name="Picture 6" descr="бел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143000"/>
            <a:ext cx="284638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5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0" y="500063"/>
            <a:ext cx="76438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Профессор ложится спать в 8 часов вечера, а будильник заводит на 9 часов утра. Сколько будет спать профессор? </a:t>
            </a:r>
            <a:r>
              <a:rPr lang="ru-RU" b="1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ru-RU" b="1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4979988"/>
            <a:ext cx="8358188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 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Один час, потому, что на циферблате всего 12 часов - нет разделения на день и ночь.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Century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357188"/>
            <a:ext cx="928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6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31748" name="Picture 4" descr="Смайлики: Скачать бесплатно (8 940)">
            <a:hlinkClick r:id="rId3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000250"/>
            <a:ext cx="4000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9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14438" y="571500"/>
            <a:ext cx="72151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Два землекопа выкапывают 2 м канавы за 2 ч. Сколько землекопов за 5 ч выкопают 5 м канавы?</a:t>
            </a:r>
            <a:r>
              <a:rPr lang="ru-RU" b="1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ru-RU" b="1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5000625"/>
            <a:ext cx="36941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 2 землекопа.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7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30724" name="Picture 4" descr="Картинка 1 из 9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00025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0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0" y="500063"/>
            <a:ext cx="7572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Пришёл мельник на мельницу. В каждом углу по 3 мешка, на каждом мешке по 3 кошки, у каждой кошки по три котёнка, у каждого котёнка — по мышонку. Сколько ног? </a:t>
            </a:r>
            <a:r>
              <a:rPr lang="ru-RU" b="1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ru-RU" b="1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5214938"/>
            <a:ext cx="80724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 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Две ноги (у мельника, у остальных — лапы, лапки).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8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29698" name="Picture 2" descr="Картинка 25 из 462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286000"/>
            <a:ext cx="380841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7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1563" y="571500"/>
            <a:ext cx="7572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Портной от куска сукна в 16 метров ежедневно отрезает по 2 метра. Через сколько дней он отрежет последний кусок? </a:t>
            </a:r>
            <a:b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</a:br>
            <a:endParaRPr lang="ru-RU" sz="2800" b="1">
              <a:solidFill>
                <a:prstClr val="black"/>
              </a:solidFill>
              <a:latin typeface="Century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5572125"/>
            <a:ext cx="36274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Ответ:</a:t>
            </a:r>
            <a:r>
              <a:rPr lang="ru-RU" sz="2800" b="1" dirty="0">
                <a:solidFill>
                  <a:prstClr val="black"/>
                </a:solidFill>
                <a:latin typeface="Century" pitchFamily="18" charset="0"/>
                <a:cs typeface="+mn-cs"/>
              </a:rPr>
              <a:t> Через 7 дней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9</a:t>
            </a:r>
          </a:p>
        </p:txBody>
      </p:sp>
      <p:pic>
        <p:nvPicPr>
          <p:cNvPr id="23554" name="Picture 2" descr="Смайлики эмоции, эмоциональные смайлики, эмоции смайлы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25"/>
            <a:ext cx="2879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8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09600" y="923130"/>
            <a:ext cx="8001000" cy="3009925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Первый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6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39468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76679" y="126876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Третий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9462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40870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dirty="0" smtClean="0">
                <a:solidFill>
                  <a:schemeClr val="bg1"/>
                </a:solidFill>
                <a:latin typeface="Arial" charset="0"/>
              </a:rPr>
              <a:t>ребусы</a:t>
            </a:r>
            <a:endParaRPr lang="en-US" sz="7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486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51783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81803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5786438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Отрезок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1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357313"/>
            <a:ext cx="821531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7875" y="5143500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Задача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2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8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821531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75" y="5643563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Дробь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3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1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82867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7750" y="585787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Диаметр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4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6322" name="Picture 2" descr="http://luntiki.ru/uploads/images/3/3/5/0/5/8454c214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828675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0688" y="600075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Рыбка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5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0418" name="Picture 2" descr="http://allforchildren.ru/rebus/rebus10/10-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83581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00750" y="592931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latin typeface="Century" pitchFamily="18" charset="0"/>
                <a:cs typeface="+mn-cs"/>
              </a:rPr>
              <a:t>Корень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428625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504D">
                    <a:lumMod val="50000"/>
                  </a:srgbClr>
                </a:solidFill>
                <a:latin typeface="Century" pitchFamily="18" charset="0"/>
                <a:cs typeface="+mn-cs"/>
              </a:rPr>
              <a:t>6</a:t>
            </a:r>
            <a:endParaRPr lang="ru-RU" sz="4800" b="1" dirty="0">
              <a:solidFill>
                <a:srgbClr val="C0504D">
                  <a:lumMod val="50000"/>
                </a:srgbClr>
              </a:solidFill>
              <a:latin typeface="Century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79512" y="692696"/>
            <a:ext cx="8431088" cy="3175248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Четвертый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678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0063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1734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sz="5400" b="1" i="1" dirty="0">
                <a:solidFill>
                  <a:srgbClr val="000099"/>
                </a:solidFill>
              </a:rPr>
              <a:t>Игра «Подсказки»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968625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353425" cy="295275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/>
              <a:t>Веселый тест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</a:rPr>
              <a:t>Правила игры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845" y="908721"/>
            <a:ext cx="8229600" cy="4033167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</a:rPr>
              <a:t>Ответив на вопрос с первой подсказки вы получаете 3 балла;</a:t>
            </a: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Ответив на вопрос со второй подсказки вы получаете 2 балла;</a:t>
            </a: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Ответив на вопрос с третьей подсказки вы получаете 1 балл.</a:t>
            </a:r>
          </a:p>
          <a:p>
            <a:endParaRPr lang="ru-RU" b="1" dirty="0">
              <a:solidFill>
                <a:srgbClr val="000099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0688"/>
            <a:ext cx="125253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2" y="2390081"/>
            <a:ext cx="1258888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295259"/>
            <a:ext cx="9302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6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Архимед это просил, но ему не дали…</a:t>
            </a:r>
          </a:p>
          <a:p>
            <a:r>
              <a:rPr lang="ru-RU" sz="4000" b="1">
                <a:solidFill>
                  <a:srgbClr val="000099"/>
                </a:solidFill>
              </a:rPr>
              <a:t>Бывает…зрения.</a:t>
            </a:r>
          </a:p>
          <a:p>
            <a:r>
              <a:rPr lang="ru-RU" sz="4000" b="1">
                <a:solidFill>
                  <a:srgbClr val="000099"/>
                </a:solidFill>
              </a:rPr>
              <a:t>Ставится в конце.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11725" y="4586288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latin typeface="Arial" charset="0"/>
                <a:cs typeface="Arial" charset="0"/>
              </a:rPr>
              <a:t>Точка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700338" y="544512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76362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168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Есть на стадионе.</a:t>
            </a:r>
          </a:p>
          <a:p>
            <a:r>
              <a:rPr lang="ru-RU" sz="4000" b="1">
                <a:solidFill>
                  <a:srgbClr val="000099"/>
                </a:solidFill>
              </a:rPr>
              <a:t>Бывает в игре «Поле чудес».</a:t>
            </a:r>
          </a:p>
          <a:p>
            <a:r>
              <a:rPr lang="ru-RU" sz="4000" b="1">
                <a:solidFill>
                  <a:srgbClr val="000099"/>
                </a:solidFill>
              </a:rPr>
              <a:t>Кусок круга.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11725" y="4586288"/>
            <a:ext cx="2843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latin typeface="Arial" charset="0"/>
                <a:cs typeface="Arial" charset="0"/>
              </a:rPr>
              <a:t>Сектор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16795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68638"/>
            <a:ext cx="1196975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2857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9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По ней движутся кометы.</a:t>
            </a:r>
          </a:p>
          <a:p>
            <a:r>
              <a:rPr lang="ru-RU" sz="4000" b="1">
                <a:solidFill>
                  <a:srgbClr val="000099"/>
                </a:solidFill>
              </a:rPr>
              <a:t>Преувеличение.</a:t>
            </a:r>
          </a:p>
          <a:p>
            <a:r>
              <a:rPr lang="ru-RU" sz="4000" b="1">
                <a:solidFill>
                  <a:srgbClr val="000099"/>
                </a:solidFill>
              </a:rPr>
              <a:t>График обратной пропорциональности.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27984" y="4293096"/>
            <a:ext cx="4276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  <a:latin typeface="Arial" charset="0"/>
                <a:cs typeface="Arial" charset="0"/>
              </a:rPr>
              <a:t>Гипербола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5462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47" y="4520406"/>
            <a:ext cx="1900237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Её любят летчики.</a:t>
            </a:r>
          </a:p>
          <a:p>
            <a:r>
              <a:rPr lang="ru-RU" sz="4000" b="1">
                <a:solidFill>
                  <a:srgbClr val="000099"/>
                </a:solidFill>
              </a:rPr>
              <a:t>Такой отрезок в треугольнике.</a:t>
            </a:r>
          </a:p>
          <a:p>
            <a:r>
              <a:rPr lang="ru-RU" sz="4000" b="1">
                <a:solidFill>
                  <a:srgbClr val="000099"/>
                </a:solidFill>
              </a:rPr>
              <a:t>Бывает над уровнем моря.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32363" y="4781550"/>
            <a:ext cx="3071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latin typeface="Arial" charset="0"/>
                <a:cs typeface="Arial" charset="0"/>
              </a:rPr>
              <a:t>Высота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68763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72017"/>
            <a:ext cx="1201737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92562"/>
            <a:ext cx="17224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У одних органов она нормальная, у других ненормальная.</a:t>
            </a:r>
          </a:p>
          <a:p>
            <a:r>
              <a:rPr lang="ru-RU" sz="4000" b="1">
                <a:solidFill>
                  <a:srgbClr val="000099"/>
                </a:solidFill>
              </a:rPr>
              <a:t>На работе у человека их много.</a:t>
            </a:r>
          </a:p>
          <a:p>
            <a:r>
              <a:rPr lang="ru-RU" sz="4000" b="1">
                <a:solidFill>
                  <a:srgbClr val="000099"/>
                </a:solidFill>
              </a:rPr>
              <a:t>Иногда мы строим её график.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31840" y="4654550"/>
            <a:ext cx="3481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  <a:latin typeface="Arial" charset="0"/>
                <a:cs typeface="Arial" charset="0"/>
              </a:rPr>
              <a:t>Функция</a:t>
            </a:r>
          </a:p>
        </p:txBody>
      </p:sp>
    </p:spTree>
    <p:extLst>
      <p:ext uri="{BB962C8B-B14F-4D97-AF65-F5344CB8AC3E}">
        <p14:creationId xmlns:p14="http://schemas.microsoft.com/office/powerpoint/2010/main" val="7036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№6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У круга их нет.</a:t>
            </a:r>
          </a:p>
          <a:p>
            <a:r>
              <a:rPr lang="ru-RU" sz="4000" b="1">
                <a:solidFill>
                  <a:srgbClr val="000099"/>
                </a:solidFill>
              </a:rPr>
              <a:t>Проходят из угла в угол.</a:t>
            </a:r>
          </a:p>
          <a:p>
            <a:r>
              <a:rPr lang="ru-RU" sz="4000" b="1">
                <a:solidFill>
                  <a:srgbClr val="000099"/>
                </a:solidFill>
              </a:rPr>
              <a:t>В ромбе они пересекаются под прямым углом.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316715" y="3554582"/>
            <a:ext cx="4427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  <a:latin typeface="Arial" charset="0"/>
                <a:cs typeface="Arial" charset="0"/>
              </a:rPr>
              <a:t>Диагонали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527769"/>
            <a:ext cx="202565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Их не хватало детям капитана Гранта.</a:t>
            </a:r>
          </a:p>
          <a:p>
            <a:r>
              <a:rPr lang="ru-RU" sz="4000" b="1">
                <a:solidFill>
                  <a:srgbClr val="000099"/>
                </a:solidFill>
              </a:rPr>
              <a:t>Военные их не разглашают.</a:t>
            </a:r>
          </a:p>
          <a:p>
            <a:r>
              <a:rPr lang="ru-RU" sz="4000" b="1">
                <a:solidFill>
                  <a:srgbClr val="000099"/>
                </a:solidFill>
              </a:rPr>
              <a:t>Бывают у вектора и у точки на плоскости.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76538" y="4943475"/>
            <a:ext cx="4905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  <a:latin typeface="Arial" charset="0"/>
                <a:cs typeface="Arial" charset="0"/>
              </a:rPr>
              <a:t>Координаты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6826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2420937"/>
            <a:ext cx="12192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Вопрос №8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В классе их 4.</a:t>
            </a:r>
          </a:p>
          <a:p>
            <a:r>
              <a:rPr lang="ru-RU" sz="4000" b="1">
                <a:solidFill>
                  <a:srgbClr val="000099"/>
                </a:solidFill>
              </a:rPr>
              <a:t>Маленьких туда ставят.</a:t>
            </a:r>
          </a:p>
          <a:p>
            <a:r>
              <a:rPr lang="ru-RU" sz="4000" b="1">
                <a:solidFill>
                  <a:srgbClr val="000099"/>
                </a:solidFill>
              </a:rPr>
              <a:t>Измеряется транспортиром.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51363" y="4657725"/>
            <a:ext cx="1925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latin typeface="Arial" charset="0"/>
                <a:cs typeface="Arial" charset="0"/>
              </a:rPr>
              <a:t>Угол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00213"/>
            <a:ext cx="208597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2643022" y="3852301"/>
            <a:ext cx="2879725" cy="1511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643022" y="5363601"/>
            <a:ext cx="4176713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1733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915987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435975" cy="1143000"/>
          </a:xfrm>
        </p:spPr>
        <p:txBody>
          <a:bodyPr/>
          <a:lstStyle/>
          <a:p>
            <a:r>
              <a:rPr lang="ru-RU" sz="4000" b="1">
                <a:solidFill>
                  <a:srgbClr val="CC0066"/>
                </a:solidFill>
              </a:rPr>
              <a:t>1. Какие числа употребляются при счете?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8388" y="1600200"/>
            <a:ext cx="8075612" cy="4525963"/>
          </a:xfrm>
        </p:spPr>
        <p:txBody>
          <a:bodyPr/>
          <a:lstStyle/>
          <a:p>
            <a:r>
              <a:rPr lang="ru-RU" sz="4000" b="1">
                <a:solidFill>
                  <a:srgbClr val="FF3399"/>
                </a:solidFill>
              </a:rPr>
              <a:t>Природные;</a:t>
            </a:r>
          </a:p>
          <a:p>
            <a:r>
              <a:rPr lang="ru-RU" sz="4000" b="1">
                <a:solidFill>
                  <a:srgbClr val="FF3399"/>
                </a:solidFill>
              </a:rPr>
              <a:t>Естественные;</a:t>
            </a:r>
          </a:p>
          <a:p>
            <a:r>
              <a:rPr lang="ru-RU" sz="4000" b="1">
                <a:solidFill>
                  <a:srgbClr val="FF3399"/>
                </a:solidFill>
              </a:rPr>
              <a:t>Натуральные;</a:t>
            </a:r>
          </a:p>
          <a:p>
            <a:r>
              <a:rPr lang="ru-RU" sz="4000" b="1">
                <a:solidFill>
                  <a:srgbClr val="FF3399"/>
                </a:solidFill>
              </a:rPr>
              <a:t>Искусственные.</a:t>
            </a:r>
          </a:p>
          <a:p>
            <a:endParaRPr lang="ru-RU" sz="4000" b="1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2.Какими </a:t>
            </a:r>
            <a:r>
              <a:rPr lang="ru-RU" sz="4000" b="1" dirty="0">
                <a:solidFill>
                  <a:srgbClr val="CC0066"/>
                </a:solidFill>
              </a:rPr>
              <a:t>бывают современные фотоаппараты?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4000" b="1">
                <a:solidFill>
                  <a:srgbClr val="FF3399"/>
                </a:solidFill>
              </a:rPr>
              <a:t>Цифровые;</a:t>
            </a:r>
          </a:p>
          <a:p>
            <a:r>
              <a:rPr lang="ru-RU" sz="4000" b="1">
                <a:solidFill>
                  <a:srgbClr val="FF3399"/>
                </a:solidFill>
              </a:rPr>
              <a:t>Числовые;</a:t>
            </a:r>
          </a:p>
          <a:p>
            <a:r>
              <a:rPr lang="ru-RU" sz="4000" b="1">
                <a:solidFill>
                  <a:srgbClr val="FF3399"/>
                </a:solidFill>
              </a:rPr>
              <a:t>Формульные;</a:t>
            </a:r>
          </a:p>
          <a:p>
            <a:r>
              <a:rPr lang="ru-RU" sz="4000" b="1">
                <a:solidFill>
                  <a:srgbClr val="FF3399"/>
                </a:solidFill>
              </a:rPr>
              <a:t>Дробные.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5923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964613" cy="18589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3.Какое </a:t>
            </a:r>
            <a:r>
              <a:rPr lang="ru-RU" sz="4000" b="1" dirty="0">
                <a:solidFill>
                  <a:srgbClr val="CC0066"/>
                </a:solidFill>
              </a:rPr>
              <a:t>математическое действие с клетками обеспечивает рост органов живого организма?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81275" y="2133600"/>
            <a:ext cx="6562725" cy="3992563"/>
          </a:xfrm>
        </p:spPr>
        <p:txBody>
          <a:bodyPr/>
          <a:lstStyle/>
          <a:p>
            <a:r>
              <a:rPr lang="ru-RU" sz="4000" b="1">
                <a:solidFill>
                  <a:srgbClr val="FF3399"/>
                </a:solidFill>
              </a:rPr>
              <a:t>Сложение;</a:t>
            </a:r>
          </a:p>
          <a:p>
            <a:r>
              <a:rPr lang="ru-RU" sz="4000" b="1">
                <a:solidFill>
                  <a:srgbClr val="FF3399"/>
                </a:solidFill>
              </a:rPr>
              <a:t>Вычитание;</a:t>
            </a:r>
          </a:p>
          <a:p>
            <a:r>
              <a:rPr lang="ru-RU" sz="4000" b="1">
                <a:solidFill>
                  <a:srgbClr val="FF3399"/>
                </a:solidFill>
              </a:rPr>
              <a:t>Умножение;</a:t>
            </a:r>
          </a:p>
          <a:p>
            <a:r>
              <a:rPr lang="ru-RU" sz="4000" b="1">
                <a:solidFill>
                  <a:srgbClr val="FF3399"/>
                </a:solidFill>
              </a:rPr>
              <a:t>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5191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4.Какой </a:t>
            </a:r>
            <a:r>
              <a:rPr lang="ru-RU" sz="4000" b="1" dirty="0">
                <a:solidFill>
                  <a:srgbClr val="CC0066"/>
                </a:solidFill>
              </a:rPr>
              <a:t>математический знак существует?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r>
              <a:rPr lang="ru-RU" sz="4000" b="1">
                <a:solidFill>
                  <a:srgbClr val="FF5050"/>
                </a:solidFill>
              </a:rPr>
              <a:t>Корень;</a:t>
            </a:r>
          </a:p>
          <a:p>
            <a:r>
              <a:rPr lang="ru-RU" sz="4000" b="1">
                <a:solidFill>
                  <a:srgbClr val="FF5050"/>
                </a:solidFill>
              </a:rPr>
              <a:t>Стебель;</a:t>
            </a:r>
          </a:p>
          <a:p>
            <a:r>
              <a:rPr lang="ru-RU" sz="4000" b="1">
                <a:solidFill>
                  <a:srgbClr val="FF5050"/>
                </a:solidFill>
              </a:rPr>
              <a:t>Лист;</a:t>
            </a:r>
          </a:p>
          <a:p>
            <a:r>
              <a:rPr lang="ru-RU" sz="4000" b="1">
                <a:solidFill>
                  <a:srgbClr val="FF5050"/>
                </a:solidFill>
              </a:rPr>
              <a:t>Цветок.</a:t>
            </a:r>
          </a:p>
        </p:txBody>
      </p:sp>
    </p:spTree>
    <p:extLst>
      <p:ext uri="{BB962C8B-B14F-4D97-AF65-F5344CB8AC3E}">
        <p14:creationId xmlns:p14="http://schemas.microsoft.com/office/powerpoint/2010/main" val="562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956</Words>
  <Application>Microsoft Office PowerPoint</Application>
  <PresentationFormat>Экран (4:3)</PresentationFormat>
  <Paragraphs>196</Paragraphs>
  <Slides>58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58</vt:i4>
      </vt:variant>
    </vt:vector>
  </HeadingPairs>
  <TitlesOfParts>
    <vt:vector size="73" baseType="lpstr">
      <vt:lpstr>Оформление по умолчанию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Путешествие  по стране математики</vt:lpstr>
      <vt:lpstr>Презентация PowerPoint</vt:lpstr>
      <vt:lpstr>Правила игры:</vt:lpstr>
      <vt:lpstr>Первый тур</vt:lpstr>
      <vt:lpstr>Презентация PowerPoint</vt:lpstr>
      <vt:lpstr>1. Какие числа употребляются при счете?</vt:lpstr>
      <vt:lpstr>2.Какими бывают современные фотоаппараты?</vt:lpstr>
      <vt:lpstr>3.Какое математическое действие с клетками обеспечивает рост органов живого организма?</vt:lpstr>
      <vt:lpstr>4.Какой математический знак существует?</vt:lpstr>
      <vt:lpstr>5.Как называют верхний угол футбольных ворот?</vt:lpstr>
      <vt:lpstr>6.Какой «дробный» член есть в футбольной команде?</vt:lpstr>
      <vt:lpstr>7.Что иногда производят с персоналом предприятия?</vt:lpstr>
      <vt:lpstr>8.Какая геометрическая фигура «подрабатывает» в цирке гимнастическим снарядом?</vt:lpstr>
      <vt:lpstr>9.Что напоминает геометрическое тело, называющееся тор?</vt:lpstr>
      <vt:lpstr>10.Какой результат арифметического действия является сладким на вкус?</vt:lpstr>
      <vt:lpstr>11.Какая из этих геометрических фигур дала название болезни и кости руки человека?</vt:lpstr>
      <vt:lpstr>12.Как заканчивается известная пословица «Ясно, как…»</vt:lpstr>
      <vt:lpstr>13.Назовите «математические» растения.</vt:lpstr>
      <vt:lpstr>14.Без чего не могут обойтись охотники, барабанщики и математики?</vt:lpstr>
      <vt:lpstr>15.Что есть у каждого слова, растения и уравнения?</vt:lpstr>
      <vt:lpstr>16.Какие геометрические фигуры дружат с солнцем?</vt:lpstr>
      <vt:lpstr>16.Какая геометрическая фигура нужна для наказания детей?</vt:lpstr>
      <vt:lpstr>17.Какую геометрическую фигуру носят на голове мужчины?</vt:lpstr>
      <vt:lpstr>18.Многогранник из Египта – это…</vt:lpstr>
      <vt:lpstr>19.Эмблемой какого автомобиля являются четыре кольца?</vt:lpstr>
      <vt:lpstr>20.Как называют военно-историческое кольцо?</vt:lpstr>
      <vt:lpstr>21.Рекламоноситель, визуальная поверхность которого, может изменяться. </vt:lpstr>
      <vt:lpstr>22. Сколько вы знаете чудес света?</vt:lpstr>
      <vt:lpstr>Второй тур</vt:lpstr>
      <vt:lpstr>Задачи с подвохом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тур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Четвертый тур</vt:lpstr>
      <vt:lpstr>Игра «Подсказки»</vt:lpstr>
      <vt:lpstr>Правила игры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Елена;Крылова Н.В.</dc:creator>
  <cp:lastModifiedBy>Крылова Надежда Валерьевна</cp:lastModifiedBy>
  <cp:revision>53</cp:revision>
  <dcterms:created xsi:type="dcterms:W3CDTF">2012-08-12T16:04:58Z</dcterms:created>
  <dcterms:modified xsi:type="dcterms:W3CDTF">2013-10-27T16:14:27Z</dcterms:modified>
</cp:coreProperties>
</file>