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97" r:id="rId2"/>
    <p:sldId id="29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91" r:id="rId14"/>
    <p:sldId id="279" r:id="rId15"/>
    <p:sldId id="280" r:id="rId16"/>
    <p:sldId id="281" r:id="rId17"/>
    <p:sldId id="282" r:id="rId18"/>
    <p:sldId id="29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8" r:id="rId27"/>
    <p:sldId id="293" r:id="rId28"/>
    <p:sldId id="29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F8FBD3"/>
    <a:srgbClr val="62139E"/>
    <a:srgbClr val="219797"/>
    <a:srgbClr val="E3CD74"/>
    <a:srgbClr val="0066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0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5A8627-6E57-4DEF-95D6-7F2FE1B7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4CD2-08A1-4D91-8FCA-EB1862CE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5AF6-D76B-4D16-90C2-0854893E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FDAC-A736-4E9F-9D0F-03CA9A52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AC27-1143-4F80-90CE-3009EA44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9B2F-E429-45B8-A413-BFB9A94A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6F09-93EF-4455-A2E1-DB817A04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84D8-B6DF-4BC8-8E46-E3C3BF0A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12E4-EF7B-41C7-96CD-D49E4CE46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EEA9-EA3D-4B0A-8DF3-8501AF13B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BEA5-F56E-45BB-B4BC-A169B1874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85D5-A29A-4ED5-837D-3F7BF044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F3D4-38BD-4238-8AC4-EF29160C9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D3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83E1DC-04CA-44EB-A5FA-8A8FD669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892968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39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«Психолого-педагогическая готовность ребёнка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обучению в школе»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(родительское собрание)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Смирнова Галина Петровна</a:t>
            </a:r>
          </a:p>
          <a:p>
            <a:pPr algn="r"/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532812" cy="2376488"/>
          </a:xfrm>
          <a:noFill/>
        </p:spPr>
        <p:txBody>
          <a:bodyPr/>
          <a:lstStyle/>
          <a:p>
            <a:pPr eaLnBrk="1" hangingPunct="1"/>
            <a:r>
              <a:rPr lang="ru-RU" b="1" i="1" smtClean="0"/>
              <a:t>Психолого-педагогические требования к ребенку, поступающему в первый класс.</a:t>
            </a:r>
          </a:p>
        </p:txBody>
      </p:sp>
      <p:pic>
        <p:nvPicPr>
          <p:cNvPr id="99332" name="Picture 4" descr="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365625"/>
            <a:ext cx="23034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49275"/>
            <a:ext cx="7772400" cy="51847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chemeClr val="tx2"/>
                </a:solidFill>
              </a:rPr>
              <a:t>В области представлений об                        окружающем мире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3600" b="1" i="1" smtClean="0">
              <a:solidFill>
                <a:schemeClr val="tx2"/>
              </a:solidFill>
            </a:endParaRPr>
          </a:p>
        </p:txBody>
      </p:sp>
      <p:pic>
        <p:nvPicPr>
          <p:cNvPr id="100357" name="Рисунок 8" descr="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852738"/>
            <a:ext cx="5124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39750" y="2420938"/>
            <a:ext cx="4572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/>
              <a:t>   я </a:t>
            </a:r>
          </a:p>
          <a:p>
            <a:pPr>
              <a:buFontTx/>
              <a:buChar char="•"/>
            </a:pPr>
            <a:endParaRPr lang="ru-RU" sz="2800"/>
          </a:p>
          <a:p>
            <a:pPr>
              <a:buFontTx/>
              <a:buChar char="•"/>
            </a:pPr>
            <a:r>
              <a:rPr lang="ru-RU" sz="2800"/>
              <a:t>   моя семья </a:t>
            </a:r>
          </a:p>
          <a:p>
            <a:pPr>
              <a:buFontTx/>
              <a:buChar char="•"/>
            </a:pPr>
            <a:endParaRPr lang="ru-RU" sz="2800"/>
          </a:p>
          <a:p>
            <a:pPr>
              <a:buFontTx/>
              <a:buChar char="•"/>
            </a:pPr>
            <a:r>
              <a:rPr lang="ru-RU" sz="2800"/>
              <a:t>   окружающий мир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0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68313" y="476250"/>
            <a:ext cx="7532687" cy="5786438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i="1" smtClean="0">
                <a:solidFill>
                  <a:schemeClr val="tx2"/>
                </a:solidFill>
              </a:rPr>
              <a:t>Математические представления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6600CC"/>
                </a:solidFill>
              </a:rPr>
              <a:t>         </a:t>
            </a:r>
          </a:p>
          <a:p>
            <a:pPr marL="273050" indent="-273050" eaLnBrk="1" hangingPunct="1">
              <a:buFont typeface="Wingdings" pitchFamily="2" charset="2"/>
              <a:buNone/>
            </a:pPr>
            <a:endParaRPr lang="ru-RU" sz="2400" smtClean="0">
              <a:solidFill>
                <a:srgbClr val="6600CC"/>
              </a:solidFill>
            </a:endParaRPr>
          </a:p>
          <a:p>
            <a:pPr marL="273050" indent="-273050" eaLnBrk="1" hangingPunct="1"/>
            <a:r>
              <a:rPr lang="ru-RU" sz="2400" smtClean="0"/>
              <a:t>числовую последовательность в пределах 10</a:t>
            </a:r>
          </a:p>
          <a:p>
            <a:pPr marL="273050" indent="-273050" eaLnBrk="1" hangingPunct="1"/>
            <a:r>
              <a:rPr lang="ru-RU" sz="2400" smtClean="0"/>
              <a:t>числа в прямом и обратном порядке</a:t>
            </a:r>
          </a:p>
          <a:p>
            <a:pPr marL="273050" indent="-273050" eaLnBrk="1" hangingPunct="1"/>
            <a:r>
              <a:rPr lang="ru-RU" sz="2400" smtClean="0"/>
              <a:t>знаки +, -, =, &lt;, &gt;</a:t>
            </a:r>
          </a:p>
          <a:p>
            <a:pPr marL="273050" indent="-273050" eaLnBrk="1" hangingPunct="1"/>
            <a:r>
              <a:rPr lang="ru-RU" sz="2400" smtClean="0"/>
              <a:t>названия фигур: треугольник, квадрат, круг</a:t>
            </a:r>
          </a:p>
          <a:p>
            <a:pPr marL="273050" indent="-273050" eaLnBrk="1" hangingPunct="1"/>
            <a:endParaRPr lang="ru-RU" sz="2400" smtClean="0"/>
          </a:p>
        </p:txBody>
      </p:sp>
      <p:pic>
        <p:nvPicPr>
          <p:cNvPr id="101379" name="Picture 2" descr="C:\Documents and Settings\Администратор\Мои документы\Рисунки\Коллекция картинок (Microsoft)\bd0509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365625"/>
            <a:ext cx="31464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635375" y="1916113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6600CC"/>
                </a:solidFill>
              </a:rPr>
              <a:t>знать:</a:t>
            </a:r>
          </a:p>
        </p:txBody>
      </p:sp>
      <p:pic>
        <p:nvPicPr>
          <p:cNvPr id="101381" name="Picture 5" descr="T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15888"/>
            <a:ext cx="13620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  </a:t>
            </a:r>
            <a:r>
              <a:rPr lang="ru-RU" sz="3200" i="1" smtClean="0"/>
              <a:t>уметь: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сравнивать две группы предметов</a:t>
            </a:r>
          </a:p>
          <a:p>
            <a:pPr eaLnBrk="1" hangingPunct="1"/>
            <a:r>
              <a:rPr lang="ru-RU" sz="2800" smtClean="0"/>
              <a:t>составлять из нескольких геометрических фигур более сложную фигуру по образцу</a:t>
            </a:r>
          </a:p>
          <a:p>
            <a:pPr eaLnBrk="1" hangingPunct="1"/>
            <a:r>
              <a:rPr lang="ru-RU" sz="2800" smtClean="0"/>
              <a:t>сравнивать предметы по цвету, размеру, форме</a:t>
            </a:r>
          </a:p>
          <a:p>
            <a:pPr eaLnBrk="1" hangingPunct="1"/>
            <a:r>
              <a:rPr lang="ru-RU" sz="2800" smtClean="0"/>
              <a:t>оперировать понятиями: налево, направо, вверх, вниз, за, перед, раньше, позже, между</a:t>
            </a:r>
          </a:p>
          <a:p>
            <a:pPr eaLnBrk="1" hangingPunct="1"/>
            <a:endParaRPr lang="ru-RU" smtClean="0"/>
          </a:p>
        </p:txBody>
      </p:sp>
      <p:pic>
        <p:nvPicPr>
          <p:cNvPr id="114692" name="Picture 4" descr="T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26035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95288" y="836613"/>
            <a:ext cx="7858125" cy="5500687"/>
          </a:xfrm>
        </p:spPr>
        <p:txBody>
          <a:bodyPr/>
          <a:lstStyle/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i="1" smtClean="0">
                <a:solidFill>
                  <a:schemeClr val="tx2"/>
                </a:solidFill>
              </a:rPr>
              <a:t>  </a:t>
            </a:r>
            <a:r>
              <a:rPr lang="ru-RU" sz="3600" b="1" i="1" smtClean="0">
                <a:solidFill>
                  <a:schemeClr val="tx2"/>
                </a:solidFill>
              </a:rPr>
              <a:t>В области развития речи</a:t>
            </a:r>
            <a:r>
              <a:rPr lang="ru-RU" sz="3600" b="1" smtClean="0">
                <a:solidFill>
                  <a:schemeClr val="tx2"/>
                </a:solidFill>
              </a:rPr>
              <a:t> </a:t>
            </a:r>
          </a:p>
          <a:p>
            <a:pPr marL="273050" indent="-273050" algn="ctr" eaLnBrk="1" hangingPunct="1">
              <a:lnSpc>
                <a:spcPct val="90000"/>
              </a:lnSpc>
            </a:pPr>
            <a:endParaRPr lang="ru-RU" sz="3600" smtClean="0">
              <a:solidFill>
                <a:schemeClr val="tx2"/>
              </a:solidFill>
            </a:endParaRP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четко произносить все звуки речи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выделять звуки в словах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составлять предложения из 3-5 слов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использовать обобщающие понятия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составлять рассказ по картинке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наизусть читать любимые стихотворения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ru-RU" sz="2400" smtClean="0"/>
              <a:t>последовательно передать содержание сказки</a:t>
            </a:r>
          </a:p>
        </p:txBody>
      </p:sp>
      <p:pic>
        <p:nvPicPr>
          <p:cNvPr id="102404" name="Picture 2" descr="C:\Documents and Settings\Администратор\Мои документы\Рисунки\Коллекция картинок (Microsoft)\j008895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013325"/>
            <a:ext cx="26939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68313" y="2349500"/>
            <a:ext cx="7786687" cy="4367213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ru-RU" sz="2800" smtClean="0"/>
              <a:t>Развитие логического мышления 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sz="280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800" smtClean="0"/>
              <a:t>Развитие произвольного внимания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sz="280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lang="ru-RU" sz="2800" smtClean="0"/>
              <a:t>Развитие произвольной памяти </a:t>
            </a: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    </a:t>
            </a:r>
          </a:p>
        </p:txBody>
      </p:sp>
      <p:pic>
        <p:nvPicPr>
          <p:cNvPr id="103427" name="Рисунок 4" descr="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149725"/>
            <a:ext cx="2838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476375" y="549275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tx2"/>
                </a:solidFill>
              </a:rPr>
              <a:t>Развитие психологических функций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/>
          <p:cNvSpPr>
            <a:spLocks noChangeArrowheads="1" noChangeShapeType="1" noTextEdit="1"/>
          </p:cNvSpPr>
          <p:nvPr/>
        </p:nvSpPr>
        <p:spPr bwMode="auto">
          <a:xfrm>
            <a:off x="1692275" y="1052513"/>
            <a:ext cx="71278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Рекомендации родителям</a:t>
            </a:r>
          </a:p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для подготовки ребенка</a:t>
            </a:r>
          </a:p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 школе</a:t>
            </a:r>
          </a:p>
        </p:txBody>
      </p:sp>
      <p:pic>
        <p:nvPicPr>
          <p:cNvPr id="104451" name="Picture 3" descr="р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3573463"/>
            <a:ext cx="1844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T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Упражнения, которые помогут подготовить ребенка к школе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Задачи – головоломки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Мозаика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Назови одним словом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Какая фигура не подходит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Отгадай загадку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Закончи предложение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Четвертый лишний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Скажи наоборот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Что будет, если…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05476" name="Picture 4" descr="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4" descr="girl_ab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1438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99720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smtClean="0"/>
              <a:t>Развитие мелкой моторики и графических навыков</a:t>
            </a:r>
          </a:p>
        </p:txBody>
      </p:sp>
      <p:pic>
        <p:nvPicPr>
          <p:cNvPr id="115718" name="Picture 6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767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543800" cy="10080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пальчиковая гимнастика</a:t>
            </a:r>
          </a:p>
        </p:txBody>
      </p:sp>
      <p:pic>
        <p:nvPicPr>
          <p:cNvPr id="106499" name="Picture 3" descr="r_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36838"/>
            <a:ext cx="3529013" cy="3051175"/>
          </a:xfrm>
          <a:noFill/>
        </p:spPr>
      </p:pic>
      <p:pic>
        <p:nvPicPr>
          <p:cNvPr id="106500" name="Picture 4" descr="r_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636838"/>
            <a:ext cx="3529013" cy="30146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7056437" cy="25860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Мы рады видеть вас!</a:t>
            </a:r>
          </a:p>
        </p:txBody>
      </p:sp>
      <p:pic>
        <p:nvPicPr>
          <p:cNvPr id="4099" name="Picture 3" descr="2db2656169a85b03de6887fc780314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5431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Наша школа"/>
          <p:cNvPicPr>
            <a:picLocks noChangeAspect="1" noChangeArrowheads="1"/>
          </p:cNvPicPr>
          <p:nvPr/>
        </p:nvPicPr>
        <p:blipFill>
          <a:blip r:embed="rId3" cstate="print"/>
          <a:srcRect l="13982"/>
          <a:stretch>
            <a:fillRect/>
          </a:stretch>
        </p:blipFill>
        <p:spPr bwMode="auto">
          <a:xfrm>
            <a:off x="4214813" y="4214813"/>
            <a:ext cx="4681537" cy="24479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1271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62139E"/>
                </a:solidFill>
              </a:rPr>
              <a:t> </a:t>
            </a:r>
            <a:r>
              <a:rPr lang="ru-RU" sz="3600" b="1" i="1" smtClean="0"/>
              <a:t>рисунок по точкам</a:t>
            </a:r>
          </a:p>
        </p:txBody>
      </p:sp>
      <p:pic>
        <p:nvPicPr>
          <p:cNvPr id="107523" name="Picture 3" descr="b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3816350" cy="2963863"/>
          </a:xfrm>
          <a:noFill/>
        </p:spPr>
      </p:pic>
      <p:pic>
        <p:nvPicPr>
          <p:cNvPr id="107524" name="Picture 4" descr="r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357563"/>
            <a:ext cx="4537075" cy="30956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921625" cy="13176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обведение по контуру,          штриховка</a:t>
            </a:r>
          </a:p>
        </p:txBody>
      </p:sp>
      <p:pic>
        <p:nvPicPr>
          <p:cNvPr id="108548" name="Picture 4" descr="2787cab3c712e64a45e4d444ffc17448пр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36838"/>
            <a:ext cx="2449512" cy="2124075"/>
          </a:xfrm>
          <a:noFill/>
        </p:spPr>
      </p:pic>
      <p:pic>
        <p:nvPicPr>
          <p:cNvPr id="108550" name="Picture 6" descr="Изображение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369887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88913"/>
            <a:ext cx="7639050" cy="14398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орнамента по клеточкам</a:t>
            </a:r>
          </a:p>
        </p:txBody>
      </p:sp>
      <p:pic>
        <p:nvPicPr>
          <p:cNvPr id="109571" name="Picture 3" descr="r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294187" cy="2300288"/>
          </a:xfrm>
          <a:noFill/>
        </p:spPr>
      </p:pic>
      <p:pic>
        <p:nvPicPr>
          <p:cNvPr id="109572" name="Picture 4" descr="r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05263"/>
            <a:ext cx="4049713" cy="23002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567612" cy="1252537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линий различной формы и сложности</a:t>
            </a:r>
          </a:p>
        </p:txBody>
      </p:sp>
      <p:pic>
        <p:nvPicPr>
          <p:cNvPr id="110595" name="Picture 3" descr="Изображение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411538" cy="4114800"/>
          </a:xfrm>
          <a:noFill/>
        </p:spPr>
      </p:pic>
      <p:pic>
        <p:nvPicPr>
          <p:cNvPr id="110596" name="Picture 4" descr="pic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36838"/>
            <a:ext cx="3816350" cy="34544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793037" cy="14620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hlink"/>
                </a:solidFill>
              </a:rPr>
              <a:t>Важно!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229600" cy="5111750"/>
          </a:xfrm>
        </p:spPr>
        <p:txBody>
          <a:bodyPr/>
          <a:lstStyle/>
          <a:p>
            <a:pPr eaLnBrk="1" hangingPunct="1"/>
            <a:r>
              <a:rPr lang="ru-RU" sz="2800" smtClean="0"/>
              <a:t>Не учить ребенка читать, а развивать речь, способность различать звуки</a:t>
            </a:r>
          </a:p>
          <a:p>
            <a:pPr eaLnBrk="1" hangingPunct="1"/>
            <a:r>
              <a:rPr lang="ru-RU" sz="2800" smtClean="0"/>
              <a:t>Не учить писать, а развивать мелкую моторику</a:t>
            </a:r>
          </a:p>
          <a:p>
            <a:pPr eaLnBrk="1" hangingPunct="1"/>
            <a:r>
              <a:rPr lang="ru-RU" sz="2800" smtClean="0"/>
              <a:t>Развивать способность ребенка слушать, понимать смысл прочитанного,               уметь пересказывать </a:t>
            </a:r>
          </a:p>
        </p:txBody>
      </p:sp>
      <p:pic>
        <p:nvPicPr>
          <p:cNvPr id="111622" name="Picture 6" descr="ag00293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652963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15888"/>
            <a:ext cx="8605838" cy="4846637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Ребенок – это чистый лист, который нам предстоит заполнить. </a:t>
            </a: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И от того, как мы это будем делать, зависит образ будущей личности.</a:t>
            </a:r>
          </a:p>
        </p:txBody>
      </p:sp>
      <p:pic>
        <p:nvPicPr>
          <p:cNvPr id="27651" name="Picture 2" descr="C:\Documents and Settings\Администратор\Мои документы\Мои рисунки\школ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644900"/>
            <a:ext cx="4314825" cy="303371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93037" cy="1462088"/>
          </a:xfrm>
        </p:spPr>
        <p:txBody>
          <a:bodyPr/>
          <a:lstStyle/>
          <a:p>
            <a:pPr algn="ctr" eaLnBrk="1" hangingPunct="1"/>
            <a:r>
              <a:rPr lang="ru-RU" sz="3500" b="1" i="1" smtClean="0"/>
              <a:t>Документы, необходимые для зачисления ребенка в первый класс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205038"/>
            <a:ext cx="7772400" cy="4392612"/>
          </a:xfrm>
        </p:spPr>
        <p:txBody>
          <a:bodyPr/>
          <a:lstStyle/>
          <a:p>
            <a:pPr eaLnBrk="1" hangingPunct="1"/>
            <a:r>
              <a:rPr lang="ru-RU" smtClean="0"/>
              <a:t>Заявление (установленная форма)</a:t>
            </a:r>
          </a:p>
          <a:p>
            <a:pPr eaLnBrk="1" hangingPunct="1"/>
            <a:r>
              <a:rPr lang="ru-RU" smtClean="0"/>
              <a:t>Копия свидетельства о рождении ребенка</a:t>
            </a:r>
          </a:p>
          <a:p>
            <a:pPr eaLnBrk="1" hangingPunct="1"/>
            <a:r>
              <a:rPr lang="ru-RU" smtClean="0"/>
              <a:t>Медицинская карта учащегося установленного образца</a:t>
            </a:r>
          </a:p>
          <a:p>
            <a:pPr eaLnBrk="1" hangingPunct="1"/>
            <a:r>
              <a:rPr lang="ru-RU" smtClean="0"/>
              <a:t>Копия медицинского полиса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1788" y="2106613"/>
            <a:ext cx="6276975" cy="398621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4" descr="1168876570_ya_120107_b"/>
          <p:cNvPicPr>
            <a:picLocks noChangeAspect="1" noChangeArrowheads="1"/>
          </p:cNvPicPr>
          <p:nvPr/>
        </p:nvPicPr>
        <p:blipFill>
          <a:blip r:embed="rId2" cstate="print"/>
          <a:srcRect b="44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WordArt 5"/>
          <p:cNvSpPr>
            <a:spLocks noChangeArrowheads="1" noChangeShapeType="1" noTextEdit="1"/>
          </p:cNvSpPr>
          <p:nvPr/>
        </p:nvSpPr>
        <p:spPr bwMode="auto">
          <a:xfrm>
            <a:off x="2627313" y="-242888"/>
            <a:ext cx="5688012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19"/>
              </a:avLst>
            </a:prstTxWarp>
          </a:bodyPr>
          <a:lstStyle/>
          <a:p>
            <a:pPr algn="ctr"/>
            <a:endParaRPr lang="ru-RU" sz="4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встречи!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93037" cy="666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500" b="1" i="1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500313"/>
            <a:ext cx="8888413" cy="4097337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Авраменко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Н.К. Подготовка ребенка к школе. М.: Педагогика, 2006. 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Кравцова, Е.Е. Психологические проблемы готовности детей к обучению в школе. М.: Педагогика, 2007.</a:t>
            </a:r>
          </a:p>
          <a:p>
            <a:pPr marL="457200" indent="-457200" algn="just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Особенности психического развития детей 6-7-летнего возраста, под ред. Д.Б.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А.Л.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М.: "Педагогика", 2008.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 http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//www.sch41mur.narod.ru/docs/gotovnost.doc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/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//www.gou1643.ru/wp-content/uploads/2011/11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0463" y="306388"/>
            <a:ext cx="7650162" cy="1168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684213" y="2924175"/>
            <a:ext cx="8135937" cy="19446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Психолого-педагогическая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готовность  ребёнка к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обучению в школе</a:t>
            </a:r>
          </a:p>
        </p:txBody>
      </p:sp>
      <p:pic>
        <p:nvPicPr>
          <p:cNvPr id="5124" name="Picture 12" descr="human3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196975"/>
            <a:ext cx="1939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0825" y="2349500"/>
            <a:ext cx="85693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3200" b="1" i="1"/>
              <a:t>Физиологическая 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/>
          </a:p>
          <a:p>
            <a:pPr>
              <a:buFontTx/>
              <a:buBlip>
                <a:blip r:embed="rId2"/>
              </a:buBlip>
            </a:pPr>
            <a:r>
              <a:rPr lang="ru-RU" sz="3200" b="1" i="1"/>
              <a:t>Личностная 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/>
          </a:p>
          <a:p>
            <a:pPr>
              <a:buFontTx/>
              <a:buBlip>
                <a:blip r:embed="rId2"/>
              </a:buBlip>
            </a:pPr>
            <a:r>
              <a:rPr lang="ru-RU" sz="3200" b="1" i="1"/>
              <a:t>Эмоционально-волевая готовность</a:t>
            </a:r>
          </a:p>
          <a:p>
            <a:endParaRPr lang="ru-RU" sz="3200" b="1" i="1"/>
          </a:p>
          <a:p>
            <a:pPr>
              <a:buFontTx/>
              <a:buBlip>
                <a:blip r:embed="rId2"/>
              </a:buBlip>
            </a:pPr>
            <a:r>
              <a:rPr lang="ru-RU" sz="3200" b="1" i="1"/>
              <a:t>Интеллектуальная  готовность </a:t>
            </a:r>
          </a:p>
          <a:p>
            <a:endParaRPr lang="ru-RU" sz="3200" b="1" i="1"/>
          </a:p>
          <a:p>
            <a:endParaRPr lang="ru-RU" sz="3200" b="1" i="1">
              <a:latin typeface="Arial" charset="0"/>
            </a:endParaRPr>
          </a:p>
          <a:p>
            <a:endParaRPr lang="ru-RU" sz="3200" b="1" i="1">
              <a:latin typeface="Arial" charset="0"/>
            </a:endParaRPr>
          </a:p>
        </p:txBody>
      </p:sp>
      <p:pic>
        <p:nvPicPr>
          <p:cNvPr id="71691" name="Picture 11" descr="MX19CAF40Y2ACAJL15POCATXHYTHCAGHZPD4CARFXOVCCA3RTP7HCAP6ND5RCA7U0P2LCAZDI2LJCA4VL9JYCA4VHE7FCA9YO10UCA3N1DBWCA8MUPPLCAEDO47VCABUWX31CA1WGL6JCATAARKBCA6XI2D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060575"/>
            <a:ext cx="160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7200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Психологическая готовность: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ChangeArrowheads="1"/>
          </p:cNvSpPr>
          <p:nvPr/>
        </p:nvSpPr>
        <p:spPr bwMode="auto">
          <a:xfrm>
            <a:off x="2916238" y="1916113"/>
            <a:ext cx="5876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chemeClr val="hlink"/>
                </a:solidFill>
                <a:latin typeface="Times New Roman" pitchFamily="18" charset="0"/>
              </a:rPr>
              <a:t>Критерии готовности ребенка к школьному обучению</a:t>
            </a:r>
          </a:p>
        </p:txBody>
      </p:sp>
      <p:pic>
        <p:nvPicPr>
          <p:cNvPr id="94211" name="Picture 5" descr="C:\Documents and Settings\Администратор\Мои документы\Мои рисунки\школа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571875"/>
            <a:ext cx="4191000" cy="314325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smtClean="0"/>
              <a:t>Физиологическая готовность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000" smtClean="0"/>
              <a:t>Общее состояние ребенка</a:t>
            </a:r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Состояние нервной системы</a:t>
            </a:r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Сохранность слухового и      зрительного аппаратов</a:t>
            </a:r>
          </a:p>
          <a:p>
            <a:pPr eaLnBrk="1" hangingPunct="1">
              <a:lnSpc>
                <a:spcPct val="90000"/>
              </a:lnSpc>
            </a:pPr>
            <a:endParaRPr lang="ru-RU" sz="3000" smtClean="0"/>
          </a:p>
          <a:p>
            <a:pPr eaLnBrk="1" hangingPunct="1">
              <a:lnSpc>
                <a:spcPct val="90000"/>
              </a:lnSpc>
            </a:pPr>
            <a:r>
              <a:rPr lang="ru-RU" sz="3000" smtClean="0"/>
              <a:t>Развитие мелкой моторики</a:t>
            </a:r>
          </a:p>
        </p:txBody>
      </p:sp>
      <p:pic>
        <p:nvPicPr>
          <p:cNvPr id="95236" name="Picture 4" descr="BD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989138"/>
            <a:ext cx="2305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68412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Личностная готовность</a:t>
            </a:r>
            <a:r>
              <a:rPr lang="ru-RU" smtClean="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017713"/>
            <a:ext cx="4598988" cy="4579937"/>
          </a:xfrm>
        </p:spPr>
        <p:txBody>
          <a:bodyPr/>
          <a:lstStyle/>
          <a:p>
            <a:pPr eaLnBrk="1" hangingPunct="1"/>
            <a:r>
              <a:rPr lang="ru-RU" smtClean="0"/>
              <a:t>умение строить отношения с учителем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умение общаться со сверстниками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отношение к себе</a:t>
            </a:r>
          </a:p>
        </p:txBody>
      </p:sp>
      <p:pic>
        <p:nvPicPr>
          <p:cNvPr id="96261" name="Picture 5" descr="ab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420938"/>
            <a:ext cx="2592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Мотивационная готовность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16113"/>
            <a:ext cx="467995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желание учиться, получать знания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умение слушать учителя и выполнять его задания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определенный уровень развития мышления, памяти, внимания. </a:t>
            </a:r>
          </a:p>
        </p:txBody>
      </p:sp>
      <p:pic>
        <p:nvPicPr>
          <p:cNvPr id="97285" name="Picture 5" descr="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30495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68313" y="2781300"/>
            <a:ext cx="4294187" cy="3494088"/>
          </a:xfrm>
        </p:spPr>
        <p:txBody>
          <a:bodyPr/>
          <a:lstStyle/>
          <a:p>
            <a:pPr marL="273050" indent="-273050" eaLnBrk="1" hangingPunct="1"/>
            <a:r>
              <a:rPr lang="ru-RU" sz="2900" smtClean="0"/>
              <a:t>наличие кругозора</a:t>
            </a:r>
          </a:p>
          <a:p>
            <a:pPr marL="273050" indent="-273050" eaLnBrk="1" hangingPunct="1"/>
            <a:endParaRPr lang="ru-RU" sz="2900" smtClean="0"/>
          </a:p>
          <a:p>
            <a:pPr marL="273050" indent="-273050" eaLnBrk="1" hangingPunct="1"/>
            <a:r>
              <a:rPr lang="ru-RU" sz="2900" smtClean="0"/>
              <a:t>запас конкретных знаний</a:t>
            </a:r>
          </a:p>
          <a:p>
            <a:pPr marL="273050" indent="-273050" eaLnBrk="1" hangingPunct="1"/>
            <a:endParaRPr lang="ru-RU" sz="2900" smtClean="0"/>
          </a:p>
          <a:p>
            <a:pPr marL="273050" indent="-273050" eaLnBrk="1" hangingPunct="1"/>
            <a:r>
              <a:rPr lang="ru-RU" sz="2900" smtClean="0"/>
              <a:t>интерес к знаниям.</a:t>
            </a:r>
          </a:p>
        </p:txBody>
      </p:sp>
      <p:pic>
        <p:nvPicPr>
          <p:cNvPr id="98308" name="Picture 4" descr="bd05094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565400"/>
            <a:ext cx="3733800" cy="3203575"/>
          </a:xfr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74882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Интеллектуальная готовность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473</TotalTime>
  <Words>437</Words>
  <Application>Microsoft Office PowerPoint</Application>
  <PresentationFormat>Экран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Палитра</vt:lpstr>
      <vt:lpstr>Слайд 1</vt:lpstr>
      <vt:lpstr>Слайд 2</vt:lpstr>
      <vt:lpstr> </vt:lpstr>
      <vt:lpstr>Слайд 4</vt:lpstr>
      <vt:lpstr>Слайд 5</vt:lpstr>
      <vt:lpstr>Физиологическая готовность</vt:lpstr>
      <vt:lpstr>Личностная готовность </vt:lpstr>
      <vt:lpstr>Мотивационная готовность</vt:lpstr>
      <vt:lpstr>Слайд 9</vt:lpstr>
      <vt:lpstr>Психолого-педагогические требования к ребенку, поступающему в первый класс.</vt:lpstr>
      <vt:lpstr>Слайд 11</vt:lpstr>
      <vt:lpstr>Слайд 12</vt:lpstr>
      <vt:lpstr>  уметь:</vt:lpstr>
      <vt:lpstr>Слайд 14</vt:lpstr>
      <vt:lpstr>Слайд 15</vt:lpstr>
      <vt:lpstr>Слайд 16</vt:lpstr>
      <vt:lpstr>Упражнения, которые помогут подготовить ребенка к школе</vt:lpstr>
      <vt:lpstr>Развитие мелкой моторики и графических навыков</vt:lpstr>
      <vt:lpstr> пальчиковая гимнастика</vt:lpstr>
      <vt:lpstr> рисунок по точкам</vt:lpstr>
      <vt:lpstr> обведение по контуру,          штриховка</vt:lpstr>
      <vt:lpstr>рисование орнамента по клеточкам</vt:lpstr>
      <vt:lpstr>рисование линий различной формы и сложности</vt:lpstr>
      <vt:lpstr>Важно!</vt:lpstr>
      <vt:lpstr>Слайд 25</vt:lpstr>
      <vt:lpstr>Документы, необходимые для зачисления ребенка в первый класс</vt:lpstr>
      <vt:lpstr>Слайд 27</vt:lpstr>
      <vt:lpstr>Список литературы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*</dc:creator>
  <cp:keywords/>
  <dc:description/>
  <cp:lastModifiedBy>Галина</cp:lastModifiedBy>
  <cp:revision>22</cp:revision>
  <dcterms:created xsi:type="dcterms:W3CDTF">2008-11-04T09:17:49Z</dcterms:created>
  <dcterms:modified xsi:type="dcterms:W3CDTF">2014-08-03T12:31:23Z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