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21" autoAdjust="0"/>
  </p:normalViewPr>
  <p:slideViewPr>
    <p:cSldViewPr>
      <p:cViewPr varScale="1">
        <p:scale>
          <a:sx n="68" d="100"/>
          <a:sy n="68" d="100"/>
        </p:scale>
        <p:origin x="1446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502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118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052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6384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9324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6638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669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844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525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451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548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489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861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56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245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093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895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1030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3351258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Военные угрозы национальной безопасности России и национальная безопасность</a:t>
            </a:r>
            <a:endParaRPr lang="ru-RU" sz="4000" b="1" i="1" dirty="0">
              <a:latin typeface="Adobe Myungjo Std M" panose="02020600000000000000" pitchFamily="18" charset="-128"/>
              <a:ea typeface="Adobe Myungjo Std M" panose="02020600000000000000" pitchFamily="18" charset="-12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725144"/>
            <a:ext cx="7355160" cy="1656184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dobe Caslon Pro" panose="0205050205050A020403" pitchFamily="18" charset="0"/>
              </a:rPr>
              <a:t>M</a:t>
            </a:r>
            <a:r>
              <a:rPr lang="ru-RU" b="1" dirty="0" err="1" smtClean="0"/>
              <a:t>атериал</a:t>
            </a:r>
            <a:r>
              <a:rPr lang="ru-RU" b="1" dirty="0" smtClean="0"/>
              <a:t> к Уроку ОБЖ в старших классах  подготовлен преподавателем ОБЖ МОУ СОШ №43 Лебедевым Б</a:t>
            </a:r>
            <a:r>
              <a:rPr lang="en-US" b="1" dirty="0" smtClean="0">
                <a:latin typeface="Adobe Caslon Pro" panose="0205050205050A020403" pitchFamily="18" charset="0"/>
              </a:rPr>
              <a:t>.</a:t>
            </a:r>
            <a:r>
              <a:rPr lang="ru-RU" b="1" dirty="0" smtClean="0"/>
              <a:t>В</a:t>
            </a: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1472" y="1000108"/>
            <a:ext cx="79296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err="1" smtClean="0"/>
              <a:t>Госполитика</a:t>
            </a:r>
            <a:r>
              <a:rPr lang="ru-RU" sz="3600" dirty="0" smtClean="0"/>
              <a:t> в области </a:t>
            </a:r>
            <a:r>
              <a:rPr lang="ru-RU" sz="3600" dirty="0" err="1" smtClean="0"/>
              <a:t>нацбезопасности</a:t>
            </a:r>
            <a:r>
              <a:rPr lang="ru-RU" sz="3600" dirty="0" smtClean="0"/>
              <a:t> и военного строительства</a:t>
            </a:r>
          </a:p>
          <a:p>
            <a:pPr algn="ctr"/>
            <a:r>
              <a:rPr lang="ru-RU" sz="3600" dirty="0" smtClean="0"/>
              <a:t> нацелена на совершенствование ВС РФ, призванных при любых </a:t>
            </a:r>
          </a:p>
          <a:p>
            <a:pPr algn="ctr"/>
            <a:r>
              <a:rPr lang="ru-RU" sz="3600" dirty="0" smtClean="0"/>
              <a:t>Условиях обеспечить безопасность и территориальную целостность России</a:t>
            </a:r>
            <a:endParaRPr lang="ru-RU" sz="36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143256"/>
          </a:xfrm>
        </p:spPr>
        <p:txBody>
          <a:bodyPr>
            <a:normAutofit/>
          </a:bodyPr>
          <a:lstStyle/>
          <a:p>
            <a:pPr algn="ctr"/>
            <a:r>
              <a:rPr lang="ru-RU" i="1" u="sng" dirty="0" smtClean="0"/>
              <a:t>Домашнее задание:</a:t>
            </a:r>
            <a:r>
              <a:rPr lang="en-US" i="1" u="sng" dirty="0" smtClean="0"/>
              <a:t> </a:t>
            </a:r>
            <a:r>
              <a:rPr lang="ru-RU" i="1" u="sng" dirty="0" smtClean="0"/>
              <a:t>Закон </a:t>
            </a:r>
            <a:r>
              <a:rPr lang="en-US" i="1" u="sng" dirty="0" smtClean="0"/>
              <a:t>,,</a:t>
            </a:r>
            <a:r>
              <a:rPr lang="ru-RU" i="1" u="sng" dirty="0" smtClean="0"/>
              <a:t>Об обороне</a:t>
            </a:r>
            <a:r>
              <a:rPr lang="en-US" i="1" u="sng" dirty="0" smtClean="0"/>
              <a:t>’’</a:t>
            </a:r>
            <a:endParaRPr lang="ru-RU" i="1" u="sng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928670"/>
            <a:ext cx="83279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u="sng" dirty="0" smtClean="0"/>
              <a:t>Национальная безопасность РФ – состояние защищённости личности, </a:t>
            </a:r>
          </a:p>
          <a:p>
            <a:pPr algn="ctr"/>
            <a:r>
              <a:rPr lang="ru-RU" b="1" i="1" u="sng" dirty="0" smtClean="0"/>
              <a:t>общества и государства от внутренних и внешних угроз, которое позволяет</a:t>
            </a:r>
          </a:p>
          <a:p>
            <a:pPr algn="ctr"/>
            <a:r>
              <a:rPr lang="ru-RU" b="1" i="1" u="sng" dirty="0" smtClean="0"/>
              <a:t>обеспечить достойное качество и уровень жизни граждан, суверенитет, </a:t>
            </a:r>
          </a:p>
          <a:p>
            <a:pPr algn="ctr"/>
            <a:r>
              <a:rPr lang="ru-RU" b="1" i="1" u="sng" dirty="0" smtClean="0"/>
              <a:t>территориальную целостность и устойчивое развитие РФ , </a:t>
            </a:r>
          </a:p>
          <a:p>
            <a:pPr algn="ctr"/>
            <a:r>
              <a:rPr lang="ru-RU" b="1" i="1" u="sng" dirty="0" smtClean="0"/>
              <a:t>оборону и безопасность страны.</a:t>
            </a:r>
            <a:endParaRPr lang="ru-RU" b="1" i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3857628"/>
            <a:ext cx="83582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u="sng" dirty="0" smtClean="0"/>
              <a:t>Угроза национальной безопасности – прямая или косвенная возможность </a:t>
            </a:r>
          </a:p>
          <a:p>
            <a:pPr algn="ctr"/>
            <a:r>
              <a:rPr lang="ru-RU" b="1" i="1" u="sng" dirty="0" smtClean="0"/>
              <a:t>нанесения ущерба конституционным правам, свободам, уровню жизни, суверенитету, целостности, развитию РФ, обороне и безопасности государства.</a:t>
            </a:r>
            <a:endParaRPr lang="ru-RU" b="1" i="1" u="sng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857232"/>
            <a:ext cx="88583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i="1" u="sng" dirty="0" smtClean="0"/>
              <a:t>Стратегические национальные приоритеты</a:t>
            </a:r>
            <a:endParaRPr lang="ru-RU" sz="2600" b="1" i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1714488"/>
            <a:ext cx="83407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000" b="1" u="sng" dirty="0" smtClean="0"/>
              <a:t>Устойчивое социально – экономическое развитие страны</a:t>
            </a:r>
            <a:endParaRPr lang="ru-RU" sz="20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2357430"/>
            <a:ext cx="49487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000" b="1" u="sng" dirty="0" smtClean="0"/>
              <a:t> охрана суверенитета государства</a:t>
            </a:r>
            <a:endParaRPr lang="ru-RU" sz="2000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785786" y="3143248"/>
            <a:ext cx="23807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000" b="1" u="sng" dirty="0" smtClean="0"/>
              <a:t>независимость</a:t>
            </a:r>
            <a:endParaRPr lang="ru-RU" sz="20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142976" y="3786190"/>
            <a:ext cx="45528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u="sng" dirty="0" smtClean="0"/>
              <a:t> </a:t>
            </a:r>
            <a:r>
              <a:rPr lang="ru-RU" sz="2000" b="1" u="sng" dirty="0" smtClean="0"/>
              <a:t>территориальная целостность</a:t>
            </a:r>
            <a:endParaRPr lang="ru-RU" sz="2000" b="1" u="sng" dirty="0"/>
          </a:p>
        </p:txBody>
      </p:sp>
      <p:pic>
        <p:nvPicPr>
          <p:cNvPr id="8" name="Рисунок 7" descr="5793274.gif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215074" y="3214686"/>
            <a:ext cx="2286000" cy="3048000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u="sng" dirty="0" smtClean="0"/>
              <a:t>Основные</a:t>
            </a:r>
            <a:r>
              <a:rPr lang="ru-RU" dirty="0" smtClean="0"/>
              <a:t> </a:t>
            </a:r>
            <a:r>
              <a:rPr lang="ru-RU" u="sng" dirty="0" smtClean="0"/>
              <a:t>направления</a:t>
            </a:r>
            <a:r>
              <a:rPr lang="ru-RU" dirty="0" smtClean="0"/>
              <a:t> </a:t>
            </a:r>
            <a:r>
              <a:rPr lang="ru-RU" u="sng" dirty="0" smtClean="0"/>
              <a:t>госбезопасности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2060576"/>
            <a:ext cx="3874293" cy="4195763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u="sng" dirty="0" smtClean="0"/>
          </a:p>
          <a:p>
            <a:r>
              <a:rPr lang="ru-RU" sz="3200" u="sng" dirty="0" smtClean="0"/>
              <a:t>Национальная безопасность</a:t>
            </a:r>
            <a:endParaRPr lang="ru-RU" sz="3200" u="sng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786409" cy="4200245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800" u="sng" dirty="0" smtClean="0"/>
              <a:t>Государственная и общественная безопасность</a:t>
            </a:r>
            <a:endParaRPr lang="ru-RU" sz="2800" u="sng" dirty="0"/>
          </a:p>
        </p:txBody>
      </p:sp>
      <p:sp>
        <p:nvSpPr>
          <p:cNvPr id="7" name="Стрелка вниз 6"/>
          <p:cNvSpPr/>
          <p:nvPr/>
        </p:nvSpPr>
        <p:spPr>
          <a:xfrm rot="1438699">
            <a:off x="2205110" y="2430857"/>
            <a:ext cx="970831" cy="1214446"/>
          </a:xfrm>
          <a:prstGeom prst="downArrow">
            <a:avLst>
              <a:gd name="adj1" fmla="val 50000"/>
              <a:gd name="adj2" fmla="val 461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19525359">
            <a:off x="5357818" y="2428868"/>
            <a:ext cx="1071570" cy="1143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3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84710" y="0"/>
            <a:ext cx="7055380" cy="1853248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dirty="0" smtClean="0"/>
              <a:t>Основные тенденции развития мирового сообщества</a:t>
            </a:r>
            <a:endParaRPr lang="ru-RU" u="sng" dirty="0"/>
          </a:p>
        </p:txBody>
      </p:sp>
      <p:sp>
        <p:nvSpPr>
          <p:cNvPr id="6" name="Текст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u="sng" dirty="0" smtClean="0"/>
              <a:t>Глобализация всех сфер международной жизни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u="sng" dirty="0" smtClean="0"/>
              <a:t>Обострение противоречий между государствами </a:t>
            </a:r>
          </a:p>
          <a:p>
            <a:pPr>
              <a:buNone/>
            </a:pPr>
            <a:r>
              <a:rPr lang="ru-RU" i="1" u="sng" dirty="0" smtClean="0"/>
              <a:t>   (неравномерность развития, разные уровни благосостояния, борьба за доступ к энергоносителям)</a:t>
            </a:r>
          </a:p>
          <a:p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u="sng" dirty="0" smtClean="0"/>
              <a:t>Появление новых вызовов и угроз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u="sng" dirty="0" smtClean="0"/>
              <a:t>Увеличение числа государств обладающих ядерными технологиями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u="sng" dirty="0" smtClean="0"/>
              <a:t>Мировые финансовые кризисы </a:t>
            </a:r>
            <a:r>
              <a:rPr lang="ru-RU" i="1" u="sng" dirty="0" smtClean="0"/>
              <a:t>( их последствия могут стать сопоставимыми с масштабным применением военной силы.)</a:t>
            </a:r>
            <a:endParaRPr lang="ru-RU" i="1" u="sng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Основные угрозы военной безопасности России</a:t>
            </a:r>
            <a:endParaRPr lang="ru-RU" b="1" i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57568953"/>
              </p:ext>
            </p:extLst>
          </p:nvPr>
        </p:nvGraphicFramePr>
        <p:xfrm>
          <a:off x="484710" y="2060848"/>
          <a:ext cx="3223193" cy="43204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223193"/>
              </a:tblGrid>
              <a:tr h="1041842">
                <a:tc>
                  <a:txBody>
                    <a:bodyPr/>
                    <a:lstStyle/>
                    <a:p>
                      <a:pPr algn="ctr"/>
                      <a:r>
                        <a:rPr lang="ru-RU" u="sng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</a:rPr>
                        <a:t>Политика ряда ведущих зарубежных стран</a:t>
                      </a:r>
                      <a:endParaRPr lang="ru-RU" u="sng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74690" marR="74690"/>
                </a:tc>
              </a:tr>
              <a:tr h="3278638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u="sng" dirty="0" smtClean="0">
                          <a:solidFill>
                            <a:srgbClr val="FF0000"/>
                          </a:solidFill>
                        </a:rPr>
                        <a:t>Превосходство в военной силе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sz="2000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u="sng" dirty="0" smtClean="0">
                          <a:solidFill>
                            <a:srgbClr val="FF0000"/>
                          </a:solidFill>
                        </a:rPr>
                        <a:t>Развитие ядерных сил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sz="2000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u="sng" dirty="0" smtClean="0">
                          <a:solidFill>
                            <a:srgbClr val="FF0000"/>
                          </a:solidFill>
                        </a:rPr>
                        <a:t>Развитие высокоточных,</a:t>
                      </a:r>
                      <a:r>
                        <a:rPr lang="ru-RU" sz="2000" u="sng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2000" u="sng" baseline="0" dirty="0" smtClean="0">
                          <a:solidFill>
                            <a:srgbClr val="FF0000"/>
                          </a:solidFill>
                        </a:rPr>
                        <a:t>информационных средств ведения войны</a:t>
                      </a:r>
                      <a:endParaRPr lang="ru-RU" sz="2000" u="sng" dirty="0">
                        <a:solidFill>
                          <a:srgbClr val="FF0000"/>
                        </a:solidFill>
                      </a:endParaRPr>
                    </a:p>
                  </a:txBody>
                  <a:tcPr marL="74690" marR="7469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53063255"/>
              </p:ext>
            </p:extLst>
          </p:nvPr>
        </p:nvGraphicFramePr>
        <p:xfrm>
          <a:off x="4241800" y="2055813"/>
          <a:ext cx="3298825" cy="4354962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298825"/>
              </a:tblGrid>
              <a:tr h="1555513">
                <a:tc>
                  <a:txBody>
                    <a:bodyPr/>
                    <a:lstStyle/>
                    <a:p>
                      <a:pPr algn="ctr"/>
                      <a:r>
                        <a:rPr lang="ru-RU" sz="2000" u="sng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</a:rPr>
                        <a:t>Формирование в одностороннем порядке глобальных систем</a:t>
                      </a:r>
                    </a:p>
                    <a:p>
                      <a:pPr algn="ctr"/>
                      <a:endParaRPr lang="ru-RU" u="sng" dirty="0"/>
                    </a:p>
                  </a:txBody>
                  <a:tcPr marL="74690" marR="74690"/>
                </a:tc>
              </a:tr>
              <a:tr h="277000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u="sng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 ПРО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2400" u="sng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u="sng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 милитаризация околоземного космического пространства</a:t>
                      </a:r>
                      <a:endParaRPr lang="ru-RU" sz="2400" u="sng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74690" marR="7469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u="sng" dirty="0" smtClean="0"/>
              <a:t>В современном мире, в области обеспечения военной безопасности России приоритетным направлением является национальная оборона</a:t>
            </a:r>
            <a:r>
              <a:rPr lang="ru-RU" sz="2800" b="1" dirty="0" smtClean="0"/>
              <a:t>, стратегическими целями, которой является:</a:t>
            </a:r>
            <a:endParaRPr lang="ru-RU" sz="28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64560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b="1" dirty="0" smtClean="0"/>
              <a:t>1.  Предотвращение глобальных и региональных воин и       конфликтов;</a:t>
            </a:r>
          </a:p>
          <a:p>
            <a:pPr>
              <a:buNone/>
            </a:pPr>
            <a:r>
              <a:rPr lang="ru-RU" sz="1800" b="1" dirty="0" smtClean="0"/>
              <a:t>2. Стратегическое сдерживание:</a:t>
            </a:r>
          </a:p>
          <a:p>
            <a:pPr marL="624078" indent="-514350">
              <a:buNone/>
            </a:pPr>
            <a:r>
              <a:rPr lang="ru-RU" sz="1800" b="1" dirty="0" smtClean="0"/>
              <a:t>    -Разработка и реализация различных мер</a:t>
            </a:r>
            <a:r>
              <a:rPr lang="ru-RU" sz="1800" dirty="0" smtClean="0"/>
              <a:t> </a:t>
            </a:r>
            <a:r>
              <a:rPr lang="ru-RU" sz="1600" dirty="0" smtClean="0"/>
              <a:t>( политических, дипломатических, военных, экономических</a:t>
            </a:r>
            <a:r>
              <a:rPr lang="ru-RU" sz="1800" dirty="0" smtClean="0"/>
              <a:t>) </a:t>
            </a:r>
            <a:r>
              <a:rPr lang="ru-RU" sz="1800" b="1" dirty="0" smtClean="0"/>
              <a:t>направленных на снижение угроз со стороны стран агрессоров.</a:t>
            </a:r>
          </a:p>
          <a:p>
            <a:pPr marL="624078" indent="-514350">
              <a:buNone/>
            </a:pPr>
            <a:r>
              <a:rPr lang="ru-RU" sz="1800" b="1" dirty="0" smtClean="0"/>
              <a:t>    -Осуществляется с помощью экономических возможностей государства, развития системы военно-патриотического воспитания, военной структуры государства</a:t>
            </a:r>
          </a:p>
          <a:p>
            <a:pPr marL="624078" indent="-514350">
              <a:buNone/>
            </a:pPr>
            <a:r>
              <a:rPr lang="ru-RU" sz="1800" b="1" dirty="0" smtClean="0"/>
              <a:t>3. Основные принципы национальной обороны достаточность и эффективность </a:t>
            </a:r>
            <a:r>
              <a:rPr lang="ru-RU" sz="1600" dirty="0" smtClean="0"/>
              <a:t>(невоенное реагирование, дипломатия, миротворчество, военное сотрудничество)</a:t>
            </a:r>
            <a:endParaRPr lang="ru-RU" sz="16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143000"/>
            <a:ext cx="7586663" cy="43576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Военная безопасность обеспечивается путём развития и совершенствования военной организации государства и оборонного потенциала, а также выделения достаточного объёма финансовых, материальных и иных средств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85794"/>
            <a:ext cx="8643998" cy="1424006"/>
          </a:xfrm>
        </p:spPr>
        <p:txBody>
          <a:bodyPr>
            <a:noAutofit/>
          </a:bodyPr>
          <a:lstStyle/>
          <a:p>
            <a:pPr algn="ctr"/>
            <a:r>
              <a:rPr lang="ru-RU" sz="3600" b="1" i="1" u="sng" dirty="0" smtClean="0"/>
              <a:t>Пути достижения стратегических целей национальной обороны</a:t>
            </a:r>
            <a:endParaRPr lang="ru-RU" sz="3600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000" i="1" u="sng" dirty="0" smtClean="0"/>
              <a:t>Развитие системы обеспечения национальной безопасности</a:t>
            </a:r>
          </a:p>
          <a:p>
            <a:r>
              <a:rPr lang="ru-RU" sz="2000" i="1" u="sng" dirty="0" smtClean="0"/>
              <a:t>Развитие перспективной военно-технической политики</a:t>
            </a:r>
          </a:p>
          <a:p>
            <a:r>
              <a:rPr lang="ru-RU" sz="2000" i="1" u="sng" dirty="0" smtClean="0"/>
              <a:t>Развитие военной инфраструктуры</a:t>
            </a:r>
            <a:endParaRPr lang="ru-RU" sz="2000" i="1" u="sng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000" i="1" u="sng" dirty="0" smtClean="0"/>
              <a:t>Совершенствование системы управления военной организации страны</a:t>
            </a:r>
          </a:p>
          <a:p>
            <a:r>
              <a:rPr lang="ru-RU" sz="2000" i="1" u="sng" dirty="0" smtClean="0"/>
              <a:t>Повышение престижа военной службы</a:t>
            </a:r>
          </a:p>
          <a:p>
            <a:endParaRPr lang="ru-RU" i="1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253</TotalTime>
  <Words>400</Words>
  <Application>Microsoft Office PowerPoint</Application>
  <PresentationFormat>Экран (4:3)</PresentationFormat>
  <Paragraphs>66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Adobe Myungjo Std M</vt:lpstr>
      <vt:lpstr>Adobe Caslon Pro</vt:lpstr>
      <vt:lpstr>Arial</vt:lpstr>
      <vt:lpstr>Century Gothic</vt:lpstr>
      <vt:lpstr>Wingdings</vt:lpstr>
      <vt:lpstr>Wingdings 3</vt:lpstr>
      <vt:lpstr>Ион</vt:lpstr>
      <vt:lpstr>Военные угрозы национальной безопасности России и национальная безопасность</vt:lpstr>
      <vt:lpstr>Презентация PowerPoint</vt:lpstr>
      <vt:lpstr>Презентация PowerPoint</vt:lpstr>
      <vt:lpstr>Основные направления госбезопасности</vt:lpstr>
      <vt:lpstr>Основные тенденции развития мирового сообщества</vt:lpstr>
      <vt:lpstr>Основные угрозы военной безопасности России</vt:lpstr>
      <vt:lpstr>В современном мире, в области обеспечения военной безопасности России приоритетным направлением является национальная оборона, стратегическими целями, которой является:</vt:lpstr>
      <vt:lpstr>Военная безопасность обеспечивается путём развития и совершенствования военной организации государства и оборонного потенциала, а также выделения достаточного объёма финансовых, материальных и иных средств</vt:lpstr>
      <vt:lpstr>Пути достижения стратегических целей национальной обороны</vt:lpstr>
      <vt:lpstr>Презентация PowerPoint</vt:lpstr>
      <vt:lpstr>Домашнее задание: Закон ,,Об обороне’’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Военные угрозы национальной безопасности России и национальная безопасность</dc:title>
  <cp:lastModifiedBy>boris lebedev</cp:lastModifiedBy>
  <cp:revision>31</cp:revision>
  <dcterms:modified xsi:type="dcterms:W3CDTF">2015-05-10T14:29:04Z</dcterms:modified>
</cp:coreProperties>
</file>