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sldIdLst>
    <p:sldId id="256" r:id="rId2"/>
    <p:sldId id="257" r:id="rId3"/>
    <p:sldId id="270" r:id="rId4"/>
    <p:sldId id="268" r:id="rId5"/>
    <p:sldId id="267" r:id="rId6"/>
    <p:sldId id="269" r:id="rId7"/>
    <p:sldId id="258" r:id="rId8"/>
    <p:sldId id="259" r:id="rId9"/>
    <p:sldId id="260" r:id="rId10"/>
    <p:sldId id="261" r:id="rId11"/>
    <p:sldId id="262" r:id="rId12"/>
    <p:sldId id="271" r:id="rId13"/>
    <p:sldId id="263" r:id="rId14"/>
    <p:sldId id="264" r:id="rId15"/>
    <p:sldId id="265" r:id="rId16"/>
    <p:sldId id="266" r:id="rId1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551" autoAdjust="0"/>
    <p:restoredTop sz="94660"/>
  </p:normalViewPr>
  <p:slideViewPr>
    <p:cSldViewPr snapToGrid="0">
      <p:cViewPr varScale="1">
        <p:scale>
          <a:sx n="74" d="100"/>
          <a:sy n="74" d="100"/>
        </p:scale>
        <p:origin x="35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65CD7DE-B2BE-4A7F-8ED4-2871EFFC45DE}" type="datetimeFigureOut">
              <a:rPr lang="ru-RU" smtClean="0"/>
              <a:t>25.08.2015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A260271-68D5-41DD-8120-36912173D578}" type="slidenum">
              <a:rPr lang="ru-RU" smtClean="0"/>
              <a:t>‹#›</a:t>
            </a:fld>
            <a:endParaRPr lang="ru-RU"/>
          </a:p>
        </p:txBody>
      </p:sp>
    </p:spTree>
    <p:extLst>
      <p:ext uri="{BB962C8B-B14F-4D97-AF65-F5344CB8AC3E}">
        <p14:creationId xmlns:p14="http://schemas.microsoft.com/office/powerpoint/2010/main" val="2477888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65CD7DE-B2BE-4A7F-8ED4-2871EFFC45DE}" type="datetimeFigureOut">
              <a:rPr lang="ru-RU" smtClean="0"/>
              <a:t>25.08.2015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A260271-68D5-41DD-8120-36912173D578}" type="slidenum">
              <a:rPr lang="ru-RU" smtClean="0"/>
              <a:t>‹#›</a:t>
            </a:fld>
            <a:endParaRPr lang="ru-RU"/>
          </a:p>
        </p:txBody>
      </p:sp>
    </p:spTree>
    <p:extLst>
      <p:ext uri="{BB962C8B-B14F-4D97-AF65-F5344CB8AC3E}">
        <p14:creationId xmlns:p14="http://schemas.microsoft.com/office/powerpoint/2010/main" val="3947488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65CD7DE-B2BE-4A7F-8ED4-2871EFFC45DE}" type="datetimeFigureOut">
              <a:rPr lang="ru-RU" smtClean="0"/>
              <a:t>25.08.2015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A260271-68D5-41DD-8120-36912173D578}"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484490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65CD7DE-B2BE-4A7F-8ED4-2871EFFC45DE}" type="datetimeFigureOut">
              <a:rPr lang="ru-RU" smtClean="0"/>
              <a:t>25.08.2015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A260271-68D5-41DD-8120-36912173D578}" type="slidenum">
              <a:rPr lang="ru-RU" smtClean="0"/>
              <a:t>‹#›</a:t>
            </a:fld>
            <a:endParaRPr lang="ru-RU"/>
          </a:p>
        </p:txBody>
      </p:sp>
    </p:spTree>
    <p:extLst>
      <p:ext uri="{BB962C8B-B14F-4D97-AF65-F5344CB8AC3E}">
        <p14:creationId xmlns:p14="http://schemas.microsoft.com/office/powerpoint/2010/main" val="42006149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65CD7DE-B2BE-4A7F-8ED4-2871EFFC45DE}" type="datetimeFigureOut">
              <a:rPr lang="ru-RU" smtClean="0"/>
              <a:t>25.08.2015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A260271-68D5-41DD-8120-36912173D578}"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70591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65CD7DE-B2BE-4A7F-8ED4-2871EFFC45DE}" type="datetimeFigureOut">
              <a:rPr lang="ru-RU" smtClean="0"/>
              <a:t>25.08.2015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A260271-68D5-41DD-8120-36912173D578}" type="slidenum">
              <a:rPr lang="ru-RU" smtClean="0"/>
              <a:t>‹#›</a:t>
            </a:fld>
            <a:endParaRPr lang="ru-RU"/>
          </a:p>
        </p:txBody>
      </p:sp>
    </p:spTree>
    <p:extLst>
      <p:ext uri="{BB962C8B-B14F-4D97-AF65-F5344CB8AC3E}">
        <p14:creationId xmlns:p14="http://schemas.microsoft.com/office/powerpoint/2010/main" val="29936118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65CD7DE-B2BE-4A7F-8ED4-2871EFFC45DE}" type="datetimeFigureOut">
              <a:rPr lang="ru-RU" smtClean="0"/>
              <a:t>25.08.2015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A260271-68D5-41DD-8120-36912173D578}" type="slidenum">
              <a:rPr lang="ru-RU" smtClean="0"/>
              <a:t>‹#›</a:t>
            </a:fld>
            <a:endParaRPr lang="ru-RU"/>
          </a:p>
        </p:txBody>
      </p:sp>
    </p:spTree>
    <p:extLst>
      <p:ext uri="{BB962C8B-B14F-4D97-AF65-F5344CB8AC3E}">
        <p14:creationId xmlns:p14="http://schemas.microsoft.com/office/powerpoint/2010/main" val="11824717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65CD7DE-B2BE-4A7F-8ED4-2871EFFC45DE}" type="datetimeFigureOut">
              <a:rPr lang="ru-RU" smtClean="0"/>
              <a:t>25.08.2015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A260271-68D5-41DD-8120-36912173D578}" type="slidenum">
              <a:rPr lang="ru-RU" smtClean="0"/>
              <a:t>‹#›</a:t>
            </a:fld>
            <a:endParaRPr lang="ru-RU"/>
          </a:p>
        </p:txBody>
      </p:sp>
    </p:spTree>
    <p:extLst>
      <p:ext uri="{BB962C8B-B14F-4D97-AF65-F5344CB8AC3E}">
        <p14:creationId xmlns:p14="http://schemas.microsoft.com/office/powerpoint/2010/main" val="436939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65CD7DE-B2BE-4A7F-8ED4-2871EFFC45DE}" type="datetimeFigureOut">
              <a:rPr lang="ru-RU" smtClean="0"/>
              <a:t>25.08.2015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A260271-68D5-41DD-8120-36912173D578}" type="slidenum">
              <a:rPr lang="ru-RU" smtClean="0"/>
              <a:t>‹#›</a:t>
            </a:fld>
            <a:endParaRPr lang="ru-RU"/>
          </a:p>
        </p:txBody>
      </p:sp>
    </p:spTree>
    <p:extLst>
      <p:ext uri="{BB962C8B-B14F-4D97-AF65-F5344CB8AC3E}">
        <p14:creationId xmlns:p14="http://schemas.microsoft.com/office/powerpoint/2010/main" val="3118800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65CD7DE-B2BE-4A7F-8ED4-2871EFFC45DE}" type="datetimeFigureOut">
              <a:rPr lang="ru-RU" smtClean="0"/>
              <a:t>25.08.2015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A260271-68D5-41DD-8120-36912173D578}" type="slidenum">
              <a:rPr lang="ru-RU" smtClean="0"/>
              <a:t>‹#›</a:t>
            </a:fld>
            <a:endParaRPr lang="ru-RU"/>
          </a:p>
        </p:txBody>
      </p:sp>
    </p:spTree>
    <p:extLst>
      <p:ext uri="{BB962C8B-B14F-4D97-AF65-F5344CB8AC3E}">
        <p14:creationId xmlns:p14="http://schemas.microsoft.com/office/powerpoint/2010/main" val="2251610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565CD7DE-B2BE-4A7F-8ED4-2871EFFC45DE}" type="datetimeFigureOut">
              <a:rPr lang="ru-RU" smtClean="0"/>
              <a:t>25.08.2015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A260271-68D5-41DD-8120-36912173D578}" type="slidenum">
              <a:rPr lang="ru-RU" smtClean="0"/>
              <a:t>‹#›</a:t>
            </a:fld>
            <a:endParaRPr lang="ru-RU"/>
          </a:p>
        </p:txBody>
      </p:sp>
    </p:spTree>
    <p:extLst>
      <p:ext uri="{BB962C8B-B14F-4D97-AF65-F5344CB8AC3E}">
        <p14:creationId xmlns:p14="http://schemas.microsoft.com/office/powerpoint/2010/main" val="1991252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65CD7DE-B2BE-4A7F-8ED4-2871EFFC45DE}" type="datetimeFigureOut">
              <a:rPr lang="ru-RU" smtClean="0"/>
              <a:t>25.08.2015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DA260271-68D5-41DD-8120-36912173D578}" type="slidenum">
              <a:rPr lang="ru-RU" smtClean="0"/>
              <a:t>‹#›</a:t>
            </a:fld>
            <a:endParaRPr lang="ru-RU"/>
          </a:p>
        </p:txBody>
      </p:sp>
    </p:spTree>
    <p:extLst>
      <p:ext uri="{BB962C8B-B14F-4D97-AF65-F5344CB8AC3E}">
        <p14:creationId xmlns:p14="http://schemas.microsoft.com/office/powerpoint/2010/main" val="621988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565CD7DE-B2BE-4A7F-8ED4-2871EFFC45DE}" type="datetimeFigureOut">
              <a:rPr lang="ru-RU" smtClean="0"/>
              <a:t>25.08.2015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DA260271-68D5-41DD-8120-36912173D578}" type="slidenum">
              <a:rPr lang="ru-RU" smtClean="0"/>
              <a:t>‹#›</a:t>
            </a:fld>
            <a:endParaRPr lang="ru-RU"/>
          </a:p>
        </p:txBody>
      </p:sp>
    </p:spTree>
    <p:extLst>
      <p:ext uri="{BB962C8B-B14F-4D97-AF65-F5344CB8AC3E}">
        <p14:creationId xmlns:p14="http://schemas.microsoft.com/office/powerpoint/2010/main" val="3209700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5CD7DE-B2BE-4A7F-8ED4-2871EFFC45DE}" type="datetimeFigureOut">
              <a:rPr lang="ru-RU" smtClean="0"/>
              <a:t>25.08.2015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DA260271-68D5-41DD-8120-36912173D578}" type="slidenum">
              <a:rPr lang="ru-RU" smtClean="0"/>
              <a:t>‹#›</a:t>
            </a:fld>
            <a:endParaRPr lang="ru-RU"/>
          </a:p>
        </p:txBody>
      </p:sp>
    </p:spTree>
    <p:extLst>
      <p:ext uri="{BB962C8B-B14F-4D97-AF65-F5344CB8AC3E}">
        <p14:creationId xmlns:p14="http://schemas.microsoft.com/office/powerpoint/2010/main" val="4063996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565CD7DE-B2BE-4A7F-8ED4-2871EFFC45DE}" type="datetimeFigureOut">
              <a:rPr lang="ru-RU" smtClean="0"/>
              <a:t>25.08.2015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A260271-68D5-41DD-8120-36912173D578}" type="slidenum">
              <a:rPr lang="ru-RU" smtClean="0"/>
              <a:t>‹#›</a:t>
            </a:fld>
            <a:endParaRPr lang="ru-RU"/>
          </a:p>
        </p:txBody>
      </p:sp>
    </p:spTree>
    <p:extLst>
      <p:ext uri="{BB962C8B-B14F-4D97-AF65-F5344CB8AC3E}">
        <p14:creationId xmlns:p14="http://schemas.microsoft.com/office/powerpoint/2010/main" val="163479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65CD7DE-B2BE-4A7F-8ED4-2871EFFC45DE}" type="datetimeFigureOut">
              <a:rPr lang="ru-RU" smtClean="0"/>
              <a:t>25.08.2015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A260271-68D5-41DD-8120-36912173D578}" type="slidenum">
              <a:rPr lang="ru-RU" smtClean="0"/>
              <a:t>‹#›</a:t>
            </a:fld>
            <a:endParaRPr lang="ru-RU"/>
          </a:p>
        </p:txBody>
      </p:sp>
    </p:spTree>
    <p:extLst>
      <p:ext uri="{BB962C8B-B14F-4D97-AF65-F5344CB8AC3E}">
        <p14:creationId xmlns:p14="http://schemas.microsoft.com/office/powerpoint/2010/main" val="3867110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65CD7DE-B2BE-4A7F-8ED4-2871EFFC45DE}" type="datetimeFigureOut">
              <a:rPr lang="ru-RU" smtClean="0"/>
              <a:t>25.08.2015</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DA260271-68D5-41DD-8120-36912173D578}" type="slidenum">
              <a:rPr lang="ru-RU" smtClean="0"/>
              <a:t>‹#›</a:t>
            </a:fld>
            <a:endParaRPr lang="ru-RU"/>
          </a:p>
        </p:txBody>
      </p:sp>
    </p:spTree>
    <p:extLst>
      <p:ext uri="{BB962C8B-B14F-4D97-AF65-F5344CB8AC3E}">
        <p14:creationId xmlns:p14="http://schemas.microsoft.com/office/powerpoint/2010/main" val="134386491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https://ru.wikipedia.org/wiki/%D0%9F%D0%B0%D0%BA%D1%82_%D0%BE_%D0%BD%D0%B5%D0%B9%D1%82%D1%80%D0%B0%D0%BB%D0%B8%D1%82%D0%B5%D1%82%D0%B5_%D0%BC%D0%B5%D0%B6%D0%B4%D1%83_%D0%A1%D0%A1%D0%A1%D0%A0_%D0%B8_%D0%AF%D0%BF%D0%BE%D0%BD%D0%B8%D0%B5%D0%B9_(1941)" TargetMode="External"/><Relationship Id="rId7" Type="http://schemas.openxmlformats.org/officeDocument/2006/relationships/hyperlink" Target="https://ru.wikipedia.org/wiki/%D0%91%D0%B8%D1%82%D0%B2%D0%B0_%D0%B7%D0%B0_%D0%9E%D0%BA%D0%B8%D0%BD%D0%B0%D0%B2%D1%83" TargetMode="External"/><Relationship Id="rId2" Type="http://schemas.openxmlformats.org/officeDocument/2006/relationships/hyperlink" Target="https://ru.wikipedia.org/wiki/%D0%A1%D0%BE%D0%B2%D0%B5%D1%82%D1%81%D0%BA%D0%BE-%D1%8F%D0%BF%D0%BE%D0%BD%D1%81%D0%BA%D0%B0%D1%8F_%D0%B2%D0%BE%D0%B9%D0%BD%D0%B0#cite_note-8" TargetMode="External"/><Relationship Id="rId1" Type="http://schemas.openxmlformats.org/officeDocument/2006/relationships/slideLayout" Target="../slideLayouts/slideLayout2.xml"/><Relationship Id="rId6" Type="http://schemas.openxmlformats.org/officeDocument/2006/relationships/hyperlink" Target="https://ru.wikipedia.org/wiki/%D0%A1%D0%BE%D0%B2%D0%B5%D1%82%D1%81%D0%BA%D0%BE-%D1%8F%D0%BF%D0%BE%D0%BD%D1%81%D0%BA%D0%B0%D1%8F_%D0%B2%D0%BE%D0%B9%D0%BD%D0%B0#cite_note-as1-1" TargetMode="External"/><Relationship Id="rId5" Type="http://schemas.openxmlformats.org/officeDocument/2006/relationships/hyperlink" Target="https://ru.wikipedia.org/wiki/%D0%A1%D0%BE%D0%B2%D0%B5%D1%82%D1%81%D0%BA%D0%BE-%D1%8F%D0%BF%D0%BE%D0%BD%D1%81%D0%BA%D0%B0%D1%8F_%D0%B2%D0%BE%D0%B9%D0%BD%D0%B0#cite_note-mer1-10" TargetMode="External"/><Relationship Id="rId10" Type="http://schemas.openxmlformats.org/officeDocument/2006/relationships/image" Target="../media/image24.png"/><Relationship Id="rId4" Type="http://schemas.openxmlformats.org/officeDocument/2006/relationships/hyperlink" Target="https://ru.wikipedia.org/wiki/%D0%A1%D0%BE%D0%B2%D0%B5%D1%82%D1%81%D0%BA%D0%BE-%D1%8F%D0%BF%D0%BE%D0%BD%D1%81%D0%BA%D0%B0%D1%8F_%D0%B2%D0%BE%D0%B9%D0%BD%D0%B0#cite_note-9" TargetMode="External"/><Relationship Id="rId9" Type="http://schemas.openxmlformats.org/officeDocument/2006/relationships/image" Target="../media/image23.png"/></Relationships>
</file>

<file path=ppt/slides/_rels/slide11.xml.rels><?xml version="1.0" encoding="UTF-8" standalone="yes"?>
<Relationships xmlns="http://schemas.openxmlformats.org/package/2006/relationships"><Relationship Id="rId8" Type="http://schemas.openxmlformats.org/officeDocument/2006/relationships/hyperlink" Target="https://ru.wikipedia.org/w/index.php?title=%D0%A3%D0%BD%D0%B3%D0%B8&amp;action=edit&amp;redlink=1" TargetMode="External"/><Relationship Id="rId13" Type="http://schemas.openxmlformats.org/officeDocument/2006/relationships/hyperlink" Target="https://ru.wikipedia.org/wiki/%D0%94%D0%B0%D1%83%D1%80%D0%B8%D1%8F" TargetMode="External"/><Relationship Id="rId18" Type="http://schemas.openxmlformats.org/officeDocument/2006/relationships/hyperlink" Target="https://ru.wikipedia.org/wiki/%D0%94%D0%B0%D0%BB%D1%8F%D0%BD%D1%8C" TargetMode="External"/><Relationship Id="rId26" Type="http://schemas.openxmlformats.org/officeDocument/2006/relationships/hyperlink" Target="https://ru.wikipedia.org/wiki/%D0%A5%D0%B0%D1%80%D0%B1%D0%B8%D0%BD%D0%BE-%D0%93%D0%B8%D1%80%D0%B8%D0%BD%D1%81%D0%BA%D0%B0%D1%8F_%D0%BE%D0%BF%D0%B5%D1%80%D0%B0%D1%86%D0%B8%D1%8F_(1945)" TargetMode="External"/><Relationship Id="rId3" Type="http://schemas.openxmlformats.org/officeDocument/2006/relationships/hyperlink" Target="https://ru.wikipedia.org/wiki/1945_%D0%B3%D0%BE%D0%B4" TargetMode="External"/><Relationship Id="rId21" Type="http://schemas.openxmlformats.org/officeDocument/2006/relationships/hyperlink" Target="https://ru.wikipedia.org/wiki/%D0%9F%D1%80%D0%B8%D0%BC%D0%BE%D1%80%D1%8C%D0%B5" TargetMode="External"/><Relationship Id="rId34" Type="http://schemas.openxmlformats.org/officeDocument/2006/relationships/image" Target="../media/image25.jpeg"/><Relationship Id="rId7" Type="http://schemas.openxmlformats.org/officeDocument/2006/relationships/hyperlink" Target="https://ru.wikipedia.org/wiki/%D0%A2%D0%B8%D1%85%D0%BE%D0%BE%D0%BA%D0%B5%D0%B0%D0%BD%D1%81%D0%BA%D0%B8%D0%B9_%D1%84%D0%BB%D0%BE%D1%82" TargetMode="External"/><Relationship Id="rId12" Type="http://schemas.openxmlformats.org/officeDocument/2006/relationships/hyperlink" Target="https://ru.wikipedia.org/wiki/%D0%9C%D0%BE%D0%BD%D0%B3%D0%BE%D0%BB%D0%B8%D1%8F" TargetMode="External"/><Relationship Id="rId17" Type="http://schemas.openxmlformats.org/officeDocument/2006/relationships/hyperlink" Target="https://ru.wikipedia.org/wiki/%D0%A8%D1%8D%D0%BD%D1%8C%D1%8F%D0%BD" TargetMode="External"/><Relationship Id="rId25" Type="http://schemas.openxmlformats.org/officeDocument/2006/relationships/hyperlink" Target="https://ru.wikipedia.org/wiki/%D0%A0%D0%B0%D0%B7%D0%B4%D0%B5%D0%BB%D0%B5%D0%BD%D0%B8%D0%B5_%D0%9A%D0%BE%D1%80%D0%B5%D0%B8" TargetMode="External"/><Relationship Id="rId33" Type="http://schemas.openxmlformats.org/officeDocument/2006/relationships/hyperlink" Target="https://ru.wikipedia.org/wiki/%D0%A1%D1%83%D0%BD%D0%B3%D0%B0%D1%80%D0%B8%D0%B9%D1%81%D0%BA%D0%B0%D1%8F_%D0%BE%D0%BF%D0%B5%D1%80%D0%B0%D1%86%D0%B8%D1%8F_(1945)" TargetMode="External"/><Relationship Id="rId2" Type="http://schemas.openxmlformats.org/officeDocument/2006/relationships/hyperlink" Target="https://ru.wikipedia.org/wiki/9_%D0%B0%D0%B2%D0%B3%D1%83%D1%81%D1%82%D0%B0" TargetMode="External"/><Relationship Id="rId16" Type="http://schemas.openxmlformats.org/officeDocument/2006/relationships/hyperlink" Target="https://ru.wikipedia.org/wiki/%D0%9A%D0%B2%D0%B0%D0%BD%D1%82%D1%83%D0%BD%D1%81%D0%BA%D0%B0%D1%8F_%D0%B0%D1%80%D0%BC%D0%B8%D1%8F" TargetMode="External"/><Relationship Id="rId20" Type="http://schemas.openxmlformats.org/officeDocument/2006/relationships/hyperlink" Target="https://ru.wikipedia.org/wiki/1-%D0%B9_%D0%94%D0%B0%D0%BB%D1%8C%D0%BD%D0%B5%D0%B2%D0%BE%D1%81%D1%82%D0%BE%D1%87%D0%BD%D1%8B%D0%B9_%D1%84%D1%80%D0%BE%D0%BD%D1%82" TargetMode="External"/><Relationship Id="rId29" Type="http://schemas.openxmlformats.org/officeDocument/2006/relationships/hyperlink" Target="https://ru.wikipedia.org/wiki/%D0%A3%D1%81%D1%81%D1%83%D1%80%D0%B8" TargetMode="External"/><Relationship Id="rId1" Type="http://schemas.openxmlformats.org/officeDocument/2006/relationships/slideLayout" Target="../slideLayouts/slideLayout2.xml"/><Relationship Id="rId6" Type="http://schemas.openxmlformats.org/officeDocument/2006/relationships/hyperlink" Target="https://ru.wikipedia.org/wiki/%D0%A6%D0%B7%D0%B8%D0%BB%D0%B8%D0%BD%D1%8C_(%D0%B3%D0%BE%D1%80%D0%BE%D0%B4)" TargetMode="External"/><Relationship Id="rId11" Type="http://schemas.openxmlformats.org/officeDocument/2006/relationships/hyperlink" Target="https://ru.wikipedia.org/wiki/%D0%97%D0%B0%D0%B1%D0%B0%D0%B9%D0%BA%D0%B0%D0%BB%D1%8C%D1%81%D0%BA%D0%B8%D0%B9_%D1%84%D1%80%D0%BE%D0%BD%D1%82" TargetMode="External"/><Relationship Id="rId24" Type="http://schemas.openxmlformats.org/officeDocument/2006/relationships/hyperlink" Target="https://ru.wikipedia.org/wiki/%D0%92%D0%BE%D0%BD%D1%81%D0%B0%D0%BD" TargetMode="External"/><Relationship Id="rId32" Type="http://schemas.openxmlformats.org/officeDocument/2006/relationships/hyperlink" Target="https://ru.wikipedia.org/wiki/%D0%9C%D0%B0%D0%BB%D1%8B%D0%B9_%D0%A5%D0%B8%D0%BD%D0%B3%D0%B0%D0%BD" TargetMode="External"/><Relationship Id="rId5" Type="http://schemas.openxmlformats.org/officeDocument/2006/relationships/hyperlink" Target="https://ru.wikipedia.org/wiki/%D0%A1%D0%B8%D0%BD%D1%8C%D1%86%D0%B7%D0%B8%D0%BD" TargetMode="External"/><Relationship Id="rId15" Type="http://schemas.openxmlformats.org/officeDocument/2006/relationships/hyperlink" Target="https://ru.wikipedia.org/wiki/%D0%91%D0%BE%D0%BB%D1%8C%D1%88%D0%BE%D0%B9_%D0%A5%D0%B8%D0%BD%D0%B3%D0%B0%D0%BD" TargetMode="External"/><Relationship Id="rId23" Type="http://schemas.openxmlformats.org/officeDocument/2006/relationships/hyperlink" Target="https://ru.wikipedia.org/wiki/2-%D0%B9_%D0%94%D0%B0%D0%BB%D1%8C%D0%BD%D0%B5%D0%B2%D0%BE%D1%81%D1%82%D0%BE%D1%87%D0%BD%D1%8B%D0%B9_%D1%84%D1%80%D0%BE%D0%BD%D1%82" TargetMode="External"/><Relationship Id="rId28" Type="http://schemas.openxmlformats.org/officeDocument/2006/relationships/hyperlink" Target="https://ru.wikipedia.org/wiki/%D0%90%D0%BC%D1%83%D1%80" TargetMode="External"/><Relationship Id="rId36" Type="http://schemas.openxmlformats.org/officeDocument/2006/relationships/image" Target="../media/image27.png"/><Relationship Id="rId10" Type="http://schemas.openxmlformats.org/officeDocument/2006/relationships/hyperlink" Target="https://ru.wikipedia.org/wiki/%D0%A7%D1%85%D0%BE%D0%BD%D0%B4%D0%B6%D0%B8%D0%BD" TargetMode="External"/><Relationship Id="rId19" Type="http://schemas.openxmlformats.org/officeDocument/2006/relationships/hyperlink" Target="https://ru.wikipedia.org/wiki/%D0%9B%D1%8E%D0%B9%D1%88%D1%83%D0%BD%D1%8C" TargetMode="External"/><Relationship Id="rId31" Type="http://schemas.openxmlformats.org/officeDocument/2006/relationships/hyperlink" Target="https://ru.wikipedia.org/wiki/%D0%A4%D1%83%D1%86%D0%B7%D0%B8%D0%BD%D1%8C" TargetMode="External"/><Relationship Id="rId4" Type="http://schemas.openxmlformats.org/officeDocument/2006/relationships/hyperlink" Target="https://ru.wikipedia.org/wiki/%D0%A5%D0%B0%D1%80%D0%B1%D0%B8%D0%BD" TargetMode="External"/><Relationship Id="rId9" Type="http://schemas.openxmlformats.org/officeDocument/2006/relationships/hyperlink" Target="https://ru.wikipedia.org/wiki/%D0%9D%D0%B0%D0%B4%D0%B6%D0%B8%D0%BD" TargetMode="External"/><Relationship Id="rId14" Type="http://schemas.openxmlformats.org/officeDocument/2006/relationships/hyperlink" Target="https://ru.wikipedia.org/wiki/%D0%9F%D1%83%D1%81%D1%82%D1%8B%D0%BD%D1%8F_%D0%93%D0%BE%D0%B1%D0%B8" TargetMode="External"/><Relationship Id="rId22" Type="http://schemas.openxmlformats.org/officeDocument/2006/relationships/hyperlink" Target="https://ru.wikipedia.org/w/index.php?title=%D0%9C%D1%83%D0%B4%D0%B0%D0%BD%D1%86%D0%B7%D1%8F%D0%BD&amp;action=edit&amp;redlink=1" TargetMode="External"/><Relationship Id="rId27" Type="http://schemas.openxmlformats.org/officeDocument/2006/relationships/hyperlink" Target="https://ru.wikipedia.org/wiki/%D0%90%D0%BC%D1%83%D1%80%D1%81%D0%BA%D0%B0%D1%8F_%D0%B2%D0%BE%D0%B5%D0%BD%D0%BD%D0%B0%D1%8F_%D1%84%D0%BB%D0%BE%D1%82%D0%B8%D0%BB%D0%B8%D1%8F" TargetMode="External"/><Relationship Id="rId30" Type="http://schemas.openxmlformats.org/officeDocument/2006/relationships/hyperlink" Target="https://ru.wikipedia.org/wiki/%D0%A5%D1%8D%D0%B9%D1%85%D1%8D" TargetMode="External"/><Relationship Id="rId35" Type="http://schemas.openxmlformats.org/officeDocument/2006/relationships/image" Target="../media/image26.jpeg"/></Relationships>
</file>

<file path=ppt/slides/_rels/slide12.xml.rels><?xml version="1.0" encoding="UTF-8" standalone="yes"?>
<Relationships xmlns="http://schemas.openxmlformats.org/package/2006/relationships"><Relationship Id="rId8" Type="http://schemas.openxmlformats.org/officeDocument/2006/relationships/hyperlink" Target="https://ru.wikipedia.org/wiki/%D0%9C%D1%83%D0%BA%D0%B4%D0%B5%D0%BD" TargetMode="External"/><Relationship Id="rId13" Type="http://schemas.openxmlformats.org/officeDocument/2006/relationships/hyperlink" Target="https://ru.wikipedia.org/wiki/%D0%A8%D1%8D%D0%BD%D1%8C%D1%8F%D0%BD" TargetMode="External"/><Relationship Id="rId18" Type="http://schemas.openxmlformats.org/officeDocument/2006/relationships/hyperlink" Target="https://ru.wikipedia.org/wiki/%D0%9F%D1%85%D0%B5%D0%BD%D1%8C%D1%8F%D0%BD" TargetMode="External"/><Relationship Id="rId3" Type="http://schemas.openxmlformats.org/officeDocument/2006/relationships/hyperlink" Target="https://ru.wikipedia.org/wiki/%D0%9C%D1%83%D0%B4%D0%B0%D0%BD%D1%8C%D1%86%D0%B7%D1%8F%D0%BD" TargetMode="External"/><Relationship Id="rId7" Type="http://schemas.openxmlformats.org/officeDocument/2006/relationships/hyperlink" Target="https://ru.wikipedia.org/wiki/19_%D0%B0%D0%B2%D0%B3%D1%83%D1%81%D1%82%D0%B0" TargetMode="External"/><Relationship Id="rId12" Type="http://schemas.openxmlformats.org/officeDocument/2006/relationships/hyperlink" Target="https://ru.wikipedia.org/wiki/%D0%A5%D0%B0%D1%80%D0%B1%D0%B8%D0%BD" TargetMode="External"/><Relationship Id="rId17" Type="http://schemas.openxmlformats.org/officeDocument/2006/relationships/hyperlink" Target="https://ru.wikipedia.org/wiki/%D0%94%D0%B0%D0%BB%D1%8F%D0%BD%D1%8C" TargetMode="External"/><Relationship Id="rId2" Type="http://schemas.openxmlformats.org/officeDocument/2006/relationships/hyperlink" Target="https://ru.wikipedia.org/wiki/14_%D0%B0%D0%B2%D0%B3%D1%83%D1%81%D1%82%D0%B0" TargetMode="External"/><Relationship Id="rId16" Type="http://schemas.openxmlformats.org/officeDocument/2006/relationships/hyperlink" Target="https://ru.wikipedia.org/wiki/%D0%9B%D1%8E%D0%B9%D1%88%D1%83%D0%BD%D1%8C" TargetMode="External"/><Relationship Id="rId20"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hyperlink" Target="https://ru.wikipedia.org/wiki/5-%D1%8F_%D0%B0%D1%80%D0%BC%D0%B8%D1%8F_(2-%D0%B3%D0%BE_%D1%84%D0%BE%D1%80%D0%BC%D0%B8%D1%80%D0%BE%D0%B2%D0%B0%D0%BD%D0%B8%D1%8F)" TargetMode="External"/><Relationship Id="rId11" Type="http://schemas.openxmlformats.org/officeDocument/2006/relationships/hyperlink" Target="https://ru.wikipedia.org/wiki/27_%D0%B0%D0%B2%D0%B3%D1%83%D1%81%D1%82%D0%B0" TargetMode="External"/><Relationship Id="rId5" Type="http://schemas.openxmlformats.org/officeDocument/2006/relationships/hyperlink" Target="https://ru.wikipedia.org/wiki/16_%D0%B0%D0%B2%D0%B3%D1%83%D1%81%D1%82%D0%B0" TargetMode="External"/><Relationship Id="rId15" Type="http://schemas.openxmlformats.org/officeDocument/2006/relationships/hyperlink" Target="https://ru.wikipedia.org/wiki/%D0%A6%D0%B7%D0%B8%D0%BB%D0%B8%D0%BD%D1%8C_(%D0%B3%D0%BE%D1%80%D0%BE%D0%B4)" TargetMode="External"/><Relationship Id="rId10" Type="http://schemas.openxmlformats.org/officeDocument/2006/relationships/hyperlink" Target="https://ru.wikipedia.org/wiki/%D0%9C%D0%B0%D0%BD%D1%8C%D1%87%D0%B6%D1%83%D1%80%D1%81%D0%BA%D0%B0%D1%8F_%D1%80%D0%B0%D0%B2%D0%BD%D0%B8%D0%BD%D0%B0" TargetMode="External"/><Relationship Id="rId19" Type="http://schemas.openxmlformats.org/officeDocument/2006/relationships/image" Target="../media/image28.png"/><Relationship Id="rId4" Type="http://schemas.openxmlformats.org/officeDocument/2006/relationships/hyperlink" Target="https://ru.wikipedia.org/wiki/20_%D0%B0%D0%B2%D0%B3%D1%83%D1%81%D1%82%D0%B0" TargetMode="External"/><Relationship Id="rId9" Type="http://schemas.openxmlformats.org/officeDocument/2006/relationships/hyperlink" Target="https://ru.wikipedia.org/wiki/%D0%9F%D1%83_%D0%98" TargetMode="External"/><Relationship Id="rId14" Type="http://schemas.openxmlformats.org/officeDocument/2006/relationships/hyperlink" Target="https://ru.wikipedia.org/w/index.php?title=%D0%A1%D0%B8%D0%BD%D1%86%D0%B7%D0%B8%D0%BD&amp;action=edit&amp;redlink=1"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ru.wikipedia.org/wiki/%D0%92%D1%82%D0%BE%D1%80%D0%B0%D1%8F_%D0%BC%D0%B8%D1%80%D0%BE%D0%B2%D0%B0%D1%8F_%D0%B2%D0%BE%D0%B9%D0%BD%D0%B0" TargetMode="External"/><Relationship Id="rId3" Type="http://schemas.openxmlformats.org/officeDocument/2006/relationships/hyperlink" Target="https://ru.wikipedia.org/wiki/25_%D0%B0%D0%B2%D0%B3%D1%83%D1%81%D1%82%D0%B0" TargetMode="External"/><Relationship Id="rId7" Type="http://schemas.openxmlformats.org/officeDocument/2006/relationships/hyperlink" Target="https://ru.wikipedia.org/wiki/%D0%A1%D0%BE%D0%B2%D0%B5%D1%82%D1%81%D0%BA%D0%BE-%D1%8F%D0%BF%D0%BE%D0%BD%D1%81%D0%BA%D0%B0%D1%8F_%D0%B2%D0%BE%D0%B9%D0%BD%D0%B0" TargetMode="External"/><Relationship Id="rId12" Type="http://schemas.openxmlformats.org/officeDocument/2006/relationships/image" Target="../media/image30.png"/><Relationship Id="rId2" Type="http://schemas.openxmlformats.org/officeDocument/2006/relationships/hyperlink" Target="https://ru.wikipedia.org/wiki/11_%D0%B0%D0%B2%D0%B3%D1%83%D1%81%D1%82%D0%B0" TargetMode="External"/><Relationship Id="rId1" Type="http://schemas.openxmlformats.org/officeDocument/2006/relationships/slideLayout" Target="../slideLayouts/slideLayout2.xml"/><Relationship Id="rId6" Type="http://schemas.openxmlformats.org/officeDocument/2006/relationships/hyperlink" Target="https://ru.wikipedia.org/wiki/%D0%AF%D0%BF%D0%BE%D0%BD%D0%B8%D1%8F" TargetMode="External"/><Relationship Id="rId11" Type="http://schemas.openxmlformats.org/officeDocument/2006/relationships/hyperlink" Target="https://ru.wikipedia.org/wiki/%D0%A1%D0%B0%D1%85%D0%B0%D0%BB%D0%B8%D0%BD" TargetMode="External"/><Relationship Id="rId5" Type="http://schemas.openxmlformats.org/officeDocument/2006/relationships/hyperlink" Target="https://ru.wikipedia.org/wiki/%D0%A1%D0%BE%D1%8E%D0%B7_%D0%A1%D0%BE%D0%B2%D0%B5%D1%82%D1%81%D0%BA%D0%B8%D1%85_%D0%A1%D0%BE%D1%86%D0%B8%D0%B0%D0%BB%D0%B8%D1%81%D1%82%D0%B8%D1%87%D0%B5%D1%81%D0%BA%D0%B8%D1%85_%D0%A0%D0%B5%D1%81%D0%BF%D1%83%D0%B1%D0%BB%D0%B8%D0%BA" TargetMode="External"/><Relationship Id="rId10" Type="http://schemas.openxmlformats.org/officeDocument/2006/relationships/hyperlink" Target="https://ru.wikipedia.org/wiki/%D0%9A%D1%80%D0%B0%D1%81%D0%BD%D0%B0%D1%8F_%D0%90%D1%80%D0%BC%D0%B8%D1%8F" TargetMode="External"/><Relationship Id="rId4" Type="http://schemas.openxmlformats.org/officeDocument/2006/relationships/hyperlink" Target="https://ru.wikipedia.org/wiki/1945" TargetMode="External"/><Relationship Id="rId9" Type="http://schemas.openxmlformats.org/officeDocument/2006/relationships/hyperlink" Target="https://ru.wikipedia.org/wiki/%D0%AE%D0%B6%D0%BD%D1%8B%D0%B9_%D0%A1%D0%B0%D1%85%D0%B0%D0%BB%D0%B8%D0%BD"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ru.wikipedia.org/wiki/%D0%AF%D0%BF%D0%BE%D0%BD%D0%B8%D1%8F" TargetMode="External"/><Relationship Id="rId13" Type="http://schemas.openxmlformats.org/officeDocument/2006/relationships/image" Target="../media/image31.jpeg"/><Relationship Id="rId3" Type="http://schemas.openxmlformats.org/officeDocument/2006/relationships/hyperlink" Target="https://ru.wikipedia.org/wiki/1_%D1%81%D0%B5%D0%BD%D1%82%D1%8F%D0%B1%D1%80%D1%8F" TargetMode="External"/><Relationship Id="rId7" Type="http://schemas.openxmlformats.org/officeDocument/2006/relationships/hyperlink" Target="https://ru.wikipedia.org/wiki/%D0%A1%D0%BE%D1%8E%D0%B7_%D0%A1%D0%BE%D0%B2%D0%B5%D1%82%D1%81%D0%BA%D0%B8%D1%85_%D0%A1%D0%BE%D1%86%D0%B8%D0%B0%D0%BB%D0%B8%D1%81%D1%82%D0%B8%D1%87%D0%B5%D1%81%D0%BA%D0%B8%D1%85_%D0%A0%D0%B5%D1%81%D0%BF%D1%83%D0%B1%D0%BB%D0%B8%D0%BA" TargetMode="External"/><Relationship Id="rId12" Type="http://schemas.openxmlformats.org/officeDocument/2006/relationships/hyperlink" Target="https://ru.wikipedia.org/wiki/%D0%9A%D1%83%D1%80%D0%B8%D0%BB%D1%8C%D1%81%D0%BA%D0%B0%D1%8F_%D0%B4%D0%B5%D1%81%D0%B0%D0%BD%D1%82%D0%BD%D0%B0%D1%8F_%D0%BE%D0%BF%D0%B5%D1%80%D0%B0%D1%86%D0%B8%D1%8F#cite_note-3" TargetMode="External"/><Relationship Id="rId2" Type="http://schemas.openxmlformats.org/officeDocument/2006/relationships/hyperlink" Target="https://ru.wikipedia.org/wiki/18_%D0%B0%D0%B2%D0%B3%D1%83%D1%81%D1%82%D0%B0" TargetMode="External"/><Relationship Id="rId1" Type="http://schemas.openxmlformats.org/officeDocument/2006/relationships/slideLayout" Target="../slideLayouts/slideLayout2.xml"/><Relationship Id="rId6" Type="http://schemas.openxmlformats.org/officeDocument/2006/relationships/hyperlink" Target="https://ru.wikipedia.org/wiki/%D0%94%D0%B5%D1%81%D0%B0%D0%BD%D1%82" TargetMode="External"/><Relationship Id="rId11" Type="http://schemas.openxmlformats.org/officeDocument/2006/relationships/hyperlink" Target="https://ru.wikipedia.org/wiki/%D0%A1%D0%BE%D0%B2%D0%B5%D1%82%D1%81%D0%BA%D0%BE-%D1%8F%D0%BF%D0%BE%D0%BD%D1%81%D0%BA%D0%B0%D1%8F_%D0%B2%D0%BE%D0%B9%D0%BD%D0%B0" TargetMode="External"/><Relationship Id="rId5" Type="http://schemas.openxmlformats.org/officeDocument/2006/relationships/hyperlink" Target="https://ru.wikipedia.org/wiki/%D0%9A%D1%83%D1%80%D0%B8%D0%BB%D1%8C%D1%81%D0%BA%D0%B0%D1%8F_%D0%B4%D0%B5%D1%81%D0%B0%D0%BD%D1%82%D0%BD%D0%B0%D1%8F_%D0%BE%D0%BF%D0%B5%D1%80%D0%B0%D1%86%D0%B8%D1%8F#cite_note-2" TargetMode="External"/><Relationship Id="rId10" Type="http://schemas.openxmlformats.org/officeDocument/2006/relationships/hyperlink" Target="https://ru.wikipedia.org/wiki/%D0%9A%D1%83%D1%80%D0%B8%D0%BB%D1%8C%D1%81%D0%BA%D0%B8%D0%B5_%D0%BE%D1%81%D1%82%D1%80%D0%BE%D0%B2%D0%B0" TargetMode="External"/><Relationship Id="rId4" Type="http://schemas.openxmlformats.org/officeDocument/2006/relationships/hyperlink" Target="https://ru.wikipedia.org/wiki/1945" TargetMode="External"/><Relationship Id="rId9" Type="http://schemas.openxmlformats.org/officeDocument/2006/relationships/hyperlink" Target="https://ru.wikipedia.org/wiki/%D0%92%D1%82%D0%BE%D1%80%D0%B0%D1%8F_%D0%BC%D0%B8%D1%80%D0%BE%D0%B2%D0%B0%D1%8F_%D0%B2%D0%BE%D0%B9%D0%BD%D0%B0"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hyperlink" Target="https://ru.wikipedia.org/wiki/10_%D1%81%D0%B5%D0%BD%D1%82%D1%8F%D0%B1%D1%80%D1%8F" TargetMode="External"/><Relationship Id="rId7" Type="http://schemas.openxmlformats.org/officeDocument/2006/relationships/hyperlink" Target="https://ru.wikipedia.org/wiki/%D0%9C%D0%B0%D0%BD%D1%8C%D1%87%D0%B6%D1%83%D1%80%D0%B8%D1%8F" TargetMode="External"/><Relationship Id="rId2" Type="http://schemas.openxmlformats.org/officeDocument/2006/relationships/hyperlink" Target="https://ru.wikipedia.org/wiki/20_%D0%B0%D0%B2%D0%B3%D1%83%D1%81%D1%82%D0%B0" TargetMode="External"/><Relationship Id="rId1" Type="http://schemas.openxmlformats.org/officeDocument/2006/relationships/slideLayout" Target="../slideLayouts/slideLayout2.xml"/><Relationship Id="rId6" Type="http://schemas.openxmlformats.org/officeDocument/2006/relationships/hyperlink" Target="https://ru.wikipedia.org/wiki/USS_Missouri_(BB-63)" TargetMode="External"/><Relationship Id="rId5" Type="http://schemas.openxmlformats.org/officeDocument/2006/relationships/hyperlink" Target="https://ru.wikipedia.org/wiki/%D0%90%D0%BA%D1%82_%D0%BE_%D0%BA%D0%B0%D0%BF%D0%B8%D1%82%D1%83%D0%BB%D1%8F%D1%86%D0%B8%D0%B8_%D0%AF%D0%BF%D0%BE%D0%BD%D0%B8%D0%B8_(02.09.1945)" TargetMode="External"/><Relationship Id="rId4" Type="http://schemas.openxmlformats.org/officeDocument/2006/relationships/hyperlink" Target="https://ru.wikipedia.org/wiki/5_%D1%81%D0%B5%D0%BD%D1%82%D1%8F%D0%B1%D1%80%D1%8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8" Type="http://schemas.openxmlformats.org/officeDocument/2006/relationships/hyperlink" Target="https://ru.wikipedia.org/wiki/%D0%9C%D0%B0%D0%BD%D1%8C%D1%87%D0%B6%D0%BE%D1%83-%D0%93%D0%BE" TargetMode="External"/><Relationship Id="rId13" Type="http://schemas.openxmlformats.org/officeDocument/2006/relationships/hyperlink" Target="https://ru.wikipedia.org/wiki/%D0%9F%D0%B0%D0%BA%D1%82_%D0%BE_%D0%BD%D0%B5%D0%B9%D1%82%D1%80%D0%B0%D0%BB%D0%B8%D1%82%D0%B5%D1%82%D0%B5_%D0%BC%D0%B5%D0%B6%D0%B4%D1%83_%D0%A1%D0%A1%D0%A1%D0%A0_%D0%B8_%D0%AF%D0%BF%D0%BE%D0%BD%D0%B8%D0%B5%D0%B9_(1941)" TargetMode="External"/><Relationship Id="rId18" Type="http://schemas.openxmlformats.org/officeDocument/2006/relationships/hyperlink" Target="https://ru.wikipedia.org/wiki/%D0%A2%D0%B8%D1%85%D0%BE%D0%BE%D0%BA%D0%B5%D0%B0%D0%BD%D1%81%D0%BA%D0%B8%D0%B9_%D1%82%D0%B5%D0%B0%D1%82%D1%80_%D0%B2%D0%BE%D0%B5%D0%BD%D0%BD%D1%8B%D1%85_%D0%B4%D0%B5%D0%B9%D1%81%D1%82%D0%B2%D0%B8%D0%B9_%D0%92%D1%82%D0%BE%D1%80%D0%BE%D0%B9_%D0%BC%D0%B8%D1%80%D0%BE%D0%B2%D0%BE%D0%B9_%D0%B2%D0%BE%D0%B9%D0%BD%D1%8B" TargetMode="External"/><Relationship Id="rId26" Type="http://schemas.openxmlformats.org/officeDocument/2006/relationships/image" Target="../media/image3.png"/><Relationship Id="rId3" Type="http://schemas.openxmlformats.org/officeDocument/2006/relationships/hyperlink" Target="https://ru.wikipedia.org/wiki/1938_%D0%B3%D0%BE%D0%B4" TargetMode="External"/><Relationship Id="rId21" Type="http://schemas.openxmlformats.org/officeDocument/2006/relationships/hyperlink" Target="https://ru.wikipedia.org/wiki/%D0%A1%D0%BE%D0%B2%D0%B5%D1%82%D1%81%D0%BA%D0%BE-%D1%8F%D0%BF%D0%BE%D0%BD%D1%81%D0%BA%D0%B0%D1%8F_%D0%B2%D0%BE%D0%B9%D0%BD%D0%B0#cite_note-5" TargetMode="External"/><Relationship Id="rId7" Type="http://schemas.openxmlformats.org/officeDocument/2006/relationships/hyperlink" Target="https://ru.wikipedia.org/wiki/%D0%9C%D0%BE%D0%BD%D0%B3%D0%BE%D0%BB%D0%B8%D1%8F" TargetMode="External"/><Relationship Id="rId12" Type="http://schemas.openxmlformats.org/officeDocument/2006/relationships/hyperlink" Target="https://ru.wikipedia.org/wiki/%D0%92%D0%B5%D0%BB%D0%B8%D0%BA%D0%BE%D0%B1%D1%80%D0%B8%D1%82%D0%B0%D0%BD%D0%B8%D1%8F" TargetMode="External"/><Relationship Id="rId17" Type="http://schemas.openxmlformats.org/officeDocument/2006/relationships/hyperlink" Target="https://ru.wikipedia.org/wiki/%D0%92%D0%B5%D0%BB%D0%B8%D0%BA%D0%B0%D1%8F_%D0%9E%D1%82%D0%B5%D1%87%D0%B5%D1%81%D1%82%D0%B2%D0%B5%D0%BD%D0%BD%D0%B0%D1%8F_%D0%B2%D0%BE%D0%B9%D0%BD%D0%B0" TargetMode="External"/><Relationship Id="rId25" Type="http://schemas.openxmlformats.org/officeDocument/2006/relationships/image" Target="../media/image2.png"/><Relationship Id="rId2" Type="http://schemas.openxmlformats.org/officeDocument/2006/relationships/hyperlink" Target="https://ru.wikipedia.org/wiki/1930-%D0%B5" TargetMode="External"/><Relationship Id="rId16" Type="http://schemas.openxmlformats.org/officeDocument/2006/relationships/hyperlink" Target="https://ru.wikipedia.org/wiki/%D0%A1%D1%82%D1%80%D0%B0%D0%BD%D1%8B_%D0%9E%D1%81%D0%B8" TargetMode="External"/><Relationship Id="rId20" Type="http://schemas.openxmlformats.org/officeDocument/2006/relationships/hyperlink" Target="https://ru.wikipedia.org/wiki/%D0%9A%D0%B2%D0%B0%D0%BD%D1%82%D1%83%D0%BD%D1%81%D0%BA%D0%B0%D1%8F_%D0%B0%D1%80%D0%BC%D0%B8%D1%8F" TargetMode="External"/><Relationship Id="rId1" Type="http://schemas.openxmlformats.org/officeDocument/2006/relationships/slideLayout" Target="../slideLayouts/slideLayout2.xml"/><Relationship Id="rId6" Type="http://schemas.openxmlformats.org/officeDocument/2006/relationships/hyperlink" Target="https://ru.wikipedia.org/wiki/%D0%91%D0%BE%D0%B8_%D0%BD%D0%B0_%D0%A5%D0%B0%D0%BB%D1%85%D0%B8%D0%BD-%D0%93%D0%BE%D0%BB%D0%B5_(1939)" TargetMode="External"/><Relationship Id="rId11" Type="http://schemas.openxmlformats.org/officeDocument/2006/relationships/hyperlink" Target="https://ru.wikipedia.org/wiki/%D0%A1%D0%A8%D0%90" TargetMode="External"/><Relationship Id="rId24" Type="http://schemas.openxmlformats.org/officeDocument/2006/relationships/hyperlink" Target="https://ru.wikipedia.org/wiki/%D0%A1%D0%BE%D0%B2%D0%B5%D1%82%D1%81%D0%BA%D0%BE-%D1%8F%D0%BF%D0%BE%D0%BD%D1%81%D0%BA%D0%B0%D1%8F_%D0%B2%D0%BE%D0%B9%D0%BD%D0%B0#cite_note-6" TargetMode="External"/><Relationship Id="rId5" Type="http://schemas.openxmlformats.org/officeDocument/2006/relationships/hyperlink" Target="https://ru.wikipedia.org/wiki/1939" TargetMode="External"/><Relationship Id="rId15" Type="http://schemas.openxmlformats.org/officeDocument/2006/relationships/hyperlink" Target="https://ru.wikipedia.org/wiki/1941_%D0%B3%D0%BE%D0%B4" TargetMode="External"/><Relationship Id="rId23" Type="http://schemas.openxmlformats.org/officeDocument/2006/relationships/hyperlink" Target="https://ru.wikipedia.org/wiki/%D0%90%D0%BD%D1%82%D0%B8%D0%BA%D0%BE%D0%BC%D0%B8%D0%BD%D1%82%D0%B5%D1%80%D0%BD%D0%BE%D0%B2%D1%81%D0%BA%D0%B8%D0%B9_%D0%BF%D0%B0%D0%BA%D1%82" TargetMode="External"/><Relationship Id="rId10" Type="http://schemas.openxmlformats.org/officeDocument/2006/relationships/hyperlink" Target="https://ru.wikipedia.org/wiki/%D0%94%D0%B0%D0%BB%D1%8C%D0%BD%D0%B5%D0%B2%D0%BE%D1%81%D1%82%D0%BE%D1%87%D0%BD%D1%8B%D0%B9_%D1%84%D1%80%D0%BE%D0%BD%D1%82" TargetMode="External"/><Relationship Id="rId19" Type="http://schemas.openxmlformats.org/officeDocument/2006/relationships/hyperlink" Target="https://ru.wikipedia.org/wiki/%D0%A1%D0%B8%D0%B1%D0%B8%D1%80%D1%81%D0%BA%D0%B8%D0%B9_%D0%BF%D0%BE%D1%85%D0%BE%D0%B4_%D1%8F%D0%BF%D0%BE%D0%BD%D1%81%D0%BA%D0%BE%D0%B9_%D0%B0%D1%80%D0%BC%D0%B8%D0%B8" TargetMode="External"/><Relationship Id="rId4" Type="http://schemas.openxmlformats.org/officeDocument/2006/relationships/hyperlink" Target="https://ru.wikipedia.org/wiki/%D0%A5%D0%B0%D1%81%D0%B0%D0%BD%D1%81%D0%BA%D0%B8%D0%B5_%D0%B1%D0%BE%D0%B8_(1938)" TargetMode="External"/><Relationship Id="rId9" Type="http://schemas.openxmlformats.org/officeDocument/2006/relationships/hyperlink" Target="https://ru.wikipedia.org/wiki/1940" TargetMode="External"/><Relationship Id="rId14" Type="http://schemas.openxmlformats.org/officeDocument/2006/relationships/hyperlink" Target="https://ru.wikipedia.org/wiki/%D0%A1%D0%BE%D0%B2%D0%B5%D1%82%D1%81%D0%BA%D0%BE-%D1%8F%D0%BF%D0%BE%D0%BD%D1%81%D0%BA%D0%B0%D1%8F_%D0%B2%D0%BE%D0%B9%D0%BD%D0%B0#cite_note-4" TargetMode="External"/><Relationship Id="rId22" Type="http://schemas.openxmlformats.org/officeDocument/2006/relationships/hyperlink" Target="https://ru.wikipedia.org/wiki/%D0%9C%D0%B0%D1%86%D1%83%D0%BE%D0%BA%D0%B0,_%D0%81%D1%81%D1%83%D0%BA%D1%8D" TargetMode="External"/><Relationship Id="rId27"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hyperlink" Target="https://ru.wikipedia.org/wiki/%D0%AF%D0%B4%D0%B5%D1%80%D0%BD%D0%BE%D0%B5_%D0%BE%D1%80%D1%83%D0%B6%D0%B8%D0%B5" TargetMode="External"/><Relationship Id="rId3" Type="http://schemas.openxmlformats.org/officeDocument/2006/relationships/hyperlink" Target="https://ru.wikipedia.org/wiki/%D0%AF%D0%BB%D1%82%D0%B8%D0%BD%D1%81%D0%BA%D0%B0%D1%8F_%D0%BA%D0%BE%D0%BD%D1%84%D0%B5%D1%80%D0%B5%D0%BD%D1%86%D0%B8%D1%8F" TargetMode="External"/><Relationship Id="rId7" Type="http://schemas.openxmlformats.org/officeDocument/2006/relationships/hyperlink" Target="https://ru.wikipedia.org/wiki/8_%D0%B0%D0%B2%D0%B3%D1%83%D1%81%D1%82%D0%B0" TargetMode="External"/><Relationship Id="rId12" Type="http://schemas.openxmlformats.org/officeDocument/2006/relationships/image" Target="../media/image6.png"/><Relationship Id="rId2" Type="http://schemas.openxmlformats.org/officeDocument/2006/relationships/hyperlink" Target="https://ru.wikipedia.org/wiki/1945" TargetMode="External"/><Relationship Id="rId1" Type="http://schemas.openxmlformats.org/officeDocument/2006/relationships/slideLayout" Target="../slideLayouts/slideLayout7.xml"/><Relationship Id="rId6" Type="http://schemas.openxmlformats.org/officeDocument/2006/relationships/hyperlink" Target="https://ru.wikipedia.org/wiki/%D0%9F%D0%BE%D1%82%D1%81%D0%B4%D0%B0%D0%BC%D1%81%D0%BA%D0%B0%D1%8F_%D0%B4%D0%B5%D0%BA%D0%BB%D0%B0%D1%80%D0%B0%D1%86%D0%B8%D1%8F_(1945)" TargetMode="External"/><Relationship Id="rId11" Type="http://schemas.openxmlformats.org/officeDocument/2006/relationships/image" Target="../media/image5.png"/><Relationship Id="rId5" Type="http://schemas.openxmlformats.org/officeDocument/2006/relationships/hyperlink" Target="https://ru.wikipedia.org/wiki/%D0%9F%D0%BE%D1%82%D1%81%D0%B4%D0%B0%D0%BC%D1%81%D0%BA%D0%B0%D1%8F_%D0%BA%D0%BE%D0%BD%D1%84%D0%B5%D1%80%D0%B5%D0%BD%D1%86%D0%B8%D1%8F" TargetMode="External"/><Relationship Id="rId10" Type="http://schemas.openxmlformats.org/officeDocument/2006/relationships/hyperlink" Target="https://ru.wikipedia.org/wiki/%D0%9D%D0%B0%D0%B3%D0%B0%D1%81%D0%B0%D0%BA%D0%B8" TargetMode="External"/><Relationship Id="rId4" Type="http://schemas.openxmlformats.org/officeDocument/2006/relationships/hyperlink" Target="https://ru.wikipedia.org/wiki/%D0%A1%D1%82%D0%B0%D0%BB%D0%B8%D0%BD" TargetMode="External"/><Relationship Id="rId9" Type="http://schemas.openxmlformats.org/officeDocument/2006/relationships/hyperlink" Target="https://ru.wikipedia.org/wiki/%D0%A5%D0%B8%D1%80%D0%BE%D1%81%D0%B8%D0%BC%D0%B0"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hyperlink" Target="https://ru.wikipedia.org/wiki/%D0%9C%D0%B5%D1%80%D0%B5%D1%86%D0%BA%D0%BE%D0%B2,_%D0%9A%D0%B8%D1%80%D0%B8%D0%BB%D0%BB_%D0%90%D1%84%D0%B0%D0%BD%D0%B0%D1%81%D1%8C%D0%B5%D0%B2%D0%B8%D1%87" TargetMode="External"/><Relationship Id="rId13" Type="http://schemas.openxmlformats.org/officeDocument/2006/relationships/hyperlink" Target="https://ru.wikipedia.org/wiki/%D0%94%D1%8D_%D0%92%D0%B0%D0%BD_%D0%94%D1%8D%D0%BC%D1%87%D0%B8%D0%B3%D0%B4%D0%BE%D0%BD%D1%80%D0%BE%D0%B2" TargetMode="External"/><Relationship Id="rId18" Type="http://schemas.openxmlformats.org/officeDocument/2006/relationships/image" Target="../media/image12.png"/><Relationship Id="rId3" Type="http://schemas.openxmlformats.org/officeDocument/2006/relationships/hyperlink" Target="https://ru.wikipedia.org/wiki/%D0%9C%D0%BE%D0%BD%D0%B3%D0%BE%D0%BB%D1%8C%D1%81%D0%BA%D0%B0%D1%8F_%D0%9D%D0%B0%D1%80%D0%BE%D0%B4%D0%BD%D0%B0%D1%8F_%D0%A0%D0%B5%D1%81%D0%BF%D1%83%D0%B1%D0%BB%D0%B8%D0%BA%D0%B0" TargetMode="External"/><Relationship Id="rId21" Type="http://schemas.openxmlformats.org/officeDocument/2006/relationships/image" Target="../media/image15.png"/><Relationship Id="rId7" Type="http://schemas.openxmlformats.org/officeDocument/2006/relationships/hyperlink" Target="https://ru.wikipedia.org/wiki/%D0%92%D0%B0%D1%81%D0%B8%D0%BB%D0%B5%D0%B2%D1%81%D0%BA%D0%B8%D0%B9,_%D0%90%D0%BB%D0%B5%D0%BA%D1%81%D0%B0%D0%BD%D0%B4%D1%80_%D0%9C%D0%B8%D1%85%D0%B0%D0%B9%D0%BB%D0%BE%D0%B2%D0%B8%D1%87" TargetMode="External"/><Relationship Id="rId12" Type="http://schemas.openxmlformats.org/officeDocument/2006/relationships/hyperlink" Target="https://ru.wikipedia.org/wiki/%D0%9F%D1%83_%D0%98" TargetMode="External"/><Relationship Id="rId17" Type="http://schemas.openxmlformats.org/officeDocument/2006/relationships/image" Target="../media/image11.png"/><Relationship Id="rId2" Type="http://schemas.openxmlformats.org/officeDocument/2006/relationships/hyperlink" Target="https://ru.wikipedia.org/wiki/%D0%A1%D0%A1%D0%A1%D0%A0" TargetMode="External"/><Relationship Id="rId16" Type="http://schemas.openxmlformats.org/officeDocument/2006/relationships/image" Target="../media/image10.png"/><Relationship Id="rId20"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hyperlink" Target="https://ru.wikipedia.org/wiki/%D0%9C%D1%8D%D0%BD%D1%86%D0%B7%D1%8F%D0%BD" TargetMode="External"/><Relationship Id="rId11" Type="http://schemas.openxmlformats.org/officeDocument/2006/relationships/hyperlink" Target="https://ru.wikipedia.org/wiki/%D0%9E%D1%82%D0%BE%D0%B4%D0%B7%D0%BE_%D0%AF%D0%BC%D0%B0%D0%B4%D0%B0" TargetMode="External"/><Relationship Id="rId5" Type="http://schemas.openxmlformats.org/officeDocument/2006/relationships/hyperlink" Target="https://ru.wikipedia.org/wiki/%D0%9C%D0%B0%D0%BD%D1%8C%D1%87%D0%B6%D0%BE%D1%83-%D0%B3%D0%BE" TargetMode="External"/><Relationship Id="rId15" Type="http://schemas.openxmlformats.org/officeDocument/2006/relationships/image" Target="../media/image9.png"/><Relationship Id="rId23" Type="http://schemas.openxmlformats.org/officeDocument/2006/relationships/image" Target="../media/image17.png"/><Relationship Id="rId10" Type="http://schemas.openxmlformats.org/officeDocument/2006/relationships/hyperlink" Target="https://ru.wikipedia.org/wiki/%D0%A5%D0%BE%D1%80%D0%BB%D0%BE%D0%B3%D0%B8%D0%B9%D0%BD_%D0%A7%D0%BE%D0%B9%D0%B1%D0%B0%D0%BB%D1%81%D0%B0%D0%BD" TargetMode="External"/><Relationship Id="rId19" Type="http://schemas.openxmlformats.org/officeDocument/2006/relationships/image" Target="../media/image13.png"/><Relationship Id="rId4" Type="http://schemas.openxmlformats.org/officeDocument/2006/relationships/hyperlink" Target="https://ru.wikipedia.org/wiki/%D0%AF%D0%BF%D0%BE%D0%BD%D1%81%D0%BA%D0%B0%D1%8F_%D0%B8%D0%BC%D0%BF%D0%B5%D1%80%D0%B8%D1%8F" TargetMode="External"/><Relationship Id="rId9" Type="http://schemas.openxmlformats.org/officeDocument/2006/relationships/hyperlink" Target="https://ru.wikipedia.org/wiki/%D0%9C%D0%B0%D0%BB%D0%B8%D0%BD%D0%BE%D0%B2%D1%81%D0%BA%D0%B8%D0%B9,_%D0%A0%D0%BE%D0%B4%D0%B8%D0%BE%D0%BD_%D0%AF%D0%BA%D0%BE%D0%B2%D0%BB%D0%B5%D0%B2%D0%B8%D1%87" TargetMode="External"/><Relationship Id="rId14" Type="http://schemas.openxmlformats.org/officeDocument/2006/relationships/hyperlink" Target="https://ru.wikipedia.org/wiki/%D0%A1%D0%BE%D0%B2%D0%B5%D1%82%D1%81%D0%BA%D0%BE-%D1%8F%D0%BF%D0%BE%D0%BD%D1%81%D0%BA%D0%B0%D1%8F_%D0%B2%D0%BE%D0%B9%D0%BD%D0%B0#cite_note-as1-1" TargetMode="External"/><Relationship Id="rId22"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ru.wikipedia.org/wiki/12-%D1%8F_%D0%B2%D0%BE%D0%B7%D0%B4%D1%83%D1%88%D0%BD%D0%B0%D1%8F_%D0%B0%D1%80%D0%BC%D0%B8%D1%8F_(%D0%A1%D0%A1%D0%A1%D0%A0)" TargetMode="External"/><Relationship Id="rId13" Type="http://schemas.openxmlformats.org/officeDocument/2006/relationships/hyperlink" Target="https://ru.wikipedia.org/wiki/35-%D1%8F_%D0%B0%D1%80%D0%BC%D0%B8%D1%8F_(%D0%A1%D0%A1%D0%A1%D0%A0)" TargetMode="External"/><Relationship Id="rId18" Type="http://schemas.openxmlformats.org/officeDocument/2006/relationships/hyperlink" Target="https://ru.wikipedia.org/w/index.php?title=10-%D0%B9_%D0%BC%D0%B5%D1%85%D0%B0%D0%BD%D0%B8%D0%B7%D0%B8%D1%80%D0%BE%D0%B2%D0%B0%D0%BD%D0%BD%D1%8B%D0%B9_%D0%BA%D0%BE%D1%80%D0%BF%D1%83%D1%81_(2-%D0%B3%D0%BE_%D1%84%D0%BE%D1%80%D0%BC%D0%B8%D1%80%D0%BE%D0%B2%D0%B0%D0%BD%D0%B8%D1%8F)&amp;action=edit&amp;redlink=1" TargetMode="External"/><Relationship Id="rId26" Type="http://schemas.openxmlformats.org/officeDocument/2006/relationships/hyperlink" Target="https://ru.wikipedia.org/w/index.php?title=5-%D0%B9_%D0%BE%D1%82%D0%B4%D0%B5%D0%BB%D1%8C%D0%BD%D1%8B%D0%B9_%D1%81%D1%82%D1%80%D0%B5%D0%BB%D0%BA%D0%BE%D0%B2%D1%8B%D0%B9_%D0%BA%D0%BE%D1%80%D0%BF%D1%83%D1%81&amp;action=edit&amp;redlink=1" TargetMode="External"/><Relationship Id="rId39" Type="http://schemas.openxmlformats.org/officeDocument/2006/relationships/image" Target="../media/image19.png"/><Relationship Id="rId3" Type="http://schemas.openxmlformats.org/officeDocument/2006/relationships/hyperlink" Target="https://ru.wikipedia.org/wiki/17-%D1%8F_%D0%B0%D1%80%D0%BC%D0%B8%D1%8F_(%D0%A1%D0%A1%D0%A1%D0%A0)" TargetMode="External"/><Relationship Id="rId21" Type="http://schemas.openxmlformats.org/officeDocument/2006/relationships/hyperlink" Target="https://ru.wikipedia.org/wiki/%D0%9C%D0%B5%D1%80%D0%B5%D1%86%D0%BA%D0%BE%D0%B2,_%D0%9A%D0%B8%D1%80%D0%B8%D0%BB%D0%BB_%D0%90%D1%84%D0%B0%D0%BD%D0%B0%D1%81%D1%8C%D0%B5%D0%B2%D0%B8%D1%87" TargetMode="External"/><Relationship Id="rId34" Type="http://schemas.openxmlformats.org/officeDocument/2006/relationships/hyperlink" Target="https://ru.wikipedia.org/wiki/%D0%9A%D0%B2%D0%B0%D0%BD%D1%82%D1%83%D0%BD%D1%81%D0%BA%D0%B0%D1%8F_%D0%B0%D1%80%D0%BC%D0%B8%D1%8F" TargetMode="External"/><Relationship Id="rId7" Type="http://schemas.openxmlformats.org/officeDocument/2006/relationships/hyperlink" Target="https://ru.wikipedia.org/wiki/6-%D1%8F_%D0%B3%D0%B2%D0%B0%D1%80%D0%B4%D0%B5%D0%B9%D1%81%D0%BA%D0%B0%D1%8F_%D1%82%D0%B0%D0%BD%D0%BA%D0%BE%D0%B2%D0%B0%D1%8F_%D0%B0%D1%80%D0%BC%D0%B8%D1%8F" TargetMode="External"/><Relationship Id="rId12" Type="http://schemas.openxmlformats.org/officeDocument/2006/relationships/hyperlink" Target="https://ru.wikipedia.org/wiki/1-%D0%B9_%D0%94%D0%B0%D0%BB%D1%8C%D0%BD%D0%B5%D0%B2%D0%BE%D1%81%D1%82%D0%BE%D1%87%D0%BD%D1%8B%D0%B9_%D1%84%D1%80%D0%BE%D0%BD%D1%82" TargetMode="External"/><Relationship Id="rId17" Type="http://schemas.openxmlformats.org/officeDocument/2006/relationships/hyperlink" Target="https://ru.wikipedia.org/w/index.php?title=%D0%A7%D1%83%D0%B3%D1%83%D0%B5%D0%B2%D1%81%D0%BA%D0%B0%D1%8F_%D0%BE%D0%BF%D0%B5%D1%80%D0%B0%D1%82%D0%B8%D0%B2%D0%BD%D0%B0%D1%8F_%D0%B3%D1%80%D1%83%D0%BF%D0%BF%D0%B0&amp;action=edit&amp;redlink=1" TargetMode="External"/><Relationship Id="rId25" Type="http://schemas.openxmlformats.org/officeDocument/2006/relationships/hyperlink" Target="https://ru.wikipedia.org/wiki/16-%D1%8F_%D0%B0%D1%80%D0%BC%D0%B8%D1%8F_(%D0%A1%D0%A1%D0%A1%D0%A0)" TargetMode="External"/><Relationship Id="rId33" Type="http://schemas.openxmlformats.org/officeDocument/2006/relationships/hyperlink" Target="https://ru.wikipedia.org/wiki/%D0%A5%D0%BE%D1%80%D0%BB%D0%BE%D0%B3%D0%B8%D0%B9%D0%BD_%D0%A7%D0%BE%D0%B9%D0%B1%D0%B0%D0%BB%D1%81%D0%B0%D0%BD" TargetMode="External"/><Relationship Id="rId38" Type="http://schemas.openxmlformats.org/officeDocument/2006/relationships/hyperlink" Target="https://ru.wikipedia.org/wiki/%D0%A1%D0%BE%D0%B2%D0%B5%D1%82%D1%81%D0%BA%D0%BE-%D1%8F%D0%BF%D0%BE%D0%BD%D1%81%D0%BA%D0%B0%D1%8F_%D0%B2%D0%BE%D0%B9%D0%BD%D0%B0#cite_note-Zakharov-7" TargetMode="External"/><Relationship Id="rId2" Type="http://schemas.openxmlformats.org/officeDocument/2006/relationships/hyperlink" Target="https://ru.wikipedia.org/wiki/%D0%97%D0%B0%D0%B1%D0%B0%D0%B9%D0%BA%D0%B0%D0%BB%D1%8C%D1%81%D0%BA%D0%B8%D0%B9_%D1%84%D1%80%D0%BE%D0%BD%D1%82" TargetMode="External"/><Relationship Id="rId16" Type="http://schemas.openxmlformats.org/officeDocument/2006/relationships/hyperlink" Target="https://ru.wikipedia.org/wiki/25-%D1%8F_%D0%B0%D1%80%D0%BC%D0%B8%D1%8F_(%D0%A1%D0%A1%D0%A1%D0%A0)" TargetMode="External"/><Relationship Id="rId20" Type="http://schemas.openxmlformats.org/officeDocument/2006/relationships/hyperlink" Target="https://ru.wikipedia.org/wiki/%D0%9F%D1%80%D0%B8%D0%BC%D0%BE%D1%80%D1%81%D0%BA%D0%B0%D1%8F_%D0%B0%D1%80%D0%BC%D0%B8%D1%8F_%D0%9F%D0%92%D0%9E" TargetMode="External"/><Relationship Id="rId29" Type="http://schemas.openxmlformats.org/officeDocument/2006/relationships/hyperlink" Target="https://ru.wikipedia.org/wiki/%D0%93%D0%B5%D0%BD%D0%B5%D1%80%D0%B0%D0%BB_%D0%B0%D1%80%D0%BC%D0%B8%D0%B8" TargetMode="External"/><Relationship Id="rId41"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hyperlink" Target="https://ru.wikipedia.org/wiki/53-%D1%8F_%D0%B0%D1%80%D0%BC%D0%B8%D1%8F_(%D0%A1%D0%A1%D0%A1%D0%A0)" TargetMode="External"/><Relationship Id="rId11" Type="http://schemas.openxmlformats.org/officeDocument/2006/relationships/hyperlink" Target="https://ru.wikipedia.org/wiki/%D0%9C%D0%B0%D0%BB%D0%B8%D0%BD%D0%BE%D0%B2%D1%81%D0%BA%D0%B8%D0%B9,_%D0%A0%D0%BE%D0%B4%D0%B8%D0%BE%D0%BD_%D0%AF%D0%BA%D0%BE%D0%B2%D0%BB%D0%B5%D0%B2%D0%B8%D1%87" TargetMode="External"/><Relationship Id="rId24" Type="http://schemas.openxmlformats.org/officeDocument/2006/relationships/hyperlink" Target="https://ru.wikipedia.org/wiki/15-%D1%8F_%D0%B0%D1%80%D0%BC%D0%B8%D1%8F_(%D0%A1%D0%A1%D0%A1%D0%A0)" TargetMode="External"/><Relationship Id="rId32" Type="http://schemas.openxmlformats.org/officeDocument/2006/relationships/hyperlink" Target="https://ru.wikipedia.org/wiki/%D0%92%D0%BE%D0%BE%D1%80%D1%83%D0%B6%D1%91%D0%BD%D0%BD%D1%8B%D0%B5_%D1%81%D0%B8%D0%BB%D1%8B_%D0%9C%D0%BE%D0%BD%D0%B3%D0%BE%D0%BB%D0%B8%D0%B8" TargetMode="External"/><Relationship Id="rId37" Type="http://schemas.openxmlformats.org/officeDocument/2006/relationships/hyperlink" Target="https://ru.wikipedia.org/wiki/%D0%A1%D0%BE%D0%B2%D0%B5%D1%82%D1%81%D0%BA%D0%BE-%D1%8F%D0%BF%D0%BE%D0%BD%D1%81%D0%BA%D0%B0%D1%8F_%D0%B2%D0%BE%D0%B9%D0%BD%D0%B0#cite_note-as1-1" TargetMode="External"/><Relationship Id="rId40" Type="http://schemas.openxmlformats.org/officeDocument/2006/relationships/image" Target="../media/image20.png"/><Relationship Id="rId5" Type="http://schemas.openxmlformats.org/officeDocument/2006/relationships/hyperlink" Target="https://ru.wikipedia.org/wiki/36-%D1%8F_%D0%B0%D1%80%D0%BC%D0%B8%D1%8F_(%D0%A1%D0%A1%D0%A1%D0%A0)" TargetMode="External"/><Relationship Id="rId15" Type="http://schemas.openxmlformats.org/officeDocument/2006/relationships/hyperlink" Target="https://ru.wikipedia.org/wiki/5-%D1%8F_%D0%B0%D1%80%D0%BC%D0%B8%D1%8F_(2-%D0%B3%D0%BE_%D1%84%D0%BE%D1%80%D0%BC%D0%B8%D1%80%D0%BE%D0%B2%D0%B0%D0%BD%D0%B8%D1%8F)" TargetMode="External"/><Relationship Id="rId23" Type="http://schemas.openxmlformats.org/officeDocument/2006/relationships/hyperlink" Target="https://ru.wikipedia.org/wiki/2-%D1%8F_%D0%BA%D1%80%D0%B0%D1%81%D0%BD%D0%BE%D0%B7%D0%BD%D0%B0%D0%BC%D1%91%D0%BD%D0%BD%D0%B0%D1%8F_%D0%B0%D1%80%D0%BC%D0%B8%D1%8F_(%D0%A1%D0%A1%D0%A1%D0%A0)" TargetMode="External"/><Relationship Id="rId28" Type="http://schemas.openxmlformats.org/officeDocument/2006/relationships/hyperlink" Target="https://ru.wikipedia.org/wiki/%D0%9F%D1%80%D0%B8%D0%B0%D0%BC%D1%83%D1%80%D1%81%D0%BA%D0%B0%D1%8F_%D0%B0%D1%80%D0%BC%D0%B8%D1%8F_%D0%9F%D0%92%D0%9E" TargetMode="External"/><Relationship Id="rId36" Type="http://schemas.openxmlformats.org/officeDocument/2006/relationships/hyperlink" Target="https://ru.wikipedia.org/wiki/%D0%9A%D0%BB%D0%B5%D1%89%D0%B8_(%D0%BC%D0%B0%D0%BD%D1%91%D0%B2%D1%80)" TargetMode="External"/><Relationship Id="rId10" Type="http://schemas.openxmlformats.org/officeDocument/2006/relationships/hyperlink" Target="https://ru.wikipedia.org/wiki/%D0%9C%D0%B0%D1%80%D1%88%D0%B0%D0%BB_%D0%A1%D0%BE%D0%B2%D0%B5%D1%82%D1%81%D0%BA%D0%BE%D0%B3%D0%BE_%D0%A1%D0%BE%D1%8E%D0%B7%D0%B0" TargetMode="External"/><Relationship Id="rId19" Type="http://schemas.openxmlformats.org/officeDocument/2006/relationships/hyperlink" Target="https://ru.wikipedia.org/wiki/9-%D1%8F_%D0%B2%D0%BE%D0%B7%D0%B4%D1%83%D1%88%D0%BD%D0%B0%D1%8F_%D0%B0%D1%80%D0%BC%D0%B8%D1%8F_(%D0%A1%D0%A1%D0%A1%D0%A0)" TargetMode="External"/><Relationship Id="rId31" Type="http://schemas.openxmlformats.org/officeDocument/2006/relationships/hyperlink" Target="https://ru.wikipedia.org/wiki/%D0%92%D0%B0%D1%81%D0%B8%D0%BB%D0%B5%D0%B2%D1%81%D0%BA%D0%B8%D0%B9,_%D0%90%D0%BB%D0%B5%D0%BA%D1%81%D0%B0%D0%BD%D0%B4%D1%80_%D0%9C%D0%B8%D1%85%D0%B0%D0%B9%D0%BB%D0%BE%D0%B2%D0%B8%D1%87" TargetMode="External"/><Relationship Id="rId4" Type="http://schemas.openxmlformats.org/officeDocument/2006/relationships/hyperlink" Target="https://ru.wikipedia.org/wiki/39-%D1%8F_%D0%B0%D1%80%D0%BC%D0%B8%D1%8F_%D0%B2_%D0%9A%D0%B8%D1%82%D0%B0%D0%B5" TargetMode="External"/><Relationship Id="rId9" Type="http://schemas.openxmlformats.org/officeDocument/2006/relationships/hyperlink" Target="https://ru.wikipedia.org/w/index.php?title=%D0%97%D0%B0%D0%B1%D0%B0%D0%B9%D0%BA%D0%B0%D0%BB%D1%8C%D1%81%D0%BA%D0%B8%D0%B9_%D0%9F%D0%92%D0%9E&amp;action=edit&amp;redlink=1" TargetMode="External"/><Relationship Id="rId14" Type="http://schemas.openxmlformats.org/officeDocument/2006/relationships/hyperlink" Target="https://ru.wikipedia.org/wiki/1-%D1%8F_%D0%BA%D1%80%D0%B0%D1%81%D0%BD%D0%BE%D0%B7%D0%BD%D0%B0%D0%BC%D1%91%D0%BD%D0%BD%D0%B0%D1%8F_%D0%B0%D1%80%D0%BC%D0%B8%D1%8F_(%D0%A1%D0%A1%D0%A1%D0%A0)" TargetMode="External"/><Relationship Id="rId22" Type="http://schemas.openxmlformats.org/officeDocument/2006/relationships/hyperlink" Target="https://ru.wikipedia.org/wiki/2-%D0%B9_%D0%94%D0%B0%D0%BB%D1%8C%D0%BD%D0%B5%D0%B2%D0%BE%D1%81%D1%82%D0%BE%D1%87%D0%BD%D1%8B%D0%B9_%D1%84%D1%80%D0%BE%D0%BD%D1%82" TargetMode="External"/><Relationship Id="rId27" Type="http://schemas.openxmlformats.org/officeDocument/2006/relationships/hyperlink" Target="https://ru.wikipedia.org/wiki/10-%D1%8F_%D0%B2%D0%BE%D0%B7%D0%B4%D1%83%D1%88%D0%BD%D0%B0%D1%8F_%D0%B0%D1%80%D0%BC%D0%B8%D1%8F_(%D0%A1%D0%A1%D0%A1%D0%A0)" TargetMode="External"/><Relationship Id="rId30" Type="http://schemas.openxmlformats.org/officeDocument/2006/relationships/hyperlink" Target="https://ru.wikipedia.org/wiki/%D0%9F%D1%83%D1%80%D0%BA%D0%B0%D0%B5%D0%B2,_%D0%9C%D0%B0%D0%BA%D1%81%D0%B8%D0%BC_%D0%90%D0%BB%D0%B5%D0%BA%D1%81%D0%B5%D0%B5%D0%B2%D0%B8%D1%87" TargetMode="External"/><Relationship Id="rId35" Type="http://schemas.openxmlformats.org/officeDocument/2006/relationships/hyperlink" Target="https://ru.wikipedia.org/wiki/%D0%AF%D0%BC%D0%B0%D0%B4%D0%B0,_%D0%9E%D1%86%D1%83%D0%B4%D0%B7%D0%B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81878" y="374073"/>
            <a:ext cx="7540487" cy="2098963"/>
          </a:xfrm>
        </p:spPr>
        <p:txBody>
          <a:bodyPr>
            <a:normAutofit fontScale="90000"/>
          </a:bodyPr>
          <a:lstStyle/>
          <a:p>
            <a:r>
              <a:rPr lang="ru-RU" sz="4800" dirty="0" smtClean="0">
                <a:solidFill>
                  <a:srgbClr val="FF0000"/>
                </a:solidFill>
              </a:rPr>
              <a:t>К 70летию Победы Советского 	Союза в войне с Японией в 1945году </a:t>
            </a:r>
            <a:r>
              <a:rPr lang="ru-RU" sz="4800" dirty="0" smtClean="0"/>
              <a:t>	</a:t>
            </a:r>
            <a:endParaRPr lang="ru-RU" sz="4800" dirty="0"/>
          </a:p>
        </p:txBody>
      </p:sp>
      <p:sp>
        <p:nvSpPr>
          <p:cNvPr id="3" name="Подзаголовок 2"/>
          <p:cNvSpPr>
            <a:spLocks noGrp="1"/>
          </p:cNvSpPr>
          <p:nvPr>
            <p:ph type="subTitle" idx="1"/>
          </p:nvPr>
        </p:nvSpPr>
        <p:spPr>
          <a:xfrm>
            <a:off x="410818" y="3233530"/>
            <a:ext cx="7911548" cy="3392557"/>
          </a:xfrm>
        </p:spPr>
        <p:txBody>
          <a:bodyPr>
            <a:normAutofit/>
          </a:bodyPr>
          <a:lstStyle/>
          <a:p>
            <a:pPr algn="ctr"/>
            <a:r>
              <a:rPr lang="ru-RU" sz="3600" dirty="0">
                <a:solidFill>
                  <a:schemeClr val="accent1">
                    <a:lumMod val="75000"/>
                  </a:schemeClr>
                </a:solidFill>
              </a:rPr>
              <a:t>Советско-Японская война </a:t>
            </a:r>
            <a:r>
              <a:rPr lang="ru-RU" sz="3600" dirty="0" smtClean="0">
                <a:solidFill>
                  <a:schemeClr val="accent1">
                    <a:lumMod val="75000"/>
                  </a:schemeClr>
                </a:solidFill>
              </a:rPr>
              <a:t>9 августа-2 сентября 1 года 945 года                   </a:t>
            </a:r>
            <a:r>
              <a:rPr lang="ru-RU" sz="2800" dirty="0" smtClean="0">
                <a:solidFill>
                  <a:schemeClr val="accent6">
                    <a:lumMod val="75000"/>
                  </a:schemeClr>
                </a:solidFill>
              </a:rPr>
              <a:t>материал подготовлен преподавателем ОБЖ МОУ СОШ № 43 города Твери Лебедевым Б В</a:t>
            </a:r>
            <a:endParaRPr lang="ru-RU" sz="2800" dirty="0">
              <a:solidFill>
                <a:schemeClr val="accent1">
                  <a:lumMod val="75000"/>
                </a:schemeClr>
              </a:solidFill>
            </a:endParaRPr>
          </a:p>
        </p:txBody>
      </p:sp>
      <p:sp>
        <p:nvSpPr>
          <p:cNvPr id="4" name="Rectangle 1"/>
          <p:cNvSpPr>
            <a:spLocks noChangeArrowheads="1"/>
          </p:cNvSpPr>
          <p:nvPr/>
        </p:nvSpPr>
        <p:spPr bwMode="auto">
          <a:xfrm>
            <a:off x="5526158" y="470633"/>
            <a:ext cx="5141842" cy="5109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1"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a:t>
            </a:r>
            <a:endParaRPr kumimoji="0" lang="ru-RU" altLang="ru-RU"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5700" b="0" i="1"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a:r>
            <a:br>
              <a:rPr kumimoji="0" lang="ru-RU" altLang="ru-RU" sz="15700" b="0" i="1"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br>
            <a:endParaRPr kumimoji="0" lang="ru-RU" altLang="ru-RU" sz="15700" b="0" i="1"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p:txBody>
      </p:sp>
      <p:pic>
        <p:nvPicPr>
          <p:cNvPr id="1026" name="Picture 2" descr="Мы победили.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8415129" y="1762539"/>
            <a:ext cx="3591341" cy="3205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89494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4426" y="-4893"/>
            <a:ext cx="8596668" cy="592428"/>
          </a:xfrm>
        </p:spPr>
        <p:txBody>
          <a:bodyPr>
            <a:normAutofit fontScale="90000"/>
          </a:bodyPr>
          <a:lstStyle/>
          <a:p>
            <a:pPr algn="ctr"/>
            <a:r>
              <a:rPr lang="ru-RU" dirty="0" smtClean="0"/>
              <a:t>ЯПОНИЯ </a:t>
            </a:r>
            <a:endParaRPr lang="ru-RU" dirty="0"/>
          </a:p>
        </p:txBody>
      </p:sp>
      <p:sp>
        <p:nvSpPr>
          <p:cNvPr id="3" name="Объект 2"/>
          <p:cNvSpPr>
            <a:spLocks noGrp="1"/>
          </p:cNvSpPr>
          <p:nvPr>
            <p:ph idx="1"/>
          </p:nvPr>
        </p:nvSpPr>
        <p:spPr>
          <a:xfrm>
            <a:off x="677334" y="1532587"/>
            <a:ext cx="8596668" cy="4508776"/>
          </a:xfrm>
        </p:spPr>
        <p:txBody>
          <a:bodyPr>
            <a:normAutofit fontScale="40000" lnSpcReduction="20000"/>
          </a:bodyPr>
          <a:lstStyle/>
          <a:p>
            <a:r>
              <a:rPr lang="ru-RU" dirty="0"/>
              <a:t>Состав </a:t>
            </a:r>
            <a:r>
              <a:rPr lang="ru-RU" dirty="0" err="1"/>
              <a:t>Квантунской</a:t>
            </a:r>
            <a:r>
              <a:rPr lang="ru-RU" dirty="0"/>
              <a:t> армии: около 1,4 миллиона человек , 6260 орудий и миномётов, 1150 танков, 1500 самолётов.[8]</a:t>
            </a:r>
          </a:p>
          <a:p>
            <a:endParaRPr lang="ru-RU" dirty="0"/>
          </a:p>
          <a:p>
            <a:r>
              <a:rPr lang="ru-RU" dirty="0"/>
              <a:t>Как отмечается в «Истории Великой Отечественной войны» (т. 5, с. 548—549):</a:t>
            </a:r>
          </a:p>
          <a:p>
            <a:endParaRPr lang="ru-RU" dirty="0"/>
          </a:p>
          <a:p>
            <a:r>
              <a:rPr lang="ru-RU" dirty="0"/>
              <a:t>В частях и соединениях </a:t>
            </a:r>
            <a:r>
              <a:rPr lang="ru-RU" dirty="0" err="1"/>
              <a:t>Квантунской</a:t>
            </a:r>
            <a:r>
              <a:rPr lang="ru-RU" dirty="0"/>
              <a:t> армии совершенно отсутствовали автоматы, противотанковые ружья, реактивная артиллерия, мало было артиллерии РГК и крупнокалиберной (в пехотных дивизиях и бригадах в составе артиллерийских полков и дивизионов в большинстве случаев имелись 75-мм пушки).</a:t>
            </a:r>
          </a:p>
          <a:p>
            <a:r>
              <a:rPr lang="ru-RU" dirty="0"/>
              <a:t>Несмотря на усилия японцев сосредоточить как можно больше войск на островах собственной империи, а также в Китае южнее Маньчжурии, японское командование уделяло внимание и Маньчжурскому направлению, особенно после того, как 5 апреля 1945 года Советский Союз денонсировал советско-японский пакт о нейтралитете.</a:t>
            </a:r>
          </a:p>
          <a:p>
            <a:endParaRPr lang="ru-RU" dirty="0"/>
          </a:p>
          <a:p>
            <a:r>
              <a:rPr lang="ru-RU" dirty="0"/>
              <a:t>Правда, для организации новых дивизий и бригад японцы могли использовать лишь необученных призывников младших возрастов и ограниченно годных резервистов старших возрастов − таковых летом 1945 года было призвано 250 тысяч, которые направили для усиления уже существующей группировки.</a:t>
            </a:r>
          </a:p>
          <a:p>
            <a:endParaRPr lang="ru-RU" dirty="0"/>
          </a:p>
          <a:p>
            <a:r>
              <a:rPr lang="ru-RU" dirty="0"/>
              <a:t>Также во вновь созданных в Маньчжурии японских дивизиях и бригадах, помимо малочисленности боевого состава, зачастую совершенно отсутствовала артиллерия.</a:t>
            </a:r>
          </a:p>
          <a:p>
            <a:endParaRPr lang="ru-RU" dirty="0"/>
          </a:p>
          <a:p>
            <a:r>
              <a:rPr lang="ru-RU" dirty="0"/>
              <a:t>Наиболее значительные силы </a:t>
            </a:r>
            <a:r>
              <a:rPr lang="ru-RU" dirty="0" err="1"/>
              <a:t>Квантунской</a:t>
            </a:r>
            <a:r>
              <a:rPr lang="ru-RU" dirty="0"/>
              <a:t> армии — до десяти пехотных дивизий — дислоцировались на востоке Маньчжурии, граничившей с советским Приморьем, где был размещён Первый Дальневосточный фронт в составе 31 стрелковой дивизии, кавалерийской дивизии, механизированного корпуса и 11 танковых бригад. На севере Маньчжурии японцы держали одну пехотную дивизию и две бригады — против Второго Дальневосточного фронта в составе 11 стрелковых дивизий, 4 стрелковых и 9 танковых бригад. На западе Маньчжурии японцы расположили 6 пехотных дивизий и одну бригаду — против 33 советских дивизий, в том числе двух танковых, двух механизированных корпусов, танкового корпуса и шести танковых бригад. В центральной и южной Маньчжурии японцы держали ещё несколько дивизий и бригад, а также обе танковые бригады и всю боевую авиацию.</a:t>
            </a:r>
          </a:p>
          <a:p>
            <a:endParaRPr lang="ru-RU" dirty="0"/>
          </a:p>
          <a:p>
            <a:r>
              <a:rPr lang="ru-RU" dirty="0"/>
              <a:t>Следует заметить, что танки и самолёты японской армии в 1945 году по критериям того времени иначе как устаревшими назвать нельзя. Они примерно соответствовали советской танковой и авиационной технике образца 1939 года. По оценке, приведённой в журнале боевых действий войск Забайкальского фронта, «японские танки отсталой конструкции, маломощные и ни в какое сравнение с нашими даже лёгкими танками идти не могут»[9]. Это относится и к японским противотанковым орудиям, имевшим калибр всего 37 и 47 миллиметров — то есть годных для борьбы лишь с лёгкими советскими танками. Что и побудило японскую армию использовать отряды смертников, обвязанных гранатами и взрывчаткой, как основное импровизированное противотанковое средство[10]:437,[1].</a:t>
            </a:r>
          </a:p>
          <a:p>
            <a:endParaRPr lang="ru-RU" dirty="0"/>
          </a:p>
          <a:p>
            <a:r>
              <a:rPr lang="ru-RU" dirty="0"/>
              <a:t>Однако перспектива быстрой капитуляции японских вооружённых сил в Маньчжурии представлялась далеко не очевидной. Принимая во внимание фанатичное, и иногда самоубийственное сопротивление, оказанное японскими войсками в апреле-июне 1945 на Окинаве, имелись все основания полагать, что ожидается продолжительная, сложная кампания за овладение последними оставшимися японскими укреплёнными районами[1]. На некоторых участках советского наступления эти ожидания полностью </a:t>
            </a:r>
            <a:r>
              <a:rPr lang="ru-RU" dirty="0" err="1"/>
              <a:t>оправдалис</a:t>
            </a: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618203866"/>
              </p:ext>
            </p:extLst>
          </p:nvPr>
        </p:nvGraphicFramePr>
        <p:xfrm>
          <a:off x="677863" y="1311964"/>
          <a:ext cx="8596312" cy="5546035"/>
        </p:xfrm>
        <a:graphic>
          <a:graphicData uri="http://schemas.openxmlformats.org/drawingml/2006/table">
            <a:tbl>
              <a:tblPr/>
              <a:tblGrid>
                <a:gridCol w="8596312"/>
              </a:tblGrid>
              <a:tr h="5546035">
                <a:tc>
                  <a:txBody>
                    <a:bodyPr/>
                    <a:lstStyle/>
                    <a:p>
                      <a:endParaRPr lang="ru-RU" dirty="0"/>
                    </a:p>
                  </a:txBody>
                  <a:tcPr anchor="ctr">
                    <a:lnL>
                      <a:noFill/>
                    </a:lnL>
                    <a:lnR>
                      <a:noFill/>
                    </a:lnR>
                    <a:lnT>
                      <a:noFill/>
                    </a:lnT>
                    <a:lnB>
                      <a:noFill/>
                    </a:lnB>
                    <a:solidFill>
                      <a:srgbClr val="FFFFFF"/>
                    </a:solidFill>
                  </a:tcPr>
                </a:tc>
              </a:tr>
            </a:tbl>
          </a:graphicData>
        </a:graphic>
      </p:graphicFrame>
      <p:sp>
        <p:nvSpPr>
          <p:cNvPr id="5" name="Rectangle 2"/>
          <p:cNvSpPr>
            <a:spLocks noChangeArrowheads="1"/>
          </p:cNvSpPr>
          <p:nvPr/>
        </p:nvSpPr>
        <p:spPr bwMode="auto">
          <a:xfrm>
            <a:off x="360608" y="829011"/>
            <a:ext cx="9324305" cy="563231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252525"/>
                </a:solidFill>
                <a:effectLst/>
                <a:cs typeface="Arial" panose="020B0604020202020204" pitchFamily="34" charset="0"/>
              </a:rPr>
              <a:t>Состав </a:t>
            </a:r>
            <a:r>
              <a:rPr kumimoji="0" lang="ru-RU" altLang="ru-RU" sz="1200" b="0" i="0" u="none" strike="noStrike" cap="none" normalizeH="0" baseline="0" dirty="0" err="1" smtClean="0">
                <a:ln>
                  <a:noFill/>
                </a:ln>
                <a:solidFill>
                  <a:srgbClr val="252525"/>
                </a:solidFill>
                <a:effectLst/>
                <a:cs typeface="Arial" panose="020B0604020202020204" pitchFamily="34" charset="0"/>
              </a:rPr>
              <a:t>Квантунской</a:t>
            </a:r>
            <a:r>
              <a:rPr kumimoji="0" lang="ru-RU" altLang="ru-RU" sz="1200" b="0" i="0" u="none" strike="noStrike" cap="none" normalizeH="0" baseline="0" dirty="0" smtClean="0">
                <a:ln>
                  <a:noFill/>
                </a:ln>
                <a:solidFill>
                  <a:srgbClr val="252525"/>
                </a:solidFill>
                <a:effectLst/>
                <a:cs typeface="Arial" panose="020B0604020202020204" pitchFamily="34" charset="0"/>
              </a:rPr>
              <a:t> армии: около 1,4 миллиона человек , 6260 орудий и миномётов, 1150 танков, 1500 самолётов.</a:t>
            </a:r>
            <a:r>
              <a:rPr kumimoji="0" lang="ru-RU" altLang="ru-RU" sz="1200" b="0" i="0" u="none" strike="noStrike" cap="none" normalizeH="0" baseline="30000" dirty="0" smtClean="0">
                <a:ln>
                  <a:noFill/>
                </a:ln>
                <a:solidFill>
                  <a:srgbClr val="0B0080"/>
                </a:solidFill>
                <a:effectLst/>
                <a:cs typeface="Arial" panose="020B0604020202020204" pitchFamily="34" charset="0"/>
                <a:hlinkClick r:id="rId2"/>
              </a:rPr>
              <a:t>[8]</a:t>
            </a:r>
            <a:endParaRPr kumimoji="0" lang="ru-RU" altLang="ru-RU" sz="1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252525"/>
                </a:solidFill>
                <a:effectLst/>
                <a:cs typeface="Arial" panose="020B0604020202020204" pitchFamily="34" charset="0"/>
              </a:rPr>
              <a:t>Как отмечается в «Истории Великой Отечественной войны» (т. 5, с. 548—549):</a:t>
            </a:r>
            <a:endParaRPr kumimoji="0" lang="ru-RU" altLang="ru-RU" sz="1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252525"/>
                </a:solidFill>
                <a:effectLst/>
                <a:cs typeface="Arial" panose="020B0604020202020204" pitchFamily="34" charset="0"/>
              </a:rPr>
              <a:t>Несмотря на усилия японцев сосредоточить как можно больше войск на островах собственной империи, а также в Китае южнее Маньчжурии, японское командование уделяло внимание и Маньчжурскому направлению, особенно после того, как 5 апреля 1945 года Советский Союз денонсировал </a:t>
            </a:r>
            <a:r>
              <a:rPr kumimoji="0" lang="ru-RU" altLang="ru-RU" sz="1200" b="0" i="0" u="none" strike="noStrike" cap="none" normalizeH="0" baseline="0" dirty="0" smtClean="0">
                <a:ln>
                  <a:noFill/>
                </a:ln>
                <a:solidFill>
                  <a:srgbClr val="0B0080"/>
                </a:solidFill>
                <a:effectLst/>
                <a:cs typeface="Arial" panose="020B0604020202020204" pitchFamily="34" charset="0"/>
                <a:hlinkClick r:id="rId3" tooltip="Пакт о нейтралитете между СССР и Японией (1941)"/>
              </a:rPr>
              <a:t>советско-японский пакт о нейтралитете</a:t>
            </a:r>
            <a:r>
              <a:rPr kumimoji="0" lang="ru-RU" altLang="ru-RU" sz="1200" b="0" i="0" u="none" strike="noStrike" cap="none" normalizeH="0" baseline="0" dirty="0" smtClean="0">
                <a:ln>
                  <a:noFill/>
                </a:ln>
                <a:solidFill>
                  <a:srgbClr val="252525"/>
                </a:solidFill>
                <a:effectLst/>
                <a:cs typeface="Arial" panose="020B0604020202020204" pitchFamily="34" charset="0"/>
              </a:rPr>
              <a:t>.</a:t>
            </a:r>
            <a:endParaRPr kumimoji="0" lang="ru-RU" altLang="ru-RU" sz="1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252525"/>
                </a:solidFill>
                <a:effectLst/>
                <a:cs typeface="Arial" panose="020B0604020202020204" pitchFamily="34" charset="0"/>
              </a:rPr>
              <a:t>Правда, для организации новых дивизий и бригад японцы могли использовать лишь необученных призывников младших возрастов и ограниченно годных резервистов старших возрастов − таковых летом 1945 года было призвано 250 тысяч, которые направили для усиления уже существующей группировки.</a:t>
            </a:r>
            <a:endParaRPr kumimoji="0" lang="ru-RU" altLang="ru-RU" sz="1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252525"/>
                </a:solidFill>
                <a:effectLst/>
                <a:cs typeface="Arial" panose="020B0604020202020204" pitchFamily="34" charset="0"/>
              </a:rPr>
              <a:t>Также во вновь созданных в Маньчжурии японских дивизиях и бригадах, помимо малочисленности боевого состава, зачастую совершенно отсутствовала артиллерия.</a:t>
            </a:r>
            <a:endParaRPr kumimoji="0" lang="ru-RU" altLang="ru-RU" sz="1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252525"/>
                </a:solidFill>
                <a:effectLst/>
                <a:cs typeface="Arial" panose="020B0604020202020204" pitchFamily="34" charset="0"/>
              </a:rPr>
              <a:t>Наиболее значительные силы </a:t>
            </a:r>
            <a:r>
              <a:rPr kumimoji="0" lang="ru-RU" altLang="ru-RU" sz="1200" b="0" i="0" u="none" strike="noStrike" cap="none" normalizeH="0" baseline="0" dirty="0" err="1" smtClean="0">
                <a:ln>
                  <a:noFill/>
                </a:ln>
                <a:solidFill>
                  <a:srgbClr val="252525"/>
                </a:solidFill>
                <a:effectLst/>
                <a:cs typeface="Arial" panose="020B0604020202020204" pitchFamily="34" charset="0"/>
              </a:rPr>
              <a:t>Квантунской</a:t>
            </a:r>
            <a:r>
              <a:rPr kumimoji="0" lang="ru-RU" altLang="ru-RU" sz="1200" b="0" i="0" u="none" strike="noStrike" cap="none" normalizeH="0" baseline="0" dirty="0" smtClean="0">
                <a:ln>
                  <a:noFill/>
                </a:ln>
                <a:solidFill>
                  <a:srgbClr val="252525"/>
                </a:solidFill>
                <a:effectLst/>
                <a:cs typeface="Arial" panose="020B0604020202020204" pitchFamily="34" charset="0"/>
              </a:rPr>
              <a:t> армии — до десяти пехотных дивизий — дислоцировались на востоке Маньчжурии, граничившей с советским Приморьем, где был размещён Первый Дальневосточный фронт в составе 31 стрелковой дивизии, кавалерийской дивизии, механизированного корпуса и 11 танковых бригад. На севере Маньчжурии японцы держали одну пехотную дивизию и две бригады — против Второго Дальневосточного фронта в составе 11 стрелковых дивизий, 4 стрелковых и 9 танковых бригад. На западе Маньчжурии японцы расположили 6 пехотных дивизий и одну бригаду — против 33 советских дивизий, в том числе двух танковых, двух механизированных корпусов, танкового корпуса и шести танковых бригад. В центральной и южной Маньчжурии японцы держали ещё несколько дивизий и бригад, а также обе танковые бригады и всю боевую авиацию.</a:t>
            </a:r>
            <a:endParaRPr kumimoji="0" lang="ru-RU" altLang="ru-RU" sz="1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252525"/>
                </a:solidFill>
                <a:effectLst/>
                <a:cs typeface="Arial" panose="020B0604020202020204" pitchFamily="34" charset="0"/>
              </a:rPr>
              <a:t>Следует заметить, что танки и самолёты японской армии в 1945 году по критериям того времени иначе как устаревшими назвать нельзя. Они примерно соответствовали советской танковой и авиационной технике образца 1939 года. По оценке, приведённой в журнале боевых действий войск Забайкальского фронта, «японские танки отсталой конструкции, маломощные и ни в какое сравнение с нашими даже лёгкими танками идти не могут»</a:t>
            </a:r>
            <a:r>
              <a:rPr kumimoji="0" lang="ru-RU" altLang="ru-RU" sz="1200" b="0" i="0" u="none" strike="noStrike" cap="none" normalizeH="0" baseline="30000" dirty="0" smtClean="0">
                <a:ln>
                  <a:noFill/>
                </a:ln>
                <a:solidFill>
                  <a:srgbClr val="0B0080"/>
                </a:solidFill>
                <a:effectLst/>
                <a:cs typeface="Arial" panose="020B0604020202020204" pitchFamily="34" charset="0"/>
                <a:hlinkClick r:id="rId4"/>
              </a:rPr>
              <a:t>[9]</a:t>
            </a:r>
            <a:r>
              <a:rPr kumimoji="0" lang="ru-RU" altLang="ru-RU" sz="1200" b="0" i="0" u="none" strike="noStrike" cap="none" normalizeH="0" baseline="0" dirty="0" smtClean="0">
                <a:ln>
                  <a:noFill/>
                </a:ln>
                <a:solidFill>
                  <a:srgbClr val="252525"/>
                </a:solidFill>
                <a:effectLst/>
                <a:cs typeface="Arial" panose="020B0604020202020204" pitchFamily="34" charset="0"/>
              </a:rPr>
              <a:t>. Это относится и к японским противотанковым орудиям, имевшим калибр всего 37 и 47 миллиметров — то есть годных для борьбы лишь с лёгкими советскими танками. Что и побудило японскую армию использовать отряды смертников, обвязанных гранатами и взрывчаткой, как основное импровизированное противотанковое средство</a:t>
            </a:r>
            <a:r>
              <a:rPr kumimoji="0" lang="ru-RU" altLang="ru-RU" sz="1200" b="0" i="0" u="none" strike="noStrike" cap="none" normalizeH="0" baseline="30000" dirty="0" smtClean="0">
                <a:ln>
                  <a:noFill/>
                </a:ln>
                <a:solidFill>
                  <a:srgbClr val="0B0080"/>
                </a:solidFill>
                <a:effectLst/>
                <a:cs typeface="Arial" panose="020B0604020202020204" pitchFamily="34" charset="0"/>
                <a:hlinkClick r:id="rId5"/>
              </a:rPr>
              <a:t>[10]</a:t>
            </a:r>
            <a:r>
              <a:rPr kumimoji="0" lang="ru-RU" altLang="ru-RU" sz="1200" b="0" i="0" u="none" strike="noStrike" cap="none" normalizeH="0" baseline="30000" dirty="0" smtClean="0">
                <a:ln>
                  <a:noFill/>
                </a:ln>
                <a:solidFill>
                  <a:srgbClr val="252525"/>
                </a:solidFill>
                <a:effectLst/>
                <a:cs typeface="Arial" panose="020B0604020202020204" pitchFamily="34" charset="0"/>
              </a:rPr>
              <a:t>:437,</a:t>
            </a:r>
            <a:r>
              <a:rPr kumimoji="0" lang="ru-RU" altLang="ru-RU" sz="1200" b="0" i="0" u="none" strike="noStrike" cap="none" normalizeH="0" baseline="30000" dirty="0" smtClean="0">
                <a:ln>
                  <a:noFill/>
                </a:ln>
                <a:solidFill>
                  <a:srgbClr val="0B0080"/>
                </a:solidFill>
                <a:effectLst/>
                <a:cs typeface="Arial" panose="020B0604020202020204" pitchFamily="34" charset="0"/>
                <a:hlinkClick r:id="rId6"/>
              </a:rPr>
              <a:t>[1]</a:t>
            </a:r>
            <a:r>
              <a:rPr kumimoji="0" lang="ru-RU" altLang="ru-RU" sz="1200" b="0" i="0" u="none" strike="noStrike" cap="none" normalizeH="0" baseline="0" dirty="0" smtClean="0">
                <a:ln>
                  <a:noFill/>
                </a:ln>
                <a:solidFill>
                  <a:srgbClr val="252525"/>
                </a:solidFill>
                <a:effectLst/>
                <a:cs typeface="Arial" panose="020B0604020202020204" pitchFamily="34" charset="0"/>
              </a:rPr>
              <a:t>.</a:t>
            </a:r>
            <a:endParaRPr kumimoji="0" lang="ru-RU" altLang="ru-RU" sz="1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252525"/>
                </a:solidFill>
                <a:effectLst/>
                <a:cs typeface="Arial" panose="020B0604020202020204" pitchFamily="34" charset="0"/>
              </a:rPr>
              <a:t>Однако перспектива быстрой капитуляции японских вооружённых сил в Маньчжурии представлялась далеко не очевидной. Принимая во внимание фанатичное, и иногда самоубийственное сопротивление, оказанное японскими войсками в апреле-июне 1945 </a:t>
            </a:r>
            <a:r>
              <a:rPr kumimoji="0" lang="ru-RU" altLang="ru-RU" sz="1200" b="0" i="0" u="none" strike="noStrike" cap="none" normalizeH="0" baseline="0" dirty="0" smtClean="0">
                <a:ln>
                  <a:noFill/>
                </a:ln>
                <a:solidFill>
                  <a:srgbClr val="0B0080"/>
                </a:solidFill>
                <a:effectLst/>
                <a:cs typeface="Arial" panose="020B0604020202020204" pitchFamily="34" charset="0"/>
                <a:hlinkClick r:id="rId7" tooltip="Битва за Окинаву"/>
              </a:rPr>
              <a:t>на Окинаве</a:t>
            </a:r>
            <a:r>
              <a:rPr kumimoji="0" lang="ru-RU" altLang="ru-RU" sz="1200" b="0" i="0" u="none" strike="noStrike" cap="none" normalizeH="0" baseline="0" dirty="0" smtClean="0">
                <a:ln>
                  <a:noFill/>
                </a:ln>
                <a:solidFill>
                  <a:srgbClr val="252525"/>
                </a:solidFill>
                <a:effectLst/>
                <a:cs typeface="Arial" panose="020B0604020202020204" pitchFamily="34" charset="0"/>
              </a:rPr>
              <a:t>, имелись все основания полагать, что ожидается продолжительная, сложная кампания за овладение последними оставшимися японскими укреплёнными районами</a:t>
            </a:r>
            <a:r>
              <a:rPr kumimoji="0" lang="ru-RU" altLang="ru-RU" sz="1200" b="0" i="0" u="none" strike="noStrike" cap="none" normalizeH="0" baseline="30000" dirty="0" smtClean="0">
                <a:ln>
                  <a:noFill/>
                </a:ln>
                <a:solidFill>
                  <a:srgbClr val="0B0080"/>
                </a:solidFill>
                <a:effectLst/>
                <a:cs typeface="Arial" panose="020B0604020202020204" pitchFamily="34" charset="0"/>
                <a:hlinkClick r:id="rId6"/>
              </a:rPr>
              <a:t>[1]</a:t>
            </a:r>
            <a:r>
              <a:rPr kumimoji="0" lang="ru-RU" altLang="ru-RU" sz="1200" b="0" i="0" u="none" strike="noStrike" cap="none" normalizeH="0" baseline="0" dirty="0" smtClean="0">
                <a:ln>
                  <a:noFill/>
                </a:ln>
                <a:solidFill>
                  <a:srgbClr val="252525"/>
                </a:solidFill>
                <a:effectLst/>
                <a:cs typeface="Arial" panose="020B0604020202020204" pitchFamily="34" charset="0"/>
              </a:rPr>
              <a:t>. На некоторых участках советского наступления эти ожидания полностью </a:t>
            </a:r>
            <a:r>
              <a:rPr kumimoji="0" lang="ru-RU" altLang="ru-RU" sz="1200" b="0" i="0" u="none" strike="noStrike" cap="none" normalizeH="0" baseline="0" dirty="0" err="1" smtClean="0">
                <a:ln>
                  <a:noFill/>
                </a:ln>
                <a:solidFill>
                  <a:srgbClr val="252525"/>
                </a:solidFill>
                <a:effectLst/>
                <a:cs typeface="Arial" panose="020B0604020202020204" pitchFamily="34" charset="0"/>
              </a:rPr>
              <a:t>оправдалис</a:t>
            </a:r>
            <a:endParaRPr kumimoji="0" lang="ru-RU" altLang="ru-RU" sz="1200" b="0" i="0" u="none" strike="noStrike" cap="none" normalizeH="0" baseline="0" dirty="0" smtClean="0">
              <a:ln>
                <a:noFill/>
              </a:ln>
              <a:solidFill>
                <a:schemeClr val="tx1"/>
              </a:solidFill>
              <a:effectLst/>
            </a:endParaRPr>
          </a:p>
        </p:txBody>
      </p:sp>
      <p:pic>
        <p:nvPicPr>
          <p:cNvPr id="6" name="Рисунок 5"/>
          <p:cNvPicPr>
            <a:picLocks noChangeAspect="1"/>
          </p:cNvPicPr>
          <p:nvPr/>
        </p:nvPicPr>
        <p:blipFill>
          <a:blip r:embed="rId8"/>
          <a:stretch>
            <a:fillRect/>
          </a:stretch>
        </p:blipFill>
        <p:spPr>
          <a:xfrm>
            <a:off x="9590728" y="456361"/>
            <a:ext cx="2601272" cy="1720170"/>
          </a:xfrm>
          <a:prstGeom prst="rect">
            <a:avLst/>
          </a:prstGeom>
        </p:spPr>
      </p:pic>
      <p:pic>
        <p:nvPicPr>
          <p:cNvPr id="7" name="Рисунок 6"/>
          <p:cNvPicPr>
            <a:picLocks noChangeAspect="1"/>
          </p:cNvPicPr>
          <p:nvPr/>
        </p:nvPicPr>
        <p:blipFill>
          <a:blip r:embed="rId9"/>
          <a:stretch>
            <a:fillRect/>
          </a:stretch>
        </p:blipFill>
        <p:spPr>
          <a:xfrm>
            <a:off x="9590728" y="2305319"/>
            <a:ext cx="2601272" cy="1893194"/>
          </a:xfrm>
          <a:prstGeom prst="rect">
            <a:avLst/>
          </a:prstGeom>
        </p:spPr>
      </p:pic>
      <p:pic>
        <p:nvPicPr>
          <p:cNvPr id="8" name="Рисунок 7"/>
          <p:cNvPicPr>
            <a:picLocks noChangeAspect="1"/>
          </p:cNvPicPr>
          <p:nvPr/>
        </p:nvPicPr>
        <p:blipFill>
          <a:blip r:embed="rId10"/>
          <a:stretch>
            <a:fillRect/>
          </a:stretch>
        </p:blipFill>
        <p:spPr>
          <a:xfrm>
            <a:off x="9590728" y="4475335"/>
            <a:ext cx="2578743" cy="2078261"/>
          </a:xfrm>
          <a:prstGeom prst="rect">
            <a:avLst/>
          </a:prstGeom>
        </p:spPr>
      </p:pic>
    </p:spTree>
    <p:extLst>
      <p:ext uri="{BB962C8B-B14F-4D97-AF65-F5344CB8AC3E}">
        <p14:creationId xmlns:p14="http://schemas.microsoft.com/office/powerpoint/2010/main" val="1022339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90152"/>
            <a:ext cx="8596668" cy="1159098"/>
          </a:xfrm>
        </p:spPr>
        <p:txBody>
          <a:bodyPr>
            <a:normAutofit fontScale="90000"/>
          </a:bodyPr>
          <a:lstStyle/>
          <a:p>
            <a:pPr algn="ctr"/>
            <a:r>
              <a:rPr lang="ru-RU" dirty="0" smtClean="0"/>
              <a:t>ХОД ВОЕННЫХ ДЕЙСТВИЙ                   </a:t>
            </a:r>
            <a:r>
              <a:rPr lang="ru-RU" dirty="0" err="1" smtClean="0"/>
              <a:t>маньчжурия</a:t>
            </a:r>
            <a:endParaRPr lang="ru-RU" dirty="0"/>
          </a:p>
        </p:txBody>
      </p:sp>
      <p:sp>
        <p:nvSpPr>
          <p:cNvPr id="3" name="Объект 2"/>
          <p:cNvSpPr>
            <a:spLocks noGrp="1"/>
          </p:cNvSpPr>
          <p:nvPr>
            <p:ph idx="1"/>
          </p:nvPr>
        </p:nvSpPr>
        <p:spPr>
          <a:xfrm>
            <a:off x="141668" y="1068946"/>
            <a:ext cx="9132331" cy="7453279"/>
          </a:xfrm>
        </p:spPr>
        <p:txBody>
          <a:bodyPr>
            <a:noAutofit/>
          </a:bodyPr>
          <a:lstStyle/>
          <a:p>
            <a:r>
              <a:rPr lang="ru-RU" sz="1400" dirty="0"/>
              <a:t>Документ об объявлении войны был вручен японскому послу в Москве в 17:00 8 августа 1945 года. В нем говорилось, что боевые действия начнутся на следующий день. Однако с учетом разницы во времени между Москвой и Дальним Востоком, фактически у японцев был всего один час до того момента, как Красная Армия перешла в наступление. На рассвете </a:t>
            </a:r>
            <a:r>
              <a:rPr lang="ru-RU" sz="1400" dirty="0">
                <a:hlinkClick r:id="rId2" tooltip="9 августа"/>
              </a:rPr>
              <a:t>9 августа</a:t>
            </a:r>
            <a:r>
              <a:rPr lang="ru-RU" sz="1400" dirty="0"/>
              <a:t> </a:t>
            </a:r>
            <a:r>
              <a:rPr lang="ru-RU" sz="1400" dirty="0">
                <a:hlinkClick r:id="rId3" tooltip="1945 год"/>
              </a:rPr>
              <a:t>1945 года</a:t>
            </a:r>
            <a:r>
              <a:rPr lang="ru-RU" sz="1400" dirty="0"/>
              <a:t> передовые разведывательные отряды трёх советских фронтов начали наступление. Одновременно авиация нанесла массированные удары по военным объектам в </a:t>
            </a:r>
            <a:r>
              <a:rPr lang="ru-RU" sz="1400" dirty="0">
                <a:hlinkClick r:id="rId4" tooltip="Харбин"/>
              </a:rPr>
              <a:t>Харбине</a:t>
            </a:r>
            <a:r>
              <a:rPr lang="ru-RU" sz="1400" dirty="0"/>
              <a:t>, </a:t>
            </a:r>
            <a:r>
              <a:rPr lang="ru-RU" sz="1400" dirty="0" err="1">
                <a:hlinkClick r:id="rId5" tooltip="Синьцзин"/>
              </a:rPr>
              <a:t>Синьцзине</a:t>
            </a:r>
            <a:r>
              <a:rPr lang="ru-RU" sz="1400" dirty="0"/>
              <a:t> и </a:t>
            </a:r>
            <a:r>
              <a:rPr lang="ru-RU" sz="1400" dirty="0" err="1">
                <a:hlinkClick r:id="rId6" tooltip="Цзилинь (город)"/>
              </a:rPr>
              <a:t>Цзилине</a:t>
            </a:r>
            <a:r>
              <a:rPr lang="ru-RU" sz="1400" dirty="0"/>
              <a:t>, по районам сосредоточения войск, узлами связи и коммуникациям противника в пограничной зоне. </a:t>
            </a:r>
            <a:r>
              <a:rPr lang="ru-RU" sz="1400" dirty="0">
                <a:hlinkClick r:id="rId7" tooltip="Тихоокеанский флот"/>
              </a:rPr>
              <a:t>Тихоокеанский флот</a:t>
            </a:r>
            <a:r>
              <a:rPr lang="ru-RU" sz="1400" dirty="0"/>
              <a:t> перерезал коммуникации, связывавшие Корею и Маньчжурию с Японией, и нанёс удары по японским военно-морским базам в северной Корее — </a:t>
            </a:r>
            <a:r>
              <a:rPr lang="ru-RU" sz="1400" dirty="0" err="1">
                <a:hlinkClick r:id="rId8" tooltip="Унги (страница отсутствует)"/>
              </a:rPr>
              <a:t>Юки</a:t>
            </a:r>
            <a:r>
              <a:rPr lang="ru-RU" sz="1400" dirty="0"/>
              <a:t>, </a:t>
            </a:r>
            <a:r>
              <a:rPr lang="ru-RU" sz="1400" dirty="0">
                <a:hlinkClick r:id="rId9" tooltip="Наджин"/>
              </a:rPr>
              <a:t>Расину</a:t>
            </a:r>
            <a:r>
              <a:rPr lang="ru-RU" sz="1400" dirty="0"/>
              <a:t> и </a:t>
            </a:r>
            <a:r>
              <a:rPr lang="ru-RU" sz="1400" dirty="0" err="1">
                <a:hlinkClick r:id="rId10" tooltip="Чхонджин"/>
              </a:rPr>
              <a:t>Сэйсину</a:t>
            </a:r>
            <a:r>
              <a:rPr lang="ru-RU" sz="1400" dirty="0"/>
              <a:t>.</a:t>
            </a:r>
          </a:p>
          <a:p>
            <a:r>
              <a:rPr lang="ru-RU" sz="1400" dirty="0"/>
              <a:t>Войска </a:t>
            </a:r>
            <a:r>
              <a:rPr lang="ru-RU" sz="1400" dirty="0">
                <a:hlinkClick r:id="rId11" tooltip="Забайкальский фронт"/>
              </a:rPr>
              <a:t>Забайкальского фронта</a:t>
            </a:r>
            <a:r>
              <a:rPr lang="ru-RU" sz="1400" dirty="0"/>
              <a:t>, наступая с территории </a:t>
            </a:r>
            <a:r>
              <a:rPr lang="ru-RU" sz="1400" dirty="0">
                <a:hlinkClick r:id="rId12" tooltip="Монголия"/>
              </a:rPr>
              <a:t>Монголии</a:t>
            </a:r>
            <a:r>
              <a:rPr lang="ru-RU" sz="1400" dirty="0"/>
              <a:t> и </a:t>
            </a:r>
            <a:r>
              <a:rPr lang="ru-RU" sz="1400" dirty="0">
                <a:hlinkClick r:id="rId13" tooltip="Даурия"/>
              </a:rPr>
              <a:t>Даурии</a:t>
            </a:r>
            <a:r>
              <a:rPr lang="ru-RU" sz="1400" dirty="0"/>
              <a:t>, преодолели безводные степи, </a:t>
            </a:r>
            <a:r>
              <a:rPr lang="ru-RU" sz="1400" dirty="0">
                <a:hlinkClick r:id="rId14" tooltip="Пустыня Гоби"/>
              </a:rPr>
              <a:t>пустыню Гоби</a:t>
            </a:r>
            <a:r>
              <a:rPr lang="ru-RU" sz="1400" dirty="0"/>
              <a:t> и горные </a:t>
            </a:r>
            <a:r>
              <a:rPr lang="ru-RU" sz="1400" dirty="0" err="1">
                <a:hlinkClick r:id="rId15" tooltip="Большой Хинган"/>
              </a:rPr>
              <a:t>Хинганские</a:t>
            </a:r>
            <a:r>
              <a:rPr lang="ru-RU" sz="1400" dirty="0">
                <a:hlinkClick r:id="rId15" tooltip="Большой Хинган"/>
              </a:rPr>
              <a:t> хребты</a:t>
            </a:r>
            <a:r>
              <a:rPr lang="ru-RU" sz="1400" dirty="0"/>
              <a:t>, разгромили калганскую, </a:t>
            </a:r>
            <a:r>
              <a:rPr lang="ru-RU" sz="1400" dirty="0" err="1"/>
              <a:t>солуньскую</a:t>
            </a:r>
            <a:r>
              <a:rPr lang="ru-RU" sz="1400" dirty="0"/>
              <a:t> и </a:t>
            </a:r>
            <a:r>
              <a:rPr lang="ru-RU" sz="1400" dirty="0" err="1"/>
              <a:t>хайларскую</a:t>
            </a:r>
            <a:r>
              <a:rPr lang="ru-RU" sz="1400" dirty="0"/>
              <a:t> японские группировки, вышли на подступы к важнейшим промышленным и административным центрам Маньчжурии, </a:t>
            </a:r>
            <a:r>
              <a:rPr lang="ru-RU" sz="1400" dirty="0" err="1"/>
              <a:t>отрезали</a:t>
            </a:r>
            <a:r>
              <a:rPr lang="ru-RU" sz="1400" dirty="0" err="1">
                <a:hlinkClick r:id="rId16" tooltip="Квантунская армия"/>
              </a:rPr>
              <a:t>Квантунскую</a:t>
            </a:r>
            <a:r>
              <a:rPr lang="ru-RU" sz="1400" dirty="0">
                <a:hlinkClick r:id="rId16" tooltip="Квантунская армия"/>
              </a:rPr>
              <a:t> армию</a:t>
            </a:r>
            <a:r>
              <a:rPr lang="ru-RU" sz="1400" dirty="0"/>
              <a:t> от японских войск в Северном Китае и, заняв </a:t>
            </a:r>
            <a:r>
              <a:rPr lang="ru-RU" sz="1400" dirty="0" err="1">
                <a:hlinkClick r:id="rId5" tooltip="Синьцзин"/>
              </a:rPr>
              <a:t>Синьцзин</a:t>
            </a:r>
            <a:r>
              <a:rPr lang="ru-RU" sz="1400" dirty="0"/>
              <a:t> и </a:t>
            </a:r>
            <a:r>
              <a:rPr lang="ru-RU" sz="1400" dirty="0" err="1">
                <a:hlinkClick r:id="rId17" tooltip="Шэньян"/>
              </a:rPr>
              <a:t>Фэнтянь</a:t>
            </a:r>
            <a:r>
              <a:rPr lang="ru-RU" sz="1400" dirty="0"/>
              <a:t>, продвигались к </a:t>
            </a:r>
            <a:r>
              <a:rPr lang="ru-RU" sz="1400" dirty="0" err="1">
                <a:hlinkClick r:id="rId18" tooltip="Далянь"/>
              </a:rPr>
              <a:t>Дайрэну</a:t>
            </a:r>
            <a:r>
              <a:rPr lang="ru-RU" sz="1400" dirty="0"/>
              <a:t> и </a:t>
            </a:r>
            <a:r>
              <a:rPr lang="ru-RU" sz="1400" dirty="0" err="1">
                <a:hlinkClick r:id="rId19" tooltip="Люйшунь"/>
              </a:rPr>
              <a:t>Рёдзюну</a:t>
            </a:r>
            <a:r>
              <a:rPr lang="ru-RU" sz="1400" dirty="0"/>
              <a:t>.</a:t>
            </a:r>
          </a:p>
          <a:p>
            <a:r>
              <a:rPr lang="ru-RU" sz="1400" dirty="0"/>
              <a:t>Войска </a:t>
            </a:r>
            <a:r>
              <a:rPr lang="ru-RU" sz="1400" dirty="0">
                <a:hlinkClick r:id="rId20" tooltip="1-й Дальневосточный фронт"/>
              </a:rPr>
              <a:t>1-го Дальневосточного фронта</a:t>
            </a:r>
            <a:r>
              <a:rPr lang="ru-RU" sz="1400" dirty="0"/>
              <a:t>, наступавшие навстречу Забайкальскому фронту из </a:t>
            </a:r>
            <a:r>
              <a:rPr lang="ru-RU" sz="1400" dirty="0">
                <a:hlinkClick r:id="rId21" tooltip="Приморье"/>
              </a:rPr>
              <a:t>Приморья</a:t>
            </a:r>
            <a:r>
              <a:rPr lang="ru-RU" sz="1400" dirty="0"/>
              <a:t>, прорвали полосу пограничных укреплений японцев, отразили в районе </a:t>
            </a:r>
            <a:r>
              <a:rPr lang="ru-RU" sz="1400" dirty="0" err="1">
                <a:hlinkClick r:id="rId22" tooltip="Муданцзян (страница отсутствует)"/>
              </a:rPr>
              <a:t>Муданцзяна</a:t>
            </a:r>
            <a:r>
              <a:rPr lang="ru-RU" sz="1400" dirty="0"/>
              <a:t> сильные контрудары японских войск, заняли </a:t>
            </a:r>
            <a:r>
              <a:rPr lang="ru-RU" sz="1400" dirty="0" err="1">
                <a:hlinkClick r:id="rId6" tooltip="Цзилинь (город)"/>
              </a:rPr>
              <a:t>Цзилинь</a:t>
            </a:r>
            <a:r>
              <a:rPr lang="ru-RU" sz="1400" dirty="0"/>
              <a:t> и </a:t>
            </a:r>
            <a:r>
              <a:rPr lang="ru-RU" sz="1400" dirty="0">
                <a:hlinkClick r:id="rId4" tooltip="Харбин"/>
              </a:rPr>
              <a:t>Харбин</a:t>
            </a:r>
            <a:r>
              <a:rPr lang="ru-RU" sz="1400" dirty="0"/>
              <a:t> (совместно с войсками </a:t>
            </a:r>
            <a:r>
              <a:rPr lang="ru-RU" sz="1400" dirty="0">
                <a:hlinkClick r:id="rId23" tooltip="2-й Дальневосточный фронт"/>
              </a:rPr>
              <a:t>2-го Дальневосточного фронта</a:t>
            </a:r>
            <a:r>
              <a:rPr lang="ru-RU" sz="1400" dirty="0"/>
              <a:t>), во взаимодействии с десантами </a:t>
            </a:r>
            <a:r>
              <a:rPr lang="ru-RU" sz="1400" dirty="0">
                <a:hlinkClick r:id="rId7" tooltip="Тихоокеанский флот"/>
              </a:rPr>
              <a:t>Тихоокеанского флота</a:t>
            </a:r>
            <a:r>
              <a:rPr lang="ru-RU" sz="1400" dirty="0"/>
              <a:t> овладели портами </a:t>
            </a:r>
            <a:r>
              <a:rPr lang="ru-RU" sz="1400" dirty="0" err="1">
                <a:hlinkClick r:id="rId8" tooltip="Унги (страница отсутствует)"/>
              </a:rPr>
              <a:t>Юки</a:t>
            </a:r>
            <a:r>
              <a:rPr lang="ru-RU" sz="1400" dirty="0"/>
              <a:t>, </a:t>
            </a:r>
            <a:r>
              <a:rPr lang="ru-RU" sz="1400" dirty="0">
                <a:hlinkClick r:id="rId9" tooltip="Наджин"/>
              </a:rPr>
              <a:t>Расин</a:t>
            </a:r>
            <a:r>
              <a:rPr lang="ru-RU" sz="1400" dirty="0"/>
              <a:t> </a:t>
            </a:r>
            <a:r>
              <a:rPr lang="ru-RU" sz="1400" dirty="0" err="1">
                <a:hlinkClick r:id="rId10" tooltip="Чхонджин"/>
              </a:rPr>
              <a:t>Сэйсин</a:t>
            </a:r>
            <a:r>
              <a:rPr lang="ru-RU" sz="1400" dirty="0"/>
              <a:t> и </a:t>
            </a:r>
            <a:r>
              <a:rPr lang="ru-RU" sz="1400" dirty="0" err="1">
                <a:hlinkClick r:id="rId24" tooltip="Вонсан"/>
              </a:rPr>
              <a:t>Гэндзан</a:t>
            </a:r>
            <a:r>
              <a:rPr lang="ru-RU" sz="1400" dirty="0"/>
              <a:t>, а затем заняли северную часть Кореи (севернее </a:t>
            </a:r>
            <a:r>
              <a:rPr lang="ru-RU" sz="1400" dirty="0">
                <a:hlinkClick r:id="rId25" tooltip="Разделение Кореи"/>
              </a:rPr>
              <a:t>38-й параллели</a:t>
            </a:r>
            <a:r>
              <a:rPr lang="ru-RU" sz="1400" dirty="0"/>
              <a:t>), отрезав японские войска от метрополии (см. </a:t>
            </a:r>
            <a:r>
              <a:rPr lang="ru-RU" sz="1400" dirty="0" err="1">
                <a:hlinkClick r:id="rId26" tooltip="Харбино-Гиринская операция (1945)"/>
              </a:rPr>
              <a:t>Харбино-Гиринская</a:t>
            </a:r>
            <a:r>
              <a:rPr lang="ru-RU" sz="1400" dirty="0">
                <a:hlinkClick r:id="rId26" tooltip="Харбино-Гиринская операция (1945)"/>
              </a:rPr>
              <a:t> операция</a:t>
            </a:r>
            <a:r>
              <a:rPr lang="ru-RU" sz="1400" dirty="0"/>
              <a:t>).</a:t>
            </a:r>
          </a:p>
          <a:p>
            <a:r>
              <a:rPr lang="ru-RU" sz="1400" dirty="0"/>
              <a:t>Войска </a:t>
            </a:r>
            <a:r>
              <a:rPr lang="ru-RU" sz="1400" dirty="0">
                <a:hlinkClick r:id="rId23" tooltip="2-й Дальневосточный фронт"/>
              </a:rPr>
              <a:t>2-го Дальневосточного фронта</a:t>
            </a:r>
            <a:r>
              <a:rPr lang="ru-RU" sz="1400" dirty="0"/>
              <a:t> во взаимодействии с </a:t>
            </a:r>
            <a:r>
              <a:rPr lang="ru-RU" sz="1400" dirty="0">
                <a:hlinkClick r:id="rId27" tooltip="Амурская военная флотилия"/>
              </a:rPr>
              <a:t>Амурской военной флотилией</a:t>
            </a:r>
            <a:r>
              <a:rPr lang="ru-RU" sz="1400" dirty="0"/>
              <a:t> форсировали реки </a:t>
            </a:r>
            <a:r>
              <a:rPr lang="ru-RU" sz="1400" dirty="0">
                <a:hlinkClick r:id="rId28" tooltip="Амур"/>
              </a:rPr>
              <a:t>Амур</a:t>
            </a:r>
            <a:r>
              <a:rPr lang="ru-RU" sz="1400" dirty="0"/>
              <a:t> и </a:t>
            </a:r>
            <a:r>
              <a:rPr lang="ru-RU" sz="1400" dirty="0">
                <a:hlinkClick r:id="rId29" tooltip="Уссури"/>
              </a:rPr>
              <a:t>Уссури</a:t>
            </a:r>
            <a:r>
              <a:rPr lang="ru-RU" sz="1400" dirty="0"/>
              <a:t>, прорвали долговременную японскую оборону в районах </a:t>
            </a:r>
            <a:r>
              <a:rPr lang="ru-RU" sz="1400" dirty="0" err="1">
                <a:hlinkClick r:id="rId30" tooltip="Хэйхэ"/>
              </a:rPr>
              <a:t>Хэйхэ</a:t>
            </a:r>
            <a:r>
              <a:rPr lang="ru-RU" sz="1400" dirty="0"/>
              <a:t> и </a:t>
            </a:r>
            <a:r>
              <a:rPr lang="ru-RU" sz="1400" dirty="0" err="1">
                <a:hlinkClick r:id="rId31" tooltip="Фуцзинь"/>
              </a:rPr>
              <a:t>Фуцзиня</a:t>
            </a:r>
            <a:r>
              <a:rPr lang="ru-RU" sz="1400" dirty="0"/>
              <a:t>, преодолели горный хребет </a:t>
            </a:r>
            <a:r>
              <a:rPr lang="ru-RU" sz="1400" dirty="0">
                <a:hlinkClick r:id="rId32" tooltip="Малый Хинган"/>
              </a:rPr>
              <a:t>Малый Хинган</a:t>
            </a:r>
            <a:r>
              <a:rPr lang="ru-RU" sz="1400" dirty="0"/>
              <a:t> и совместно с войсками </a:t>
            </a:r>
            <a:r>
              <a:rPr lang="ru-RU" sz="1400" dirty="0">
                <a:hlinkClick r:id="rId20" tooltip="1-й Дальневосточный фронт"/>
              </a:rPr>
              <a:t>1-го Дальневосточного фронта</a:t>
            </a:r>
            <a:r>
              <a:rPr lang="ru-RU" sz="1400" dirty="0"/>
              <a:t> овладели Харбином (</a:t>
            </a:r>
            <a:r>
              <a:rPr lang="ru-RU" sz="1400" dirty="0" err="1"/>
              <a:t>см.</a:t>
            </a:r>
            <a:r>
              <a:rPr lang="ru-RU" sz="1400" dirty="0" err="1">
                <a:hlinkClick r:id="rId33" tooltip="Сунгарийская операция (1945)"/>
              </a:rPr>
              <a:t>Сунгарийская</a:t>
            </a:r>
            <a:r>
              <a:rPr lang="ru-RU" sz="1400" dirty="0">
                <a:hlinkClick r:id="rId33" tooltip="Сунгарийская операция (1945)"/>
              </a:rPr>
              <a:t> операция</a:t>
            </a:r>
            <a:r>
              <a:rPr lang="ru-RU" sz="1400" dirty="0" smtClean="0"/>
              <a:t>).</a:t>
            </a:r>
            <a:endParaRPr lang="ru-RU" sz="1400" dirty="0"/>
          </a:p>
        </p:txBody>
      </p:sp>
      <p:pic>
        <p:nvPicPr>
          <p:cNvPr id="10242" name="Picture 2" descr="http://images.vfl.ru/ii/1378069959/33875a5d/3017689_m.jpg"/>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9274002" y="128789"/>
            <a:ext cx="2917998" cy="2021983"/>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3.bp.blogspot.com/-KsT7ic-A6tM/URvB618y05I/AAAAAAAABls/HQ4WcLcMv_c/s1600/d713ffd044c34578d3d186ae22c19508.jpg"/>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9274000" y="2260242"/>
            <a:ext cx="2897747" cy="2250214"/>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a:blip r:embed="rId36"/>
          <a:stretch>
            <a:fillRect/>
          </a:stretch>
        </p:blipFill>
        <p:spPr>
          <a:xfrm>
            <a:off x="9274000" y="4619927"/>
            <a:ext cx="2917999" cy="2187731"/>
          </a:xfrm>
          <a:prstGeom prst="rect">
            <a:avLst/>
          </a:prstGeom>
        </p:spPr>
      </p:pic>
    </p:spTree>
    <p:extLst>
      <p:ext uri="{BB962C8B-B14F-4D97-AF65-F5344CB8AC3E}">
        <p14:creationId xmlns:p14="http://schemas.microsoft.com/office/powerpoint/2010/main" val="694842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63639" y="476518"/>
            <a:ext cx="6426558" cy="6504345"/>
          </a:xfrm>
          <a:prstGeom prst="rect">
            <a:avLst/>
          </a:prstGeom>
        </p:spPr>
        <p:txBody>
          <a:bodyPr wrap="square">
            <a:spAutoFit/>
          </a:bodyPr>
          <a:lstStyle/>
          <a:p>
            <a:pPr marL="342900" lvl="0" indent="-342900" defTabSz="457200">
              <a:spcBef>
                <a:spcPts val="1000"/>
              </a:spcBef>
              <a:buClr>
                <a:srgbClr val="F496CB">
                  <a:lumMod val="75000"/>
                </a:srgbClr>
              </a:buClr>
              <a:buSzPct val="80000"/>
              <a:buFont typeface="Wingdings 3" charset="2"/>
              <a:buChar char=""/>
            </a:pPr>
            <a:r>
              <a:rPr lang="ru-RU" sz="1600" dirty="0">
                <a:solidFill>
                  <a:prstClr val="black">
                    <a:lumMod val="75000"/>
                    <a:lumOff val="25000"/>
                  </a:prstClr>
                </a:solidFill>
                <a:hlinkClick r:id="rId2" tooltip="14 августа"/>
              </a:rPr>
              <a:t>14 августа</a:t>
            </a:r>
            <a:r>
              <a:rPr lang="ru-RU" sz="1600" dirty="0">
                <a:solidFill>
                  <a:prstClr val="black">
                    <a:lumMod val="75000"/>
                    <a:lumOff val="25000"/>
                  </a:prstClr>
                </a:solidFill>
              </a:rPr>
              <a:t> начался новый мощный штурм. Ломая упорное сопротивление врага, советские воины неумолимо продвигались к </a:t>
            </a:r>
            <a:r>
              <a:rPr lang="ru-RU" sz="1600" dirty="0" err="1">
                <a:solidFill>
                  <a:prstClr val="black">
                    <a:lumMod val="75000"/>
                    <a:lumOff val="25000"/>
                  </a:prstClr>
                </a:solidFill>
                <a:hlinkClick r:id="rId3" tooltip="Муданьцзян"/>
              </a:rPr>
              <a:t>Муданьцзяну</a:t>
            </a:r>
            <a:r>
              <a:rPr lang="ru-RU" sz="1600" dirty="0">
                <a:solidFill>
                  <a:prstClr val="black">
                    <a:lumMod val="75000"/>
                    <a:lumOff val="25000"/>
                  </a:prstClr>
                </a:solidFill>
              </a:rPr>
              <a:t>. За шесть дней боев войска 1-ого Дальневосточного фронта, прорвав долговременную оборону противника и выйдя на рубеж </a:t>
            </a:r>
            <a:r>
              <a:rPr lang="ru-RU" sz="1600" dirty="0" err="1">
                <a:solidFill>
                  <a:prstClr val="black">
                    <a:lumMod val="75000"/>
                    <a:lumOff val="25000"/>
                  </a:prstClr>
                </a:solidFill>
              </a:rPr>
              <a:t>Линькоу</a:t>
            </a:r>
            <a:r>
              <a:rPr lang="ru-RU" sz="1600" dirty="0">
                <a:solidFill>
                  <a:prstClr val="black">
                    <a:lumMod val="75000"/>
                    <a:lumOff val="25000"/>
                  </a:prstClr>
                </a:solidFill>
              </a:rPr>
              <a:t>, восточнее </a:t>
            </a:r>
            <a:r>
              <a:rPr lang="ru-RU" sz="1600" dirty="0" err="1">
                <a:solidFill>
                  <a:prstClr val="black">
                    <a:lumMod val="75000"/>
                    <a:lumOff val="25000"/>
                  </a:prstClr>
                </a:solidFill>
              </a:rPr>
              <a:t>Муданьцзяна</a:t>
            </a:r>
            <a:r>
              <a:rPr lang="ru-RU" sz="1600" dirty="0">
                <a:solidFill>
                  <a:prstClr val="black">
                    <a:lumMod val="75000"/>
                    <a:lumOff val="25000"/>
                  </a:prstClr>
                </a:solidFill>
              </a:rPr>
              <a:t>, </a:t>
            </a:r>
            <a:r>
              <a:rPr lang="ru-RU" sz="1600" dirty="0" err="1">
                <a:solidFill>
                  <a:prstClr val="black">
                    <a:lumMod val="75000"/>
                    <a:lumOff val="25000"/>
                  </a:prstClr>
                </a:solidFill>
              </a:rPr>
              <a:t>Начжин</a:t>
            </a:r>
            <a:r>
              <a:rPr lang="ru-RU" sz="1600" dirty="0">
                <a:solidFill>
                  <a:prstClr val="black">
                    <a:lumMod val="75000"/>
                    <a:lumOff val="25000"/>
                  </a:prstClr>
                </a:solidFill>
              </a:rPr>
              <a:t>, сумели продвинуться на 120-150 километров в глубь Маньчжурии. Японское командование обратилось с предложением о заключении перемирия. Но практически военные действия с японской стороны не прекращались. Лишь через три дня </a:t>
            </a:r>
            <a:r>
              <a:rPr lang="ru-RU" sz="1600" dirty="0" err="1">
                <a:solidFill>
                  <a:prstClr val="black">
                    <a:lumMod val="75000"/>
                    <a:lumOff val="25000"/>
                  </a:prstClr>
                </a:solidFill>
              </a:rPr>
              <a:t>Квантунская</a:t>
            </a:r>
            <a:r>
              <a:rPr lang="ru-RU" sz="1600" dirty="0">
                <a:solidFill>
                  <a:prstClr val="black">
                    <a:lumMod val="75000"/>
                    <a:lumOff val="25000"/>
                  </a:prstClr>
                </a:solidFill>
              </a:rPr>
              <a:t> армия получила приказ своего командования о капитуляции, которая началась </a:t>
            </a:r>
            <a:r>
              <a:rPr lang="ru-RU" sz="1600" dirty="0">
                <a:solidFill>
                  <a:prstClr val="black">
                    <a:lumMod val="75000"/>
                    <a:lumOff val="25000"/>
                  </a:prstClr>
                </a:solidFill>
                <a:hlinkClick r:id="rId4" tooltip="20 августа"/>
              </a:rPr>
              <a:t>20 августа</a:t>
            </a:r>
            <a:r>
              <a:rPr lang="ru-RU" sz="1600" dirty="0">
                <a:solidFill>
                  <a:prstClr val="black">
                    <a:lumMod val="75000"/>
                    <a:lumOff val="25000"/>
                  </a:prstClr>
                </a:solidFill>
              </a:rPr>
              <a:t>. Но и он не сразу до всех дошёл, а кое-где японцы действовали и вопреки приказу.</a:t>
            </a:r>
          </a:p>
          <a:p>
            <a:pPr marL="342900" lvl="0" indent="-342900" defTabSz="457200">
              <a:spcBef>
                <a:spcPts val="1000"/>
              </a:spcBef>
              <a:buClr>
                <a:srgbClr val="F496CB">
                  <a:lumMod val="75000"/>
                </a:srgbClr>
              </a:buClr>
              <a:buSzPct val="80000"/>
              <a:buFont typeface="Wingdings 3" charset="2"/>
              <a:buChar char=""/>
            </a:pPr>
            <a:r>
              <a:rPr lang="ru-RU" sz="1600" dirty="0">
                <a:solidFill>
                  <a:prstClr val="black">
                    <a:lumMod val="75000"/>
                    <a:lumOff val="25000"/>
                  </a:prstClr>
                </a:solidFill>
                <a:hlinkClick r:id="rId5" tooltip="16 августа"/>
              </a:rPr>
              <a:t>16 августа</a:t>
            </a:r>
            <a:r>
              <a:rPr lang="ru-RU" sz="1600" dirty="0">
                <a:solidFill>
                  <a:prstClr val="black">
                    <a:lumMod val="75000"/>
                    <a:lumOff val="25000"/>
                  </a:prstClr>
                </a:solidFill>
              </a:rPr>
              <a:t> после ожесточенных боев, которые вели с противником воины 1-й Краснознаменной и </a:t>
            </a:r>
            <a:r>
              <a:rPr lang="ru-RU" sz="1600" dirty="0">
                <a:solidFill>
                  <a:prstClr val="black">
                    <a:lumMod val="75000"/>
                    <a:lumOff val="25000"/>
                  </a:prstClr>
                </a:solidFill>
                <a:hlinkClick r:id="rId6" tooltip="5-я армия (2-го формирования)"/>
              </a:rPr>
              <a:t>5-й</a:t>
            </a:r>
            <a:r>
              <a:rPr lang="ru-RU" sz="1600" dirty="0">
                <a:solidFill>
                  <a:prstClr val="black">
                    <a:lumMod val="75000"/>
                    <a:lumOff val="25000"/>
                  </a:prstClr>
                </a:solidFill>
              </a:rPr>
              <a:t> армий, был взят город </a:t>
            </a:r>
            <a:r>
              <a:rPr lang="ru-RU" sz="1600" dirty="0" err="1">
                <a:solidFill>
                  <a:prstClr val="black">
                    <a:lumMod val="75000"/>
                    <a:lumOff val="25000"/>
                  </a:prstClr>
                </a:solidFill>
                <a:hlinkClick r:id="rId3" tooltip="Муданьцзян"/>
              </a:rPr>
              <a:t>Муданьцзянь</a:t>
            </a:r>
            <a:r>
              <a:rPr lang="ru-RU" sz="1600" dirty="0">
                <a:solidFill>
                  <a:prstClr val="black">
                    <a:lumMod val="75000"/>
                    <a:lumOff val="25000"/>
                  </a:prstClr>
                </a:solidFill>
              </a:rPr>
              <a:t>.</a:t>
            </a:r>
          </a:p>
          <a:p>
            <a:pPr marL="342900" lvl="0" indent="-342900" defTabSz="457200">
              <a:spcBef>
                <a:spcPts val="1000"/>
              </a:spcBef>
              <a:buClr>
                <a:srgbClr val="F496CB">
                  <a:lumMod val="75000"/>
                </a:srgbClr>
              </a:buClr>
              <a:buSzPct val="80000"/>
              <a:buFont typeface="Wingdings 3" charset="2"/>
              <a:buChar char=""/>
            </a:pPr>
            <a:r>
              <a:rPr lang="ru-RU" sz="1600" dirty="0">
                <a:solidFill>
                  <a:prstClr val="black">
                    <a:lumMod val="75000"/>
                    <a:lumOff val="25000"/>
                  </a:prstClr>
                </a:solidFill>
                <a:hlinkClick r:id="rId7" tooltip="19 августа"/>
              </a:rPr>
              <a:t>19 августа</a:t>
            </a:r>
            <a:r>
              <a:rPr lang="ru-RU" sz="1600" dirty="0">
                <a:solidFill>
                  <a:prstClr val="black">
                    <a:lumMod val="75000"/>
                    <a:lumOff val="25000"/>
                  </a:prstClr>
                </a:solidFill>
              </a:rPr>
              <a:t> японские войска почти повсеместно стали сдаваться в плен, в то же время в </a:t>
            </a:r>
            <a:r>
              <a:rPr lang="ru-RU" sz="1600" dirty="0" err="1">
                <a:solidFill>
                  <a:prstClr val="black">
                    <a:lumMod val="75000"/>
                    <a:lumOff val="25000"/>
                  </a:prstClr>
                </a:solidFill>
                <a:hlinkClick r:id="rId8" tooltip="Мукден"/>
              </a:rPr>
              <a:t>Мукдене</a:t>
            </a:r>
            <a:r>
              <a:rPr lang="ru-RU" sz="1600" dirty="0">
                <a:solidFill>
                  <a:prstClr val="black">
                    <a:lumMod val="75000"/>
                    <a:lumOff val="25000"/>
                  </a:prstClr>
                </a:solidFill>
              </a:rPr>
              <a:t> советские войска взяли в плен императора </a:t>
            </a:r>
            <a:r>
              <a:rPr lang="ru-RU" sz="1600" dirty="0" err="1">
                <a:solidFill>
                  <a:prstClr val="black">
                    <a:lumMod val="75000"/>
                    <a:lumOff val="25000"/>
                  </a:prstClr>
                </a:solidFill>
              </a:rPr>
              <a:t>Маньчжоу-Го</a:t>
            </a:r>
            <a:r>
              <a:rPr lang="ru-RU" sz="1600" dirty="0">
                <a:solidFill>
                  <a:prstClr val="black">
                    <a:lumMod val="75000"/>
                    <a:lumOff val="25000"/>
                  </a:prstClr>
                </a:solidFill>
              </a:rPr>
              <a:t> </a:t>
            </a:r>
            <a:r>
              <a:rPr lang="ru-RU" sz="1600" dirty="0" err="1">
                <a:solidFill>
                  <a:prstClr val="black">
                    <a:lumMod val="75000"/>
                    <a:lumOff val="25000"/>
                  </a:prstClr>
                </a:solidFill>
                <a:hlinkClick r:id="rId9" tooltip="Пу И"/>
              </a:rPr>
              <a:t>Пу</a:t>
            </a:r>
            <a:r>
              <a:rPr lang="ru-RU" sz="1600" dirty="0">
                <a:solidFill>
                  <a:prstClr val="black">
                    <a:lumMod val="75000"/>
                    <a:lumOff val="25000"/>
                  </a:prstClr>
                </a:solidFill>
                <a:hlinkClick r:id="rId9" tooltip="Пу И"/>
              </a:rPr>
              <a:t> И</a:t>
            </a:r>
            <a:r>
              <a:rPr lang="ru-RU" sz="1600" dirty="0">
                <a:solidFill>
                  <a:prstClr val="black">
                    <a:lumMod val="75000"/>
                    <a:lumOff val="25000"/>
                  </a:prstClr>
                </a:solidFill>
              </a:rPr>
              <a:t> (ранее — последний император Китая). К </a:t>
            </a:r>
            <a:r>
              <a:rPr lang="ru-RU" sz="1600" dirty="0">
                <a:solidFill>
                  <a:prstClr val="black">
                    <a:lumMod val="75000"/>
                    <a:lumOff val="25000"/>
                  </a:prstClr>
                </a:solidFill>
                <a:hlinkClick r:id="rId4" tooltip="20 августа"/>
              </a:rPr>
              <a:t>20 августа</a:t>
            </a:r>
            <a:r>
              <a:rPr lang="ru-RU" sz="1600" dirty="0">
                <a:solidFill>
                  <a:prstClr val="black">
                    <a:lumMod val="75000"/>
                    <a:lumOff val="25000"/>
                  </a:prstClr>
                </a:solidFill>
              </a:rPr>
              <a:t> советские войска вышли на </a:t>
            </a:r>
            <a:r>
              <a:rPr lang="ru-RU" sz="1600" dirty="0">
                <a:solidFill>
                  <a:prstClr val="black">
                    <a:lumMod val="75000"/>
                    <a:lumOff val="25000"/>
                  </a:prstClr>
                </a:solidFill>
                <a:hlinkClick r:id="rId10" tooltip="Маньчжурская равнина"/>
              </a:rPr>
              <a:t>Маньчжурскую равнину</a:t>
            </a:r>
            <a:r>
              <a:rPr lang="ru-RU" sz="1600" dirty="0">
                <a:solidFill>
                  <a:prstClr val="black">
                    <a:lumMod val="75000"/>
                    <a:lumOff val="25000"/>
                  </a:prstClr>
                </a:solidFill>
              </a:rPr>
              <a:t>. С 18 по </a:t>
            </a:r>
            <a:r>
              <a:rPr lang="ru-RU" sz="1600" dirty="0">
                <a:solidFill>
                  <a:prstClr val="black">
                    <a:lumMod val="75000"/>
                    <a:lumOff val="25000"/>
                  </a:prstClr>
                </a:solidFill>
                <a:hlinkClick r:id="rId11" tooltip="27 августа"/>
              </a:rPr>
              <a:t>27 августа</a:t>
            </a:r>
            <a:r>
              <a:rPr lang="ru-RU" sz="1600" dirty="0">
                <a:solidFill>
                  <a:prstClr val="black">
                    <a:lumMod val="75000"/>
                    <a:lumOff val="25000"/>
                  </a:prstClr>
                </a:solidFill>
              </a:rPr>
              <a:t> были высажены воздушные десанты в </a:t>
            </a:r>
            <a:r>
              <a:rPr lang="ru-RU" sz="1600" dirty="0" err="1">
                <a:solidFill>
                  <a:prstClr val="black">
                    <a:lumMod val="75000"/>
                    <a:lumOff val="25000"/>
                  </a:prstClr>
                </a:solidFill>
                <a:hlinkClick r:id="rId12" tooltip="Харбин"/>
              </a:rPr>
              <a:t>Харбине</a:t>
            </a:r>
            <a:r>
              <a:rPr lang="ru-RU" sz="1600" dirty="0" err="1">
                <a:solidFill>
                  <a:prstClr val="black">
                    <a:lumMod val="75000"/>
                    <a:lumOff val="25000"/>
                  </a:prstClr>
                </a:solidFill>
              </a:rPr>
              <a:t>,</a:t>
            </a:r>
            <a:r>
              <a:rPr lang="ru-RU" sz="1600" dirty="0" err="1">
                <a:solidFill>
                  <a:prstClr val="black">
                    <a:lumMod val="75000"/>
                    <a:lumOff val="25000"/>
                  </a:prstClr>
                </a:solidFill>
                <a:hlinkClick r:id="rId13" tooltip="Шэньян"/>
              </a:rPr>
              <a:t>Фэнтяне</a:t>
            </a:r>
            <a:r>
              <a:rPr lang="ru-RU" sz="1600" dirty="0">
                <a:solidFill>
                  <a:prstClr val="black">
                    <a:lumMod val="75000"/>
                    <a:lumOff val="25000"/>
                  </a:prstClr>
                </a:solidFill>
              </a:rPr>
              <a:t>, </a:t>
            </a:r>
            <a:r>
              <a:rPr lang="ru-RU" sz="1600" dirty="0" err="1">
                <a:solidFill>
                  <a:prstClr val="black">
                    <a:lumMod val="75000"/>
                    <a:lumOff val="25000"/>
                  </a:prstClr>
                </a:solidFill>
                <a:hlinkClick r:id="rId14" tooltip="Синцзин (страница отсутствует)"/>
              </a:rPr>
              <a:t>Синцзине</a:t>
            </a:r>
            <a:r>
              <a:rPr lang="ru-RU" sz="1600" dirty="0">
                <a:solidFill>
                  <a:prstClr val="black">
                    <a:lumMod val="75000"/>
                    <a:lumOff val="25000"/>
                  </a:prstClr>
                </a:solidFill>
              </a:rPr>
              <a:t>, </a:t>
            </a:r>
            <a:r>
              <a:rPr lang="ru-RU" sz="1600" dirty="0" err="1">
                <a:solidFill>
                  <a:prstClr val="black">
                    <a:lumMod val="75000"/>
                    <a:lumOff val="25000"/>
                  </a:prstClr>
                </a:solidFill>
                <a:hlinkClick r:id="rId15" tooltip="Цзилинь (город)"/>
              </a:rPr>
              <a:t>Цзилине</a:t>
            </a:r>
            <a:r>
              <a:rPr lang="ru-RU" sz="1600" dirty="0">
                <a:solidFill>
                  <a:prstClr val="black">
                    <a:lumMod val="75000"/>
                    <a:lumOff val="25000"/>
                  </a:prstClr>
                </a:solidFill>
              </a:rPr>
              <a:t>, </a:t>
            </a:r>
            <a:r>
              <a:rPr lang="ru-RU" sz="1600" dirty="0" err="1">
                <a:solidFill>
                  <a:prstClr val="black">
                    <a:lumMod val="75000"/>
                    <a:lumOff val="25000"/>
                  </a:prstClr>
                </a:solidFill>
                <a:hlinkClick r:id="rId16" tooltip="Люйшунь"/>
              </a:rPr>
              <a:t>Рёдзюне</a:t>
            </a:r>
            <a:r>
              <a:rPr lang="ru-RU" sz="1600" dirty="0">
                <a:solidFill>
                  <a:prstClr val="black">
                    <a:lumMod val="75000"/>
                    <a:lumOff val="25000"/>
                  </a:prstClr>
                </a:solidFill>
              </a:rPr>
              <a:t>, </a:t>
            </a:r>
            <a:r>
              <a:rPr lang="ru-RU" sz="1600" dirty="0" err="1">
                <a:solidFill>
                  <a:prstClr val="black">
                    <a:lumMod val="75000"/>
                    <a:lumOff val="25000"/>
                  </a:prstClr>
                </a:solidFill>
                <a:hlinkClick r:id="rId17" tooltip="Далянь"/>
              </a:rPr>
              <a:t>Дайрэне</a:t>
            </a:r>
            <a:r>
              <a:rPr lang="ru-RU" sz="1600" dirty="0">
                <a:solidFill>
                  <a:prstClr val="black">
                    <a:lumMod val="75000"/>
                    <a:lumOff val="25000"/>
                  </a:prstClr>
                </a:solidFill>
              </a:rPr>
              <a:t>, </a:t>
            </a:r>
            <a:r>
              <a:rPr lang="ru-RU" sz="1600" dirty="0" err="1">
                <a:solidFill>
                  <a:prstClr val="black">
                    <a:lumMod val="75000"/>
                    <a:lumOff val="25000"/>
                  </a:prstClr>
                </a:solidFill>
                <a:hlinkClick r:id="rId18" tooltip="Пхеньян"/>
              </a:rPr>
              <a:t>Хэйдзё</a:t>
            </a:r>
            <a:r>
              <a:rPr lang="ru-RU" sz="1600" dirty="0">
                <a:solidFill>
                  <a:prstClr val="black">
                    <a:lumMod val="75000"/>
                    <a:lumOff val="25000"/>
                  </a:prstClr>
                </a:solidFill>
              </a:rPr>
              <a:t> и других городах, а также использованы подвижные передовые отряды.1</a:t>
            </a:r>
            <a:endParaRPr lang="ru-RU" sz="1600" dirty="0">
              <a:solidFill>
                <a:prstClr val="black">
                  <a:lumMod val="75000"/>
                  <a:lumOff val="25000"/>
                </a:prstClr>
              </a:solidFill>
            </a:endParaRPr>
          </a:p>
        </p:txBody>
      </p:sp>
      <p:pic>
        <p:nvPicPr>
          <p:cNvPr id="5" name="Рисунок 4"/>
          <p:cNvPicPr>
            <a:picLocks noChangeAspect="1"/>
          </p:cNvPicPr>
          <p:nvPr/>
        </p:nvPicPr>
        <p:blipFill>
          <a:blip r:embed="rId19"/>
          <a:stretch>
            <a:fillRect/>
          </a:stretch>
        </p:blipFill>
        <p:spPr>
          <a:xfrm>
            <a:off x="7266657" y="347730"/>
            <a:ext cx="4188027" cy="2916662"/>
          </a:xfrm>
          <a:prstGeom prst="rect">
            <a:avLst/>
          </a:prstGeom>
        </p:spPr>
      </p:pic>
      <p:pic>
        <p:nvPicPr>
          <p:cNvPr id="6" name="Рисунок 5"/>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379593" y="3956769"/>
            <a:ext cx="4294761" cy="2809597"/>
          </a:xfrm>
          <a:prstGeom prst="rect">
            <a:avLst/>
          </a:prstGeom>
        </p:spPr>
      </p:pic>
    </p:spTree>
    <p:extLst>
      <p:ext uri="{BB962C8B-B14F-4D97-AF65-F5344CB8AC3E}">
        <p14:creationId xmlns:p14="http://schemas.microsoft.com/office/powerpoint/2010/main" val="79097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0"/>
            <a:ext cx="8596668" cy="837127"/>
          </a:xfrm>
        </p:spPr>
        <p:txBody>
          <a:bodyPr/>
          <a:lstStyle/>
          <a:p>
            <a:pPr algn="ctr"/>
            <a:r>
              <a:rPr lang="ru-RU" dirty="0" smtClean="0"/>
              <a:t>ЮЖНО-САХАЛИНСКАЯ ОПЕРАЦИЯ</a:t>
            </a:r>
            <a:endParaRPr lang="ru-RU" dirty="0"/>
          </a:p>
        </p:txBody>
      </p:sp>
      <p:sp>
        <p:nvSpPr>
          <p:cNvPr id="3" name="Объект 2"/>
          <p:cNvSpPr>
            <a:spLocks noGrp="1"/>
          </p:cNvSpPr>
          <p:nvPr>
            <p:ph idx="1"/>
          </p:nvPr>
        </p:nvSpPr>
        <p:spPr>
          <a:xfrm>
            <a:off x="0" y="2086377"/>
            <a:ext cx="4713668" cy="3954985"/>
          </a:xfrm>
        </p:spPr>
        <p:txBody>
          <a:bodyPr/>
          <a:lstStyle/>
          <a:p>
            <a:r>
              <a:rPr lang="ru-RU" b="1" dirty="0"/>
              <a:t>Южно-Сахалинская операция</a:t>
            </a:r>
            <a:r>
              <a:rPr lang="ru-RU" dirty="0"/>
              <a:t> (</a:t>
            </a:r>
            <a:r>
              <a:rPr lang="ru-RU" dirty="0">
                <a:hlinkClick r:id="rId2" tooltip="11 августа"/>
              </a:rPr>
              <a:t>11</a:t>
            </a:r>
            <a:r>
              <a:rPr lang="ru-RU" dirty="0"/>
              <a:t> — </a:t>
            </a:r>
            <a:r>
              <a:rPr lang="ru-RU" dirty="0">
                <a:hlinkClick r:id="rId3" tooltip="25 августа"/>
              </a:rPr>
              <a:t>25 августа</a:t>
            </a:r>
            <a:r>
              <a:rPr lang="ru-RU" dirty="0"/>
              <a:t> </a:t>
            </a:r>
            <a:r>
              <a:rPr lang="ru-RU" dirty="0">
                <a:hlinkClick r:id="rId4" tooltip="1945"/>
              </a:rPr>
              <a:t>1945</a:t>
            </a:r>
            <a:r>
              <a:rPr lang="ru-RU" dirty="0"/>
              <a:t>) — наступательная операция вооружённых сил </a:t>
            </a:r>
            <a:r>
              <a:rPr lang="ru-RU" dirty="0">
                <a:hlinkClick r:id="rId5" tooltip="Союз Советских Социалистических Республик"/>
              </a:rPr>
              <a:t>СССР</a:t>
            </a:r>
            <a:r>
              <a:rPr lang="ru-RU" dirty="0"/>
              <a:t> </a:t>
            </a:r>
            <a:r>
              <a:rPr lang="ru-RU" dirty="0" err="1"/>
              <a:t>против</a:t>
            </a:r>
            <a:r>
              <a:rPr lang="ru-RU" dirty="0" err="1">
                <a:hlinkClick r:id="rId6" tooltip="Япония"/>
              </a:rPr>
              <a:t>японских</a:t>
            </a:r>
            <a:r>
              <a:rPr lang="ru-RU" dirty="0"/>
              <a:t> войск в ходе </a:t>
            </a:r>
            <a:r>
              <a:rPr lang="ru-RU" dirty="0">
                <a:hlinkClick r:id="rId7" tooltip="Советско-японская война"/>
              </a:rPr>
              <a:t>Советско-японской войны</a:t>
            </a:r>
            <a:r>
              <a:rPr lang="ru-RU" dirty="0"/>
              <a:t> (</a:t>
            </a:r>
            <a:r>
              <a:rPr lang="ru-RU" i="1" dirty="0"/>
              <a:t>в конце </a:t>
            </a:r>
            <a:r>
              <a:rPr lang="ru-RU" i="1" dirty="0">
                <a:hlinkClick r:id="rId8" tooltip="Вторая мировая война"/>
              </a:rPr>
              <a:t>Второй мировой войны</a:t>
            </a:r>
            <a:r>
              <a:rPr lang="ru-RU" dirty="0"/>
              <a:t>) с целью овладения </a:t>
            </a:r>
            <a:r>
              <a:rPr lang="ru-RU" dirty="0">
                <a:hlinkClick r:id="rId9" tooltip="Южный Сахалин"/>
              </a:rPr>
              <a:t>Южным Сахалином</a:t>
            </a:r>
            <a:r>
              <a:rPr lang="ru-RU" dirty="0"/>
              <a:t>. Эта наступательная операция является одной из </a:t>
            </a:r>
            <a:r>
              <a:rPr lang="ru-RU" i="1" dirty="0"/>
              <a:t>операций</a:t>
            </a:r>
            <a:r>
              <a:rPr lang="ru-RU" dirty="0"/>
              <a:t> Советско-японской войны. Завершилась </a:t>
            </a:r>
            <a:r>
              <a:rPr lang="ru-RU" dirty="0" err="1"/>
              <a:t>победой</a:t>
            </a:r>
            <a:r>
              <a:rPr lang="ru-RU" dirty="0" err="1">
                <a:hlinkClick r:id="rId10" tooltip="Красная Армия"/>
              </a:rPr>
              <a:t>Красной</a:t>
            </a:r>
            <a:r>
              <a:rPr lang="ru-RU" dirty="0">
                <a:hlinkClick r:id="rId10" tooltip="Красная Армия"/>
              </a:rPr>
              <a:t> Армии</a:t>
            </a:r>
            <a:r>
              <a:rPr lang="ru-RU" dirty="0"/>
              <a:t> — весь остров </a:t>
            </a:r>
            <a:r>
              <a:rPr lang="ru-RU" dirty="0">
                <a:hlinkClick r:id="rId11" tooltip="Сахалин"/>
              </a:rPr>
              <a:t>Сахалин</a:t>
            </a:r>
            <a:r>
              <a:rPr lang="ru-RU" dirty="0"/>
              <a:t> целиком стал принадлежать СССР.</a:t>
            </a:r>
          </a:p>
        </p:txBody>
      </p:sp>
      <p:pic>
        <p:nvPicPr>
          <p:cNvPr id="6146" name="Picture 2" descr="South Sakhalin Army Group Offensive Operation - ru.sv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13668" y="437882"/>
            <a:ext cx="5834129" cy="6420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7046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КУРИЛЬСКАЯ ДЕСАНТНАЯ ОПЕРАЦИЯ</a:t>
            </a:r>
            <a:endParaRPr lang="ru-RU" dirty="0"/>
          </a:p>
        </p:txBody>
      </p:sp>
      <p:sp>
        <p:nvSpPr>
          <p:cNvPr id="3" name="Объект 2"/>
          <p:cNvSpPr>
            <a:spLocks noGrp="1"/>
          </p:cNvSpPr>
          <p:nvPr>
            <p:ph idx="1"/>
          </p:nvPr>
        </p:nvSpPr>
        <p:spPr>
          <a:xfrm>
            <a:off x="399246" y="1751527"/>
            <a:ext cx="3721994" cy="4289835"/>
          </a:xfrm>
        </p:spPr>
        <p:txBody>
          <a:bodyPr>
            <a:normAutofit fontScale="92500" lnSpcReduction="10000"/>
          </a:bodyPr>
          <a:lstStyle/>
          <a:p>
            <a:r>
              <a:rPr lang="ru-RU" b="1" dirty="0"/>
              <a:t>Курильская десантная операция</a:t>
            </a:r>
            <a:r>
              <a:rPr lang="ru-RU" dirty="0"/>
              <a:t> (</a:t>
            </a:r>
            <a:r>
              <a:rPr lang="ru-RU" dirty="0">
                <a:hlinkClick r:id="rId2" tooltip="18 августа"/>
              </a:rPr>
              <a:t>18 августа</a:t>
            </a:r>
            <a:r>
              <a:rPr lang="ru-RU" dirty="0"/>
              <a:t> — </a:t>
            </a:r>
            <a:r>
              <a:rPr lang="ru-RU" dirty="0">
                <a:hlinkClick r:id="rId3" tooltip="1 сентября"/>
              </a:rPr>
              <a:t>1 сентября</a:t>
            </a:r>
            <a:r>
              <a:rPr lang="ru-RU" dirty="0"/>
              <a:t> </a:t>
            </a:r>
            <a:r>
              <a:rPr lang="ru-RU" dirty="0">
                <a:hlinkClick r:id="rId4" tooltip="1945"/>
              </a:rPr>
              <a:t>1945</a:t>
            </a:r>
            <a:r>
              <a:rPr lang="ru-RU" baseline="30000" dirty="0">
                <a:hlinkClick r:id="rId5"/>
              </a:rPr>
              <a:t>[2]</a:t>
            </a:r>
            <a:r>
              <a:rPr lang="ru-RU" dirty="0"/>
              <a:t>) — </a:t>
            </a:r>
            <a:r>
              <a:rPr lang="ru-RU" dirty="0">
                <a:hlinkClick r:id="rId6" tooltip="Десант"/>
              </a:rPr>
              <a:t>десантная</a:t>
            </a:r>
            <a:r>
              <a:rPr lang="ru-RU" dirty="0"/>
              <a:t> операция Вооружённых сил </a:t>
            </a:r>
            <a:r>
              <a:rPr lang="ru-RU" dirty="0" err="1">
                <a:hlinkClick r:id="rId7" tooltip="Союз Советских Социалистических Республик"/>
              </a:rPr>
              <a:t>СССР</a:t>
            </a:r>
            <a:r>
              <a:rPr lang="ru-RU" dirty="0" err="1"/>
              <a:t>против</a:t>
            </a:r>
            <a:r>
              <a:rPr lang="ru-RU" dirty="0"/>
              <a:t> </a:t>
            </a:r>
            <a:r>
              <a:rPr lang="ru-RU" dirty="0">
                <a:hlinkClick r:id="rId8" tooltip="Япония"/>
              </a:rPr>
              <a:t>японских</a:t>
            </a:r>
            <a:r>
              <a:rPr lang="ru-RU" dirty="0"/>
              <a:t> войск во время </a:t>
            </a:r>
            <a:r>
              <a:rPr lang="ru-RU" dirty="0">
                <a:hlinkClick r:id="rId9" tooltip="Вторая мировая война"/>
              </a:rPr>
              <a:t>Второй мировой войны</a:t>
            </a:r>
            <a:r>
              <a:rPr lang="ru-RU" dirty="0"/>
              <a:t> с целью овладения </a:t>
            </a:r>
            <a:r>
              <a:rPr lang="ru-RU" dirty="0">
                <a:hlinkClick r:id="rId10" tooltip="Курильские острова"/>
              </a:rPr>
              <a:t>Курильскими островами</a:t>
            </a:r>
            <a:r>
              <a:rPr lang="ru-RU" dirty="0"/>
              <a:t>. Является </a:t>
            </a:r>
            <a:r>
              <a:rPr lang="ru-RU" dirty="0" err="1"/>
              <a:t>частью</a:t>
            </a:r>
            <a:r>
              <a:rPr lang="ru-RU" dirty="0" err="1">
                <a:hlinkClick r:id="rId11" tooltip="Советско-японская война"/>
              </a:rPr>
              <a:t>Советско</a:t>
            </a:r>
            <a:r>
              <a:rPr lang="ru-RU" dirty="0">
                <a:hlinkClick r:id="rId11" tooltip="Советско-японская война"/>
              </a:rPr>
              <a:t>-японской войны</a:t>
            </a:r>
            <a:r>
              <a:rPr lang="ru-RU" dirty="0"/>
              <a:t>. Итогом операции стало занятие советскими войсками 56 островов Курильской гряды, общей площадью 10,5 тыс. км², которые позднее, в 1946 году, были включены в состав СССР</a:t>
            </a:r>
            <a:r>
              <a:rPr lang="ru-RU" baseline="30000" dirty="0">
                <a:hlinkClick r:id="rId12"/>
              </a:rPr>
              <a:t>[3]</a:t>
            </a:r>
            <a:r>
              <a:rPr lang="ru-RU" dirty="0"/>
              <a:t>.</a:t>
            </a:r>
          </a:p>
        </p:txBody>
      </p:sp>
      <p:pic>
        <p:nvPicPr>
          <p:cNvPr id="7170" name="Picture 2" descr="YKurDesant-go to ships.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99328" y="1223492"/>
            <a:ext cx="6380289" cy="5447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4897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ИТОГИ ВОЕННЫХ ДЕЙСТВИЙ</a:t>
            </a:r>
            <a:endParaRPr lang="ru-RU" dirty="0"/>
          </a:p>
        </p:txBody>
      </p:sp>
      <p:sp>
        <p:nvSpPr>
          <p:cNvPr id="3" name="Объект 2"/>
          <p:cNvSpPr>
            <a:spLocks noGrp="1"/>
          </p:cNvSpPr>
          <p:nvPr>
            <p:ph idx="1"/>
          </p:nvPr>
        </p:nvSpPr>
        <p:spPr>
          <a:xfrm>
            <a:off x="175058" y="1725771"/>
            <a:ext cx="5787860" cy="4689080"/>
          </a:xfrm>
        </p:spPr>
        <p:txBody>
          <a:bodyPr>
            <a:normAutofit fontScale="92500" lnSpcReduction="10000"/>
          </a:bodyPr>
          <a:lstStyle/>
          <a:p>
            <a:r>
              <a:rPr lang="ru-RU" dirty="0"/>
              <a:t>Основные боевые действия на континенте велись 12 дней, по </a:t>
            </a:r>
            <a:r>
              <a:rPr lang="ru-RU" dirty="0">
                <a:hlinkClick r:id="rId2" tooltip="20 августа"/>
              </a:rPr>
              <a:t>20 августа</a:t>
            </a:r>
            <a:r>
              <a:rPr lang="ru-RU" dirty="0"/>
              <a:t>. Однако отдельные боестолкновения продолжались вплоть до </a:t>
            </a:r>
            <a:r>
              <a:rPr lang="ru-RU" dirty="0">
                <a:hlinkClick r:id="rId3" tooltip="10 сентября"/>
              </a:rPr>
              <a:t>10 сентября</a:t>
            </a:r>
            <a:r>
              <a:rPr lang="ru-RU" dirty="0"/>
              <a:t>, ставшего днём полной капитуляции и пленения </a:t>
            </a:r>
            <a:r>
              <a:rPr lang="ru-RU" dirty="0" err="1"/>
              <a:t>Квантунской</a:t>
            </a:r>
            <a:r>
              <a:rPr lang="ru-RU" dirty="0"/>
              <a:t> армии.</a:t>
            </a:r>
          </a:p>
          <a:p>
            <a:r>
              <a:rPr lang="ru-RU" dirty="0"/>
              <a:t>Боевые действия на островах полностью закончились </a:t>
            </a:r>
            <a:r>
              <a:rPr lang="ru-RU" dirty="0">
                <a:hlinkClick r:id="rId4" tooltip="5 сентября"/>
              </a:rPr>
              <a:t>5 сентября</a:t>
            </a:r>
            <a:r>
              <a:rPr lang="ru-RU" dirty="0"/>
              <a:t>.</a:t>
            </a:r>
          </a:p>
          <a:p>
            <a:r>
              <a:rPr lang="ru-RU" dirty="0">
                <a:hlinkClick r:id="rId5" tooltip="Акт о капитуляции Японии (02.09.1945)"/>
              </a:rPr>
              <a:t>Акт о капитуляции Японии</a:t>
            </a:r>
            <a:r>
              <a:rPr lang="ru-RU" dirty="0"/>
              <a:t> был подписан 2 сентября 1945 года на борту </a:t>
            </a:r>
            <a:r>
              <a:rPr lang="ru-RU" dirty="0">
                <a:hlinkClick r:id="rId6" tooltip="USS Missouri (BB-63)"/>
              </a:rPr>
              <a:t>линкора «Миссури»</a:t>
            </a:r>
            <a:r>
              <a:rPr lang="ru-RU" dirty="0"/>
              <a:t> в Токийском заливе.</a:t>
            </a:r>
          </a:p>
          <a:p>
            <a:r>
              <a:rPr lang="ru-RU" dirty="0"/>
              <a:t>В результате была полностью разгромлена миллионная </a:t>
            </a:r>
            <a:r>
              <a:rPr lang="ru-RU" dirty="0" err="1"/>
              <a:t>Квантунская</a:t>
            </a:r>
            <a:r>
              <a:rPr lang="ru-RU" dirty="0"/>
              <a:t> армия. По советским данным, её потери убитыми составили 84 тыс. человек, взято в плен около 600 тыс. Безвозвратные потери Советской армии составили 12 тыс. человек.</a:t>
            </a:r>
          </a:p>
          <a:p>
            <a:r>
              <a:rPr lang="ru-RU" dirty="0"/>
              <a:t>Советские войска заняли </a:t>
            </a:r>
            <a:r>
              <a:rPr lang="ru-RU" dirty="0">
                <a:hlinkClick r:id="rId7" tooltip="Маньчжурия"/>
              </a:rPr>
              <a:t>Маньчжурию</a:t>
            </a:r>
            <a:r>
              <a:rPr lang="ru-RU" dirty="0"/>
              <a:t>.</a:t>
            </a:r>
          </a:p>
        </p:txBody>
      </p:sp>
      <p:pic>
        <p:nvPicPr>
          <p:cNvPr id="4" name="Рисунок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62919" y="1725771"/>
            <a:ext cx="5872766" cy="3863659"/>
          </a:xfrm>
          <a:prstGeom prst="rect">
            <a:avLst/>
          </a:prstGeom>
        </p:spPr>
      </p:pic>
    </p:spTree>
    <p:extLst>
      <p:ext uri="{BB962C8B-B14F-4D97-AF65-F5344CB8AC3E}">
        <p14:creationId xmlns:p14="http://schemas.microsoft.com/office/powerpoint/2010/main" val="1793784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ЗНАЧЕНИЕ ПОБЕДЫ НАД ЯПОНИЕЙ</a:t>
            </a:r>
            <a:endParaRPr lang="ru-RU" dirty="0"/>
          </a:p>
        </p:txBody>
      </p:sp>
      <p:sp>
        <p:nvSpPr>
          <p:cNvPr id="3" name="Объект 2"/>
          <p:cNvSpPr>
            <a:spLocks noGrp="1"/>
          </p:cNvSpPr>
          <p:nvPr>
            <p:ph idx="1"/>
          </p:nvPr>
        </p:nvSpPr>
        <p:spPr>
          <a:xfrm>
            <a:off x="677334" y="1287887"/>
            <a:ext cx="8596668" cy="5370490"/>
          </a:xfrm>
        </p:spPr>
        <p:txBody>
          <a:bodyPr>
            <a:normAutofit fontScale="85000" lnSpcReduction="20000"/>
          </a:bodyPr>
          <a:lstStyle/>
          <a:p>
            <a:r>
              <a:rPr lang="ru-RU" dirty="0"/>
              <a:t>В результате войны СССР фактически вернул в свой состав территории, аннексированные Японией у Российской империи по окончании Русско-японской войны 1904—1905 годов по итогам </a:t>
            </a:r>
            <a:r>
              <a:rPr lang="ru-RU" dirty="0" err="1"/>
              <a:t>Портсмутского</a:t>
            </a:r>
            <a:r>
              <a:rPr lang="ru-RU" dirty="0"/>
              <a:t> мира (южный Сахалин и, временно, </a:t>
            </a:r>
            <a:r>
              <a:rPr lang="ru-RU" dirty="0" err="1"/>
              <a:t>Квантун</a:t>
            </a:r>
            <a:r>
              <a:rPr lang="ru-RU" dirty="0"/>
              <a:t> с Порт-Артуром и Дальним), а также ранее уступленную Японии в 1875 году основную группу Курильских островов и закреплённую за Японией </a:t>
            </a:r>
            <a:r>
              <a:rPr lang="ru-RU" dirty="0" err="1"/>
              <a:t>Симодским</a:t>
            </a:r>
            <a:r>
              <a:rPr lang="ru-RU" dirty="0"/>
              <a:t> договором 1855 года южную часть Курил.</a:t>
            </a:r>
          </a:p>
          <a:p>
            <a:endParaRPr lang="ru-RU" dirty="0"/>
          </a:p>
          <a:p>
            <a:r>
              <a:rPr lang="ru-RU" dirty="0"/>
              <a:t>Последняя территориальная потеря Японией не признана до сих пор. Согласно Сан-Францисскому мирному договору Япония отказалась от любых притязаний на Сахалин (</a:t>
            </a:r>
            <a:r>
              <a:rPr lang="ru-RU" dirty="0" err="1"/>
              <a:t>Карафуто</a:t>
            </a:r>
            <a:r>
              <a:rPr lang="ru-RU" dirty="0"/>
              <a:t>) и Курилы (</a:t>
            </a:r>
            <a:r>
              <a:rPr lang="ru-RU" dirty="0" err="1"/>
              <a:t>Тисима</a:t>
            </a:r>
            <a:r>
              <a:rPr lang="ru-RU" dirty="0"/>
              <a:t> </a:t>
            </a:r>
            <a:r>
              <a:rPr lang="ru-RU" dirty="0" err="1"/>
              <a:t>Рэтто</a:t>
            </a:r>
            <a:r>
              <a:rPr lang="ru-RU" dirty="0"/>
              <a:t>). Но договор не определял принадлежность островов. И СССР, в том числе и по этой причине, не подписал его. Однако в 1956 году была подписана Московская декларация, по которой прекращено состояние войны и установлены дипломатические и консульские отношения СССР с Японией. В 9 статье Декларации, в частности, сказано:</a:t>
            </a:r>
          </a:p>
          <a:p>
            <a:endParaRPr lang="ru-RU" dirty="0"/>
          </a:p>
          <a:p>
            <a:r>
              <a:rPr lang="ru-RU" dirty="0"/>
              <a:t>СССР, идя навстречу пожеланиям Японии и учитывая интересы японского государства, соглашается на передачу Японии островов </a:t>
            </a:r>
            <a:r>
              <a:rPr lang="ru-RU" dirty="0" err="1"/>
              <a:t>Хабомаи</a:t>
            </a:r>
            <a:r>
              <a:rPr lang="ru-RU" dirty="0"/>
              <a:t> и острова </a:t>
            </a:r>
            <a:r>
              <a:rPr lang="ru-RU" dirty="0" err="1"/>
              <a:t>Сикотан</a:t>
            </a:r>
            <a:r>
              <a:rPr lang="ru-RU" dirty="0"/>
              <a:t> с тем, однако, что фактическая передача этих островов Японии будет произведена после заключения Мирного Договора.</a:t>
            </a:r>
          </a:p>
          <a:p>
            <a:r>
              <a:rPr lang="ru-RU" dirty="0"/>
              <a:t>Тем не менее, сразу же после подписания Япония начала требовать возврата всей южной группы Курил, как предварительного условия для переговоров по мирному договору. Эта позиция японского правительства сохранилась до сих пор и препятствует заключению мирного договора между Японией и Россией, как государства-наследника СССР</a:t>
            </a:r>
          </a:p>
        </p:txBody>
      </p:sp>
      <p:pic>
        <p:nvPicPr>
          <p:cNvPr id="9218" name="Picture 2" descr="Капитуляция Японии..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74002" y="4790941"/>
            <a:ext cx="2793501" cy="1810643"/>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i68.fastpic.ru/big/2014/1104/0b/_ad99fdd9f64aff202e3dead63059380b.jpg?noht=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74002" y="2608687"/>
            <a:ext cx="2793501" cy="2027069"/>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www.ljplus.ru/img4/s/h/shkolnizza/znamya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74001" y="213216"/>
            <a:ext cx="2793501" cy="2149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0702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9855" y="0"/>
            <a:ext cx="6284889" cy="762000"/>
          </a:xfrm>
        </p:spPr>
        <p:txBody>
          <a:bodyPr/>
          <a:lstStyle/>
          <a:p>
            <a:r>
              <a:rPr lang="ru-RU" dirty="0" smtClean="0"/>
              <a:t>   ПОДГОТОВКА К  ВОЙНЕ</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540931649"/>
              </p:ext>
            </p:extLst>
          </p:nvPr>
        </p:nvGraphicFramePr>
        <p:xfrm>
          <a:off x="12492507" y="6926901"/>
          <a:ext cx="231820" cy="365760"/>
        </p:xfrm>
        <a:graphic>
          <a:graphicData uri="http://schemas.openxmlformats.org/drawingml/2006/table">
            <a:tbl>
              <a:tblPr/>
              <a:tblGrid>
                <a:gridCol w="231820"/>
              </a:tblGrid>
              <a:tr h="0">
                <a:tc>
                  <a:txBody>
                    <a:bodyPr/>
                    <a:lstStyle/>
                    <a:p>
                      <a:endParaRPr lang="ru-RU" dirty="0">
                        <a:effectLst/>
                      </a:endParaRPr>
                    </a:p>
                  </a:txBody>
                  <a:tcPr anchor="ctr">
                    <a:lnL>
                      <a:noFill/>
                    </a:lnL>
                    <a:lnR>
                      <a:noFill/>
                    </a:lnR>
                    <a:lnT>
                      <a:noFill/>
                    </a:lnT>
                    <a:lnB>
                      <a:noFill/>
                    </a:lnB>
                    <a:solidFill>
                      <a:srgbClr val="FFFFFF"/>
                    </a:solidFill>
                  </a:tcPr>
                </a:tc>
              </a:tr>
            </a:tbl>
          </a:graphicData>
        </a:graphic>
      </p:graphicFrame>
      <p:sp>
        <p:nvSpPr>
          <p:cNvPr id="5" name="Rectangle 2"/>
          <p:cNvSpPr>
            <a:spLocks noChangeArrowheads="1"/>
          </p:cNvSpPr>
          <p:nvPr/>
        </p:nvSpPr>
        <p:spPr bwMode="auto">
          <a:xfrm>
            <a:off x="270458" y="1199113"/>
            <a:ext cx="7946264" cy="501675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rgbClr val="252525"/>
                </a:solidFill>
                <a:effectLst/>
                <a:cs typeface="Arial" panose="020B0604020202020204" pitchFamily="34" charset="0"/>
              </a:rPr>
              <a:t>Опасность войны СССР с Японией существовала со второй половины </a:t>
            </a:r>
            <a:r>
              <a:rPr kumimoji="0" lang="ru-RU" altLang="ru-RU" sz="1600" b="0" i="0" u="none" strike="noStrike" cap="none" normalizeH="0" baseline="0" dirty="0" smtClean="0">
                <a:ln>
                  <a:noFill/>
                </a:ln>
                <a:solidFill>
                  <a:srgbClr val="0B0080"/>
                </a:solidFill>
                <a:effectLst/>
                <a:cs typeface="Arial" panose="020B0604020202020204" pitchFamily="34" charset="0"/>
                <a:hlinkClick r:id="rId2" tooltip="1930-е"/>
              </a:rPr>
              <a:t>1930-х</a:t>
            </a:r>
            <a:r>
              <a:rPr kumimoji="0" lang="ru-RU" altLang="ru-RU" sz="1600" b="0" i="0" u="none" strike="noStrike" cap="none" normalizeH="0" baseline="0" dirty="0" smtClean="0">
                <a:ln>
                  <a:noFill/>
                </a:ln>
                <a:solidFill>
                  <a:srgbClr val="252525"/>
                </a:solidFill>
                <a:effectLst/>
                <a:cs typeface="Arial" panose="020B0604020202020204" pitchFamily="34" charset="0"/>
              </a:rPr>
              <a:t> годов, в </a:t>
            </a:r>
            <a:r>
              <a:rPr kumimoji="0" lang="ru-RU" altLang="ru-RU" sz="1600" b="0" i="0" u="none" strike="noStrike" cap="none" normalizeH="0" baseline="0" dirty="0" smtClean="0">
                <a:ln>
                  <a:noFill/>
                </a:ln>
                <a:solidFill>
                  <a:srgbClr val="0B0080"/>
                </a:solidFill>
                <a:effectLst/>
                <a:cs typeface="Arial" panose="020B0604020202020204" pitchFamily="34" charset="0"/>
                <a:hlinkClick r:id="rId3" tooltip="1938 год"/>
              </a:rPr>
              <a:t>1938 году</a:t>
            </a:r>
            <a:r>
              <a:rPr kumimoji="0" lang="ru-RU" altLang="ru-RU" sz="1600" b="0" i="0" u="none" strike="noStrike" cap="none" normalizeH="0" baseline="0" dirty="0" smtClean="0">
                <a:ln>
                  <a:noFill/>
                </a:ln>
                <a:solidFill>
                  <a:srgbClr val="252525"/>
                </a:solidFill>
                <a:effectLst/>
                <a:cs typeface="Arial" panose="020B0604020202020204" pitchFamily="34" charset="0"/>
              </a:rPr>
              <a:t> </a:t>
            </a:r>
            <a:r>
              <a:rPr kumimoji="0" lang="ru-RU" altLang="ru-RU" sz="1600" b="0" i="0" u="none" strike="noStrike" cap="none" normalizeH="0" baseline="0" dirty="0" err="1" smtClean="0">
                <a:ln>
                  <a:noFill/>
                </a:ln>
                <a:solidFill>
                  <a:srgbClr val="252525"/>
                </a:solidFill>
                <a:effectLst/>
                <a:cs typeface="Arial" panose="020B0604020202020204" pitchFamily="34" charset="0"/>
              </a:rPr>
              <a:t>произошли</a:t>
            </a:r>
            <a:r>
              <a:rPr kumimoji="0" lang="ru-RU" altLang="ru-RU" sz="1600" b="0" i="0" u="none" strike="noStrike" cap="none" normalizeH="0" baseline="0" dirty="0" err="1" smtClean="0">
                <a:ln>
                  <a:noFill/>
                </a:ln>
                <a:solidFill>
                  <a:srgbClr val="0B0080"/>
                </a:solidFill>
                <a:effectLst/>
                <a:cs typeface="Arial" panose="020B0604020202020204" pitchFamily="34" charset="0"/>
                <a:hlinkClick r:id="rId4" tooltip="Хасанские бои (1938)"/>
              </a:rPr>
              <a:t>столкновения</a:t>
            </a:r>
            <a:r>
              <a:rPr kumimoji="0" lang="ru-RU" altLang="ru-RU" sz="1600" b="0" i="0" u="none" strike="noStrike" cap="none" normalizeH="0" baseline="0" dirty="0" smtClean="0">
                <a:ln>
                  <a:noFill/>
                </a:ln>
                <a:solidFill>
                  <a:srgbClr val="0B0080"/>
                </a:solidFill>
                <a:effectLst/>
                <a:cs typeface="Arial" panose="020B0604020202020204" pitchFamily="34" charset="0"/>
                <a:hlinkClick r:id="rId4" tooltip="Хасанские бои (1938)"/>
              </a:rPr>
              <a:t> на озере Хасан</a:t>
            </a:r>
            <a:r>
              <a:rPr kumimoji="0" lang="ru-RU" altLang="ru-RU" sz="1600" b="0" i="0" u="none" strike="noStrike" cap="none" normalizeH="0" baseline="0" dirty="0" smtClean="0">
                <a:ln>
                  <a:noFill/>
                </a:ln>
                <a:solidFill>
                  <a:srgbClr val="252525"/>
                </a:solidFill>
                <a:effectLst/>
                <a:cs typeface="Arial" panose="020B0604020202020204" pitchFamily="34" charset="0"/>
              </a:rPr>
              <a:t>, а в </a:t>
            </a:r>
            <a:r>
              <a:rPr kumimoji="0" lang="ru-RU" altLang="ru-RU" sz="1600" b="0" i="0" u="none" strike="noStrike" cap="none" normalizeH="0" baseline="0" dirty="0" smtClean="0">
                <a:ln>
                  <a:noFill/>
                </a:ln>
                <a:solidFill>
                  <a:srgbClr val="0B0080"/>
                </a:solidFill>
                <a:effectLst/>
                <a:cs typeface="Arial" panose="020B0604020202020204" pitchFamily="34" charset="0"/>
                <a:hlinkClick r:id="rId5" tooltip="1939"/>
              </a:rPr>
              <a:t>1939</a:t>
            </a:r>
            <a:r>
              <a:rPr kumimoji="0" lang="ru-RU" altLang="ru-RU" sz="1600" b="0" i="0" u="none" strike="noStrike" cap="none" normalizeH="0" baseline="0" dirty="0" smtClean="0">
                <a:ln>
                  <a:noFill/>
                </a:ln>
                <a:solidFill>
                  <a:srgbClr val="252525"/>
                </a:solidFill>
                <a:effectLst/>
                <a:cs typeface="Arial" panose="020B0604020202020204" pitchFamily="34" charset="0"/>
              </a:rPr>
              <a:t> </a:t>
            </a:r>
            <a:r>
              <a:rPr kumimoji="0" lang="ru-RU" altLang="ru-RU" sz="1600" b="0" i="0" u="none" strike="noStrike" cap="none" normalizeH="0" baseline="0" dirty="0" smtClean="0">
                <a:ln>
                  <a:noFill/>
                </a:ln>
                <a:solidFill>
                  <a:srgbClr val="0B0080"/>
                </a:solidFill>
                <a:effectLst/>
                <a:cs typeface="Arial" panose="020B0604020202020204" pitchFamily="34" charset="0"/>
                <a:hlinkClick r:id="rId6" tooltip="Бои на Халхин-Голе (1939)"/>
              </a:rPr>
              <a:t>сражение на Халхин-Голе</a:t>
            </a:r>
            <a:r>
              <a:rPr kumimoji="0" lang="ru-RU" altLang="ru-RU" sz="1600" b="0" i="0" u="none" strike="noStrike" cap="none" normalizeH="0" baseline="0" dirty="0" smtClean="0">
                <a:ln>
                  <a:noFill/>
                </a:ln>
                <a:solidFill>
                  <a:srgbClr val="252525"/>
                </a:solidFill>
                <a:effectLst/>
                <a:cs typeface="Arial" panose="020B0604020202020204" pitchFamily="34" charset="0"/>
              </a:rPr>
              <a:t> на границе </a:t>
            </a:r>
            <a:r>
              <a:rPr kumimoji="0" lang="ru-RU" altLang="ru-RU" sz="1600" b="0" i="0" u="none" strike="noStrike" cap="none" normalizeH="0" baseline="0" dirty="0" smtClean="0">
                <a:ln>
                  <a:noFill/>
                </a:ln>
                <a:solidFill>
                  <a:srgbClr val="0B0080"/>
                </a:solidFill>
                <a:effectLst/>
                <a:cs typeface="Arial" panose="020B0604020202020204" pitchFamily="34" charset="0"/>
                <a:hlinkClick r:id="rId7" tooltip="Монголия"/>
              </a:rPr>
              <a:t>Монголии</a:t>
            </a:r>
            <a:r>
              <a:rPr kumimoji="0" lang="ru-RU" altLang="ru-RU" sz="1600" b="0" i="0" u="none" strike="noStrike" cap="none" normalizeH="0" baseline="0" dirty="0" smtClean="0">
                <a:ln>
                  <a:noFill/>
                </a:ln>
                <a:solidFill>
                  <a:srgbClr val="252525"/>
                </a:solidFill>
                <a:effectLst/>
                <a:cs typeface="Arial" panose="020B0604020202020204" pitchFamily="34" charset="0"/>
              </a:rPr>
              <a:t> и </a:t>
            </a:r>
            <a:r>
              <a:rPr kumimoji="0" lang="ru-RU" altLang="ru-RU" sz="1600" b="0" i="0" u="none" strike="noStrike" cap="none" normalizeH="0" baseline="0" dirty="0" err="1" smtClean="0">
                <a:ln>
                  <a:noFill/>
                </a:ln>
                <a:solidFill>
                  <a:srgbClr val="0B0080"/>
                </a:solidFill>
                <a:effectLst/>
                <a:cs typeface="Arial" panose="020B0604020202020204" pitchFamily="34" charset="0"/>
                <a:hlinkClick r:id="rId8" tooltip="Маньчжоу-Го"/>
              </a:rPr>
              <a:t>Маньчжоу-Го</a:t>
            </a:r>
            <a:r>
              <a:rPr kumimoji="0" lang="ru-RU" altLang="ru-RU" sz="1600" b="0" i="0" u="none" strike="noStrike" cap="none" normalizeH="0" baseline="0" dirty="0" smtClean="0">
                <a:ln>
                  <a:noFill/>
                </a:ln>
                <a:solidFill>
                  <a:srgbClr val="252525"/>
                </a:solidFill>
                <a:effectLst/>
                <a:cs typeface="Arial" panose="020B0604020202020204" pitchFamily="34" charset="0"/>
              </a:rPr>
              <a:t>. В </a:t>
            </a:r>
            <a:r>
              <a:rPr kumimoji="0" lang="ru-RU" altLang="ru-RU" sz="1600" b="0" i="0" u="none" strike="noStrike" cap="none" normalizeH="0" baseline="0" dirty="0" smtClean="0">
                <a:ln>
                  <a:noFill/>
                </a:ln>
                <a:solidFill>
                  <a:srgbClr val="0B0080"/>
                </a:solidFill>
                <a:effectLst/>
                <a:cs typeface="Arial" panose="020B0604020202020204" pitchFamily="34" charset="0"/>
                <a:hlinkClick r:id="rId9" tooltip="1940"/>
              </a:rPr>
              <a:t>1940</a:t>
            </a:r>
            <a:r>
              <a:rPr kumimoji="0" lang="ru-RU" altLang="ru-RU" sz="1600" b="0" i="0" u="none" strike="noStrike" cap="none" normalizeH="0" baseline="0" dirty="0" smtClean="0">
                <a:ln>
                  <a:noFill/>
                </a:ln>
                <a:solidFill>
                  <a:srgbClr val="252525"/>
                </a:solidFill>
                <a:effectLst/>
                <a:cs typeface="Arial" panose="020B0604020202020204" pitchFamily="34" charset="0"/>
              </a:rPr>
              <a:t> создан советский </a:t>
            </a:r>
            <a:r>
              <a:rPr kumimoji="0" lang="ru-RU" altLang="ru-RU" sz="1600" b="0" i="0" u="none" strike="noStrike" cap="none" normalizeH="0" baseline="0" dirty="0" smtClean="0">
                <a:ln>
                  <a:noFill/>
                </a:ln>
                <a:solidFill>
                  <a:srgbClr val="0B0080"/>
                </a:solidFill>
                <a:effectLst/>
                <a:cs typeface="Arial" panose="020B0604020202020204" pitchFamily="34" charset="0"/>
                <a:hlinkClick r:id="rId10" tooltip="Дальневосточный фронт"/>
              </a:rPr>
              <a:t>Дальневосточный фронт</a:t>
            </a:r>
            <a:r>
              <a:rPr kumimoji="0" lang="ru-RU" altLang="ru-RU" sz="1600" b="0" i="0" u="none" strike="noStrike" cap="none" normalizeH="0" baseline="0" dirty="0" smtClean="0">
                <a:ln>
                  <a:noFill/>
                </a:ln>
                <a:solidFill>
                  <a:srgbClr val="252525"/>
                </a:solidFill>
                <a:effectLst/>
                <a:cs typeface="Arial" panose="020B0604020202020204" pitchFamily="34" charset="0"/>
              </a:rPr>
              <a:t>, что указывало на реальный риск начала войны.</a:t>
            </a:r>
            <a:endParaRPr kumimoji="0" lang="ru-RU" altLang="ru-RU"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rgbClr val="252525"/>
                </a:solidFill>
                <a:effectLst/>
                <a:cs typeface="Arial" panose="020B0604020202020204" pitchFamily="34" charset="0"/>
              </a:rPr>
              <a:t>Однако обострение ситуации на западных границах заставило СССР искать компромисс в отношениях с Японией. Последняя, в свою очередь, выбирая между вариантами агрессии на север (против СССР) и на юг (против </a:t>
            </a:r>
            <a:r>
              <a:rPr kumimoji="0" lang="ru-RU" altLang="ru-RU" sz="1600" b="0" i="0" u="none" strike="noStrike" cap="none" normalizeH="0" baseline="0" dirty="0" smtClean="0">
                <a:ln>
                  <a:noFill/>
                </a:ln>
                <a:solidFill>
                  <a:srgbClr val="0B0080"/>
                </a:solidFill>
                <a:effectLst/>
                <a:cs typeface="Arial" panose="020B0604020202020204" pitchFamily="34" charset="0"/>
                <a:hlinkClick r:id="rId11" tooltip="США"/>
              </a:rPr>
              <a:t>США</a:t>
            </a:r>
            <a:r>
              <a:rPr kumimoji="0" lang="ru-RU" altLang="ru-RU" sz="1600" b="0" i="0" u="none" strike="noStrike" cap="none" normalizeH="0" baseline="0" dirty="0" smtClean="0">
                <a:ln>
                  <a:noFill/>
                </a:ln>
                <a:solidFill>
                  <a:srgbClr val="252525"/>
                </a:solidFill>
                <a:effectLst/>
                <a:cs typeface="Arial" panose="020B0604020202020204" pitchFamily="34" charset="0"/>
              </a:rPr>
              <a:t> </a:t>
            </a:r>
            <a:r>
              <a:rPr kumimoji="0" lang="ru-RU" altLang="ru-RU" sz="1600" b="0" i="0" u="none" strike="noStrike" cap="none" normalizeH="0" baseline="0" dirty="0" err="1" smtClean="0">
                <a:ln>
                  <a:noFill/>
                </a:ln>
                <a:solidFill>
                  <a:srgbClr val="252525"/>
                </a:solidFill>
                <a:effectLst/>
                <a:cs typeface="Arial" panose="020B0604020202020204" pitchFamily="34" charset="0"/>
              </a:rPr>
              <a:t>и</a:t>
            </a:r>
            <a:r>
              <a:rPr kumimoji="0" lang="ru-RU" altLang="ru-RU" sz="1600" b="0" i="0" u="none" strike="noStrike" cap="none" normalizeH="0" baseline="0" dirty="0" err="1" smtClean="0">
                <a:ln>
                  <a:noFill/>
                </a:ln>
                <a:solidFill>
                  <a:srgbClr val="0B0080"/>
                </a:solidFill>
                <a:effectLst/>
                <a:cs typeface="Arial" panose="020B0604020202020204" pitchFamily="34" charset="0"/>
                <a:hlinkClick r:id="rId12" tooltip="Великобритания"/>
              </a:rPr>
              <a:t>Великобритании</a:t>
            </a:r>
            <a:r>
              <a:rPr kumimoji="0" lang="ru-RU" altLang="ru-RU" sz="1600" b="0" i="0" u="none" strike="noStrike" cap="none" normalizeH="0" baseline="0" dirty="0" smtClean="0">
                <a:ln>
                  <a:noFill/>
                </a:ln>
                <a:solidFill>
                  <a:srgbClr val="252525"/>
                </a:solidFill>
                <a:effectLst/>
                <a:cs typeface="Arial" panose="020B0604020202020204" pitchFamily="34" charset="0"/>
              </a:rPr>
              <a:t>), всё более склонялась к последнему варианту и стремилась обезопасить себя со стороны СССР. Результатом временного совпадения интересов двух стран становится подписание 13 апреля 1941 года </a:t>
            </a:r>
            <a:r>
              <a:rPr kumimoji="0" lang="ru-RU" altLang="ru-RU" sz="1600" b="0" i="0" u="none" strike="noStrike" cap="none" normalizeH="0" baseline="0" dirty="0" smtClean="0">
                <a:ln>
                  <a:noFill/>
                </a:ln>
                <a:solidFill>
                  <a:srgbClr val="0B0080"/>
                </a:solidFill>
                <a:effectLst/>
                <a:cs typeface="Arial" panose="020B0604020202020204" pitchFamily="34" charset="0"/>
                <a:hlinkClick r:id="rId13" tooltip="Пакт о нейтралитете между СССР и Японией (1941)"/>
              </a:rPr>
              <a:t>Пакта о нейтралитете</a:t>
            </a:r>
            <a:r>
              <a:rPr kumimoji="0" lang="ru-RU" altLang="ru-RU" sz="1600" b="0" i="0" u="none" strike="noStrike" cap="none" normalizeH="0" baseline="0" dirty="0" smtClean="0">
                <a:ln>
                  <a:noFill/>
                </a:ln>
                <a:solidFill>
                  <a:srgbClr val="252525"/>
                </a:solidFill>
                <a:effectLst/>
                <a:cs typeface="Arial" panose="020B0604020202020204" pitchFamily="34" charset="0"/>
              </a:rPr>
              <a:t>, согласно ст. 2 которого</a:t>
            </a:r>
            <a:r>
              <a:rPr kumimoji="0" lang="ru-RU" altLang="ru-RU" sz="1600" b="0" i="0" u="none" strike="noStrike" cap="none" normalizeH="0" baseline="30000" dirty="0" smtClean="0">
                <a:ln>
                  <a:noFill/>
                </a:ln>
                <a:solidFill>
                  <a:srgbClr val="0B0080"/>
                </a:solidFill>
                <a:effectLst/>
                <a:cs typeface="Arial" panose="020B0604020202020204" pitchFamily="34" charset="0"/>
                <a:hlinkClick r:id="rId14"/>
              </a:rPr>
              <a:t>[4]</a:t>
            </a:r>
            <a:r>
              <a:rPr kumimoji="0" lang="ru-RU" altLang="ru-RU" sz="1600" b="0" i="0" u="none" strike="noStrike" cap="none" normalizeH="0" baseline="0" dirty="0" smtClean="0">
                <a:ln>
                  <a:noFill/>
                </a:ln>
                <a:solidFill>
                  <a:srgbClr val="252525"/>
                </a:solidFill>
                <a:effectLst/>
                <a:cs typeface="Arial" panose="020B0604020202020204" pitchFamily="34" charset="0"/>
              </a:rPr>
              <a:t>:</a:t>
            </a:r>
            <a:endParaRPr kumimoji="0" lang="ru-RU" altLang="ru-RU"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rgbClr val="252525"/>
                </a:solidFill>
                <a:effectLst/>
                <a:cs typeface="Arial" panose="020B0604020202020204" pitchFamily="34" charset="0"/>
              </a:rPr>
              <a:t>В </a:t>
            </a:r>
            <a:r>
              <a:rPr kumimoji="0" lang="ru-RU" altLang="ru-RU" sz="1600" b="0" i="0" u="none" strike="noStrike" cap="none" normalizeH="0" baseline="0" dirty="0" smtClean="0">
                <a:ln>
                  <a:noFill/>
                </a:ln>
                <a:solidFill>
                  <a:srgbClr val="0B0080"/>
                </a:solidFill>
                <a:effectLst/>
                <a:cs typeface="Arial" panose="020B0604020202020204" pitchFamily="34" charset="0"/>
                <a:hlinkClick r:id="rId15" tooltip="1941 год"/>
              </a:rPr>
              <a:t>1941 году</a:t>
            </a:r>
            <a:r>
              <a:rPr kumimoji="0" lang="ru-RU" altLang="ru-RU" sz="1600" b="0" i="0" u="none" strike="noStrike" cap="none" normalizeH="0" baseline="0" dirty="0" smtClean="0">
                <a:ln>
                  <a:noFill/>
                </a:ln>
                <a:solidFill>
                  <a:srgbClr val="252525"/>
                </a:solidFill>
                <a:effectLst/>
                <a:cs typeface="Arial" panose="020B0604020202020204" pitchFamily="34" charset="0"/>
              </a:rPr>
              <a:t> </a:t>
            </a:r>
            <a:r>
              <a:rPr kumimoji="0" lang="ru-RU" altLang="ru-RU" sz="1600" b="0" i="0" u="none" strike="noStrike" cap="none" normalizeH="0" baseline="0" dirty="0" smtClean="0">
                <a:ln>
                  <a:noFill/>
                </a:ln>
                <a:solidFill>
                  <a:srgbClr val="0B0080"/>
                </a:solidFill>
                <a:effectLst/>
                <a:cs typeface="Arial" panose="020B0604020202020204" pitchFamily="34" charset="0"/>
                <a:hlinkClick r:id="rId16" tooltip="Страны Оси"/>
              </a:rPr>
              <a:t>страны гитлеровской коалиции</a:t>
            </a:r>
            <a:r>
              <a:rPr kumimoji="0" lang="ru-RU" altLang="ru-RU" sz="1600" b="0" i="0" u="none" strike="noStrike" cap="none" normalizeH="0" baseline="0" dirty="0" smtClean="0">
                <a:ln>
                  <a:noFill/>
                </a:ln>
                <a:solidFill>
                  <a:srgbClr val="252525"/>
                </a:solidFill>
                <a:effectLst/>
                <a:cs typeface="Arial" panose="020B0604020202020204" pitchFamily="34" charset="0"/>
              </a:rPr>
              <a:t>, кроме Японии, объявили войну СССР (</a:t>
            </a:r>
            <a:r>
              <a:rPr kumimoji="0" lang="ru-RU" altLang="ru-RU" sz="1600" b="0" i="0" u="none" strike="noStrike" cap="none" normalizeH="0" baseline="0" dirty="0" smtClean="0">
                <a:ln>
                  <a:noFill/>
                </a:ln>
                <a:solidFill>
                  <a:srgbClr val="0B0080"/>
                </a:solidFill>
                <a:effectLst/>
                <a:cs typeface="Arial" panose="020B0604020202020204" pitchFamily="34" charset="0"/>
                <a:hlinkClick r:id="rId17" tooltip="Великая Отечественная война"/>
              </a:rPr>
              <a:t>Великая Отечественная война</a:t>
            </a:r>
            <a:r>
              <a:rPr kumimoji="0" lang="ru-RU" altLang="ru-RU" sz="1600" b="0" i="0" u="none" strike="noStrike" cap="none" normalizeH="0" baseline="0" dirty="0" smtClean="0">
                <a:ln>
                  <a:noFill/>
                </a:ln>
                <a:solidFill>
                  <a:srgbClr val="252525"/>
                </a:solidFill>
                <a:effectLst/>
                <a:cs typeface="Arial" panose="020B0604020202020204" pitchFamily="34" charset="0"/>
              </a:rPr>
              <a:t>), а в том же году Япония напала на </a:t>
            </a:r>
            <a:r>
              <a:rPr kumimoji="0" lang="ru-RU" altLang="ru-RU" sz="1600" b="0" i="0" u="none" strike="noStrike" cap="none" normalizeH="0" baseline="0" dirty="0" smtClean="0">
                <a:ln>
                  <a:noFill/>
                </a:ln>
                <a:solidFill>
                  <a:srgbClr val="0B0080"/>
                </a:solidFill>
                <a:effectLst/>
                <a:cs typeface="Arial" panose="020B0604020202020204" pitchFamily="34" charset="0"/>
                <a:hlinkClick r:id="rId11" tooltip="США"/>
              </a:rPr>
              <a:t>США</a:t>
            </a:r>
            <a:r>
              <a:rPr kumimoji="0" lang="ru-RU" altLang="ru-RU" sz="1600" b="0" i="0" u="none" strike="noStrike" cap="none" normalizeH="0" baseline="0" dirty="0" smtClean="0">
                <a:ln>
                  <a:noFill/>
                </a:ln>
                <a:solidFill>
                  <a:srgbClr val="252525"/>
                </a:solidFill>
                <a:effectLst/>
                <a:cs typeface="Arial" panose="020B0604020202020204" pitchFamily="34" charset="0"/>
              </a:rPr>
              <a:t>, начав </a:t>
            </a:r>
            <a:r>
              <a:rPr kumimoji="0" lang="ru-RU" altLang="ru-RU" sz="1600" b="0" i="0" u="none" strike="noStrike" cap="none" normalizeH="0" baseline="0" dirty="0" smtClean="0">
                <a:ln>
                  <a:noFill/>
                </a:ln>
                <a:solidFill>
                  <a:srgbClr val="0B0080"/>
                </a:solidFill>
                <a:effectLst/>
                <a:cs typeface="Arial" panose="020B0604020202020204" pitchFamily="34" charset="0"/>
                <a:hlinkClick r:id="rId18" tooltip="Тихоокеанский театр военных действий Второй мировой войны"/>
              </a:rPr>
              <a:t>войну на Тихом океане</a:t>
            </a:r>
            <a:r>
              <a:rPr kumimoji="0" lang="ru-RU" altLang="ru-RU" sz="1600" b="0" i="0" u="none" strike="noStrike" cap="none" normalizeH="0" baseline="0" dirty="0" smtClean="0">
                <a:ln>
                  <a:noFill/>
                </a:ln>
                <a:solidFill>
                  <a:srgbClr val="252525"/>
                </a:solidFill>
                <a:effectLst/>
                <a:cs typeface="Arial" panose="020B0604020202020204" pitchFamily="34" charset="0"/>
              </a:rPr>
              <a:t>. Вместе с тем Япония не оставляла мысли об агрессии против СССР. Так, </a:t>
            </a:r>
            <a:r>
              <a:rPr kumimoji="0" lang="ru-RU" altLang="ru-RU" sz="1600" b="0" i="0" u="none" strike="noStrike" cap="none" normalizeH="0" baseline="0" dirty="0" smtClean="0">
                <a:ln>
                  <a:noFill/>
                </a:ln>
                <a:solidFill>
                  <a:srgbClr val="0B0080"/>
                </a:solidFill>
                <a:effectLst/>
                <a:cs typeface="Arial" panose="020B0604020202020204" pitchFamily="34" charset="0"/>
                <a:hlinkClick r:id="rId19" tooltip="Сибирский поход японской армии"/>
              </a:rPr>
              <a:t>план этой агрессии</a:t>
            </a:r>
            <a:r>
              <a:rPr kumimoji="0" lang="ru-RU" altLang="ru-RU" sz="1600" b="0" i="0" u="none" strike="noStrike" cap="none" normalizeH="0" baseline="0" dirty="0" smtClean="0">
                <a:ln>
                  <a:noFill/>
                </a:ln>
                <a:solidFill>
                  <a:srgbClr val="252525"/>
                </a:solidFill>
                <a:effectLst/>
                <a:cs typeface="Arial" panose="020B0604020202020204" pitchFamily="34" charset="0"/>
              </a:rPr>
              <a:t> был представлен уже 2 июля 1941 г., была проведена скрытая мобилизация в Маньчжурии, а </a:t>
            </a:r>
            <a:r>
              <a:rPr kumimoji="0" lang="ru-RU" altLang="ru-RU" sz="1600" b="0" i="0" u="none" strike="noStrike" cap="none" normalizeH="0" baseline="0" dirty="0" err="1" smtClean="0">
                <a:ln>
                  <a:noFill/>
                </a:ln>
                <a:solidFill>
                  <a:srgbClr val="0B0080"/>
                </a:solidFill>
                <a:effectLst/>
                <a:cs typeface="Arial" panose="020B0604020202020204" pitchFamily="34" charset="0"/>
                <a:hlinkClick r:id="rId20" tooltip="Квантунская армия"/>
              </a:rPr>
              <a:t>Квантунская</a:t>
            </a:r>
            <a:r>
              <a:rPr kumimoji="0" lang="ru-RU" altLang="ru-RU" sz="1600" b="0" i="0" u="none" strike="noStrike" cap="none" normalizeH="0" baseline="0" dirty="0" smtClean="0">
                <a:ln>
                  <a:noFill/>
                </a:ln>
                <a:solidFill>
                  <a:srgbClr val="0B0080"/>
                </a:solidFill>
                <a:effectLst/>
                <a:cs typeface="Arial" panose="020B0604020202020204" pitchFamily="34" charset="0"/>
                <a:hlinkClick r:id="rId20" tooltip="Квантунская армия"/>
              </a:rPr>
              <a:t> армия</a:t>
            </a:r>
            <a:r>
              <a:rPr kumimoji="0" lang="ru-RU" altLang="ru-RU" sz="1600" b="0" i="0" u="none" strike="noStrike" cap="none" normalizeH="0" baseline="0" dirty="0" smtClean="0">
                <a:ln>
                  <a:noFill/>
                </a:ln>
                <a:solidFill>
                  <a:srgbClr val="252525"/>
                </a:solidFill>
                <a:effectLst/>
                <a:cs typeface="Arial" panose="020B0604020202020204" pitchFamily="34" charset="0"/>
              </a:rPr>
              <a:t> увеличена вдвое</a:t>
            </a:r>
            <a:r>
              <a:rPr kumimoji="0" lang="ru-RU" altLang="ru-RU" sz="1600" b="0" i="0" u="none" strike="noStrike" cap="none" normalizeH="0" baseline="30000" dirty="0" smtClean="0">
                <a:ln>
                  <a:noFill/>
                </a:ln>
                <a:solidFill>
                  <a:srgbClr val="0B0080"/>
                </a:solidFill>
                <a:effectLst/>
                <a:cs typeface="Arial" panose="020B0604020202020204" pitchFamily="34" charset="0"/>
                <a:hlinkClick r:id="rId21"/>
              </a:rPr>
              <a:t>[5]</a:t>
            </a:r>
            <a:r>
              <a:rPr kumimoji="0" lang="ru-RU" altLang="ru-RU" sz="1600" b="0" i="0" u="none" strike="noStrike" cap="none" normalizeH="0" baseline="0" dirty="0" smtClean="0">
                <a:ln>
                  <a:noFill/>
                </a:ln>
                <a:solidFill>
                  <a:srgbClr val="252525"/>
                </a:solidFill>
                <a:effectLst/>
                <a:cs typeface="Arial" panose="020B0604020202020204" pitchFamily="34" charset="0"/>
              </a:rPr>
              <a:t>. Как считал министр иностранных дел </a:t>
            </a:r>
            <a:r>
              <a:rPr kumimoji="0" lang="ru-RU" altLang="ru-RU" sz="1600" b="0" i="0" u="none" strike="noStrike" cap="none" normalizeH="0" baseline="0" dirty="0" err="1" smtClean="0">
                <a:ln>
                  <a:noFill/>
                </a:ln>
                <a:solidFill>
                  <a:srgbClr val="0B0080"/>
                </a:solidFill>
                <a:effectLst/>
                <a:cs typeface="Arial" panose="020B0604020202020204" pitchFamily="34" charset="0"/>
                <a:hlinkClick r:id="rId22" tooltip="Мацуока, Ёсукэ"/>
              </a:rPr>
              <a:t>Мацуока</a:t>
            </a:r>
            <a:r>
              <a:rPr kumimoji="0" lang="ru-RU" altLang="ru-RU" sz="1600" b="0" i="0" u="none" strike="noStrike" cap="none" normalizeH="0" baseline="0" dirty="0" smtClean="0">
                <a:ln>
                  <a:noFill/>
                </a:ln>
                <a:solidFill>
                  <a:srgbClr val="252525"/>
                </a:solidFill>
                <a:effectLst/>
                <a:cs typeface="Arial" panose="020B0604020202020204" pitchFamily="34" charset="0"/>
              </a:rPr>
              <a:t>, «политика Японии не должна быть связана ни с </a:t>
            </a:r>
            <a:r>
              <a:rPr kumimoji="0" lang="ru-RU" altLang="ru-RU" sz="1600" b="0" i="0" u="none" strike="noStrike" cap="none" normalizeH="0" baseline="0" dirty="0" smtClean="0">
                <a:ln>
                  <a:noFill/>
                </a:ln>
                <a:solidFill>
                  <a:srgbClr val="0B0080"/>
                </a:solidFill>
                <a:effectLst/>
                <a:cs typeface="Arial" panose="020B0604020202020204" pitchFamily="34" charset="0"/>
                <a:hlinkClick r:id="rId13" tooltip="Пакт о нейтралитете между СССР и Японией (1941)"/>
              </a:rPr>
              <a:t>пактом о нейтралитете</a:t>
            </a:r>
            <a:r>
              <a:rPr kumimoji="0" lang="ru-RU" altLang="ru-RU" sz="1600" b="0" i="0" u="none" strike="noStrike" cap="none" normalizeH="0" baseline="0" dirty="0" smtClean="0">
                <a:ln>
                  <a:noFill/>
                </a:ln>
                <a:solidFill>
                  <a:srgbClr val="252525"/>
                </a:solidFill>
                <a:effectLst/>
                <a:cs typeface="Arial" panose="020B0604020202020204" pitchFamily="34" charset="0"/>
              </a:rPr>
              <a:t>, ни с </a:t>
            </a:r>
            <a:r>
              <a:rPr kumimoji="0" lang="ru-RU" altLang="ru-RU" sz="1600" b="0" i="0" u="none" strike="noStrike" cap="none" normalizeH="0" baseline="0" dirty="0" smtClean="0">
                <a:ln>
                  <a:noFill/>
                </a:ln>
                <a:solidFill>
                  <a:srgbClr val="0B0080"/>
                </a:solidFill>
                <a:effectLst/>
                <a:cs typeface="Arial" panose="020B0604020202020204" pitchFamily="34" charset="0"/>
                <a:hlinkClick r:id="rId23" tooltip="Антикоминтерновский пакт"/>
              </a:rPr>
              <a:t>Антикоминтерновским пактом</a:t>
            </a:r>
            <a:r>
              <a:rPr kumimoji="0" lang="ru-RU" altLang="ru-RU" sz="1600" b="0" i="0" u="none" strike="noStrike" cap="none" normalizeH="0" baseline="0" dirty="0" smtClean="0">
                <a:ln>
                  <a:noFill/>
                </a:ln>
                <a:solidFill>
                  <a:srgbClr val="252525"/>
                </a:solidFill>
                <a:effectLst/>
                <a:cs typeface="Arial" panose="020B0604020202020204" pitchFamily="34" charset="0"/>
              </a:rPr>
              <a:t>»</a:t>
            </a:r>
            <a:r>
              <a:rPr kumimoji="0" lang="ru-RU" altLang="ru-RU" sz="1600" b="0" i="0" u="none" strike="noStrike" cap="none" normalizeH="0" baseline="30000" dirty="0" smtClean="0">
                <a:ln>
                  <a:noFill/>
                </a:ln>
                <a:solidFill>
                  <a:srgbClr val="0B0080"/>
                </a:solidFill>
                <a:effectLst/>
                <a:cs typeface="Arial" panose="020B0604020202020204" pitchFamily="34" charset="0"/>
                <a:hlinkClick r:id="rId24"/>
              </a:rPr>
              <a:t>[6]</a:t>
            </a:r>
            <a:r>
              <a:rPr kumimoji="0" lang="ru-RU" altLang="ru-RU" sz="1600" b="0" i="0" u="none" strike="noStrike" cap="none" normalizeH="0" baseline="0" dirty="0" smtClean="0">
                <a:ln>
                  <a:noFill/>
                </a:ln>
                <a:solidFill>
                  <a:srgbClr val="252525"/>
                </a:solidFill>
                <a:effectLst/>
                <a:cs typeface="Arial" panose="020B0604020202020204" pitchFamily="34" charset="0"/>
              </a:rPr>
              <a:t>.</a:t>
            </a:r>
            <a:endParaRPr kumimoji="0" lang="ru-RU" altLang="ru-RU" sz="1600" b="0" i="0" u="none" strike="noStrike" cap="none" normalizeH="0" baseline="0" dirty="0" smtClean="0">
              <a:ln>
                <a:noFill/>
              </a:ln>
              <a:solidFill>
                <a:schemeClr val="tx1"/>
              </a:solidFill>
              <a:effectLst/>
            </a:endParaRPr>
          </a:p>
        </p:txBody>
      </p:sp>
      <p:pic>
        <p:nvPicPr>
          <p:cNvPr id="7" name="Рисунок 6"/>
          <p:cNvPicPr>
            <a:picLocks noChangeAspect="1"/>
          </p:cNvPicPr>
          <p:nvPr/>
        </p:nvPicPr>
        <p:blipFill>
          <a:blip r:embed="rId25"/>
          <a:stretch>
            <a:fillRect/>
          </a:stretch>
        </p:blipFill>
        <p:spPr>
          <a:xfrm>
            <a:off x="8615966" y="136606"/>
            <a:ext cx="3395730" cy="2125014"/>
          </a:xfrm>
          <a:prstGeom prst="rect">
            <a:avLst/>
          </a:prstGeom>
        </p:spPr>
      </p:pic>
      <p:pic>
        <p:nvPicPr>
          <p:cNvPr id="3" name="Рисунок 2"/>
          <p:cNvPicPr>
            <a:picLocks noChangeAspect="1"/>
          </p:cNvPicPr>
          <p:nvPr/>
        </p:nvPicPr>
        <p:blipFill>
          <a:blip r:embed="rId26"/>
          <a:stretch>
            <a:fillRect/>
          </a:stretch>
        </p:blipFill>
        <p:spPr>
          <a:xfrm>
            <a:off x="8615966" y="2398226"/>
            <a:ext cx="3395730" cy="2176531"/>
          </a:xfrm>
          <a:prstGeom prst="rect">
            <a:avLst/>
          </a:prstGeom>
        </p:spPr>
      </p:pic>
      <p:pic>
        <p:nvPicPr>
          <p:cNvPr id="6" name="Рисунок 5"/>
          <p:cNvPicPr>
            <a:picLocks noChangeAspect="1"/>
          </p:cNvPicPr>
          <p:nvPr/>
        </p:nvPicPr>
        <p:blipFill>
          <a:blip r:embed="rId27"/>
          <a:stretch>
            <a:fillRect/>
          </a:stretch>
        </p:blipFill>
        <p:spPr>
          <a:xfrm>
            <a:off x="8615966" y="4711363"/>
            <a:ext cx="3395730" cy="2146637"/>
          </a:xfrm>
          <a:prstGeom prst="rect">
            <a:avLst/>
          </a:prstGeom>
        </p:spPr>
      </p:pic>
    </p:spTree>
    <p:extLst>
      <p:ext uri="{BB962C8B-B14F-4D97-AF65-F5344CB8AC3E}">
        <p14:creationId xmlns:p14="http://schemas.microsoft.com/office/powerpoint/2010/main" val="20916954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231820" y="1275008"/>
            <a:ext cx="6658377" cy="4767017"/>
          </a:xfrm>
        </p:spPr>
        <p:txBody>
          <a:bodyPr>
            <a:normAutofit/>
          </a:bodyPr>
          <a:lstStyle/>
          <a:p>
            <a:pPr marL="0" lvl="0" indent="0" defTabSz="914400" eaLnBrk="0" fontAlgn="base" hangingPunct="0">
              <a:spcBef>
                <a:spcPct val="0"/>
              </a:spcBef>
              <a:spcAft>
                <a:spcPct val="0"/>
              </a:spcAft>
              <a:buClrTx/>
              <a:buSzTx/>
              <a:buNone/>
            </a:pPr>
            <a:r>
              <a:rPr lang="ru-RU" altLang="ru-RU" dirty="0">
                <a:solidFill>
                  <a:srgbClr val="252525"/>
                </a:solidFill>
                <a:cs typeface="Arial" panose="020B0604020202020204" pitchFamily="34" charset="0"/>
              </a:rPr>
              <a:t>В феврале </a:t>
            </a:r>
            <a:r>
              <a:rPr lang="ru-RU" altLang="ru-RU" dirty="0">
                <a:solidFill>
                  <a:srgbClr val="0B0080"/>
                </a:solidFill>
                <a:cs typeface="Arial" panose="020B0604020202020204" pitchFamily="34" charset="0"/>
                <a:hlinkClick r:id="rId2" tooltip="1945"/>
              </a:rPr>
              <a:t>1945</a:t>
            </a:r>
            <a:r>
              <a:rPr lang="ru-RU" altLang="ru-RU" dirty="0">
                <a:solidFill>
                  <a:srgbClr val="252525"/>
                </a:solidFill>
                <a:cs typeface="Arial" panose="020B0604020202020204" pitchFamily="34" charset="0"/>
              </a:rPr>
              <a:t> на </a:t>
            </a:r>
            <a:r>
              <a:rPr lang="ru-RU" altLang="ru-RU" dirty="0">
                <a:solidFill>
                  <a:srgbClr val="0B0080"/>
                </a:solidFill>
                <a:cs typeface="Arial" panose="020B0604020202020204" pitchFamily="34" charset="0"/>
                <a:hlinkClick r:id="rId3" tooltip="Ялтинская конференция"/>
              </a:rPr>
              <a:t>Ялтинской конференции</a:t>
            </a:r>
            <a:r>
              <a:rPr lang="ru-RU" altLang="ru-RU" dirty="0">
                <a:solidFill>
                  <a:srgbClr val="252525"/>
                </a:solidFill>
                <a:cs typeface="Arial" panose="020B0604020202020204" pitchFamily="34" charset="0"/>
              </a:rPr>
              <a:t> </a:t>
            </a:r>
            <a:r>
              <a:rPr lang="ru-RU" altLang="ru-RU" i="1" dirty="0">
                <a:solidFill>
                  <a:srgbClr val="0B0080"/>
                </a:solidFill>
                <a:cs typeface="Arial" panose="020B0604020202020204" pitchFamily="34" charset="0"/>
                <a:hlinkClick r:id="rId4" tooltip="Сталин"/>
              </a:rPr>
              <a:t>Сталин</a:t>
            </a:r>
            <a:r>
              <a:rPr lang="ru-RU" altLang="ru-RU" i="1" dirty="0">
                <a:solidFill>
                  <a:srgbClr val="252525"/>
                </a:solidFill>
                <a:cs typeface="Arial" panose="020B0604020202020204" pitchFamily="34" charset="0"/>
              </a:rPr>
              <a:t> дал обещание союзникам объявить войну Японии через 2—3 месяца после окончания боевых действий в Европе (хотя пакт о нейтралитете предусматривал, что его действие прекращается лишь спустя год после </a:t>
            </a:r>
            <a:r>
              <a:rPr lang="ru-RU" altLang="ru-RU" dirty="0">
                <a:solidFill>
                  <a:srgbClr val="252525"/>
                </a:solidFill>
                <a:cs typeface="Arial" panose="020B0604020202020204" pitchFamily="34" charset="0"/>
              </a:rPr>
              <a:t>денонсации). На </a:t>
            </a:r>
            <a:r>
              <a:rPr lang="ru-RU" altLang="ru-RU" dirty="0">
                <a:solidFill>
                  <a:srgbClr val="0B0080"/>
                </a:solidFill>
                <a:cs typeface="Arial" panose="020B0604020202020204" pitchFamily="34" charset="0"/>
                <a:hlinkClick r:id="rId5" tooltip="Потсдамская конференция"/>
              </a:rPr>
              <a:t>Потсдамской конференции</a:t>
            </a:r>
            <a:r>
              <a:rPr lang="ru-RU" altLang="ru-RU" dirty="0">
                <a:solidFill>
                  <a:srgbClr val="252525"/>
                </a:solidFill>
                <a:cs typeface="Arial" panose="020B0604020202020204" pitchFamily="34" charset="0"/>
              </a:rPr>
              <a:t> в июле 1945 союзники выступили </a:t>
            </a:r>
            <a:r>
              <a:rPr lang="ru-RU" altLang="ru-RU" dirty="0" err="1">
                <a:solidFill>
                  <a:srgbClr val="252525"/>
                </a:solidFill>
                <a:cs typeface="Arial" panose="020B0604020202020204" pitchFamily="34" charset="0"/>
              </a:rPr>
              <a:t>с</a:t>
            </a:r>
            <a:r>
              <a:rPr lang="ru-RU" altLang="ru-RU" dirty="0" err="1">
                <a:solidFill>
                  <a:srgbClr val="0B0080"/>
                </a:solidFill>
                <a:cs typeface="Arial" panose="020B0604020202020204" pitchFamily="34" charset="0"/>
                <a:hlinkClick r:id="rId6" tooltip="Потсдамская декларация (1945)"/>
              </a:rPr>
              <a:t>декларацией</a:t>
            </a:r>
            <a:r>
              <a:rPr lang="ru-RU" altLang="ru-RU" dirty="0">
                <a:solidFill>
                  <a:srgbClr val="252525"/>
                </a:solidFill>
                <a:cs typeface="Arial" panose="020B0604020202020204" pitchFamily="34" charset="0"/>
              </a:rPr>
              <a:t>, требуя безоговорочной капитуляции Японии. Тем же летом Япония пыталась вести переговоры с СССР о посредничестве, но безуспешно.</a:t>
            </a:r>
            <a:endParaRPr lang="ru-RU" altLang="ru-RU" dirty="0">
              <a:solidFill>
                <a:schemeClr val="tx1"/>
              </a:solidFill>
            </a:endParaRPr>
          </a:p>
          <a:p>
            <a:pPr marL="0" lvl="0" indent="0" defTabSz="914400" eaLnBrk="0" fontAlgn="base" hangingPunct="0">
              <a:spcBef>
                <a:spcPct val="0"/>
              </a:spcBef>
              <a:spcAft>
                <a:spcPct val="0"/>
              </a:spcAft>
              <a:buClrTx/>
              <a:buSzTx/>
              <a:buNone/>
            </a:pPr>
            <a:r>
              <a:rPr lang="ru-RU" altLang="ru-RU" dirty="0">
                <a:solidFill>
                  <a:srgbClr val="252525"/>
                </a:solidFill>
                <a:cs typeface="Arial" panose="020B0604020202020204" pitchFamily="34" charset="0"/>
              </a:rPr>
              <a:t>Война была объявлена ровно через 3 месяца после победы в Европе, </a:t>
            </a:r>
            <a:r>
              <a:rPr lang="ru-RU" altLang="ru-RU" dirty="0">
                <a:solidFill>
                  <a:srgbClr val="0B0080"/>
                </a:solidFill>
                <a:cs typeface="Arial" panose="020B0604020202020204" pitchFamily="34" charset="0"/>
                <a:hlinkClick r:id="rId7" tooltip="8 августа"/>
              </a:rPr>
              <a:t>8 августа</a:t>
            </a:r>
            <a:r>
              <a:rPr lang="ru-RU" altLang="ru-RU" dirty="0">
                <a:solidFill>
                  <a:srgbClr val="252525"/>
                </a:solidFill>
                <a:cs typeface="Arial" panose="020B0604020202020204" pitchFamily="34" charset="0"/>
              </a:rPr>
              <a:t> </a:t>
            </a:r>
            <a:r>
              <a:rPr lang="ru-RU" altLang="ru-RU" dirty="0">
                <a:solidFill>
                  <a:srgbClr val="0B0080"/>
                </a:solidFill>
                <a:cs typeface="Arial" panose="020B0604020202020204" pitchFamily="34" charset="0"/>
                <a:hlinkClick r:id="rId2" tooltip="1945"/>
              </a:rPr>
              <a:t>1945</a:t>
            </a:r>
            <a:r>
              <a:rPr lang="ru-RU" altLang="ru-RU" dirty="0">
                <a:solidFill>
                  <a:srgbClr val="252525"/>
                </a:solidFill>
                <a:cs typeface="Arial" panose="020B0604020202020204" pitchFamily="34" charset="0"/>
              </a:rPr>
              <a:t>, через два дня после первого применения США </a:t>
            </a:r>
            <a:r>
              <a:rPr lang="ru-RU" altLang="ru-RU" dirty="0">
                <a:solidFill>
                  <a:srgbClr val="0B0080"/>
                </a:solidFill>
                <a:cs typeface="Arial" panose="020B0604020202020204" pitchFamily="34" charset="0"/>
                <a:hlinkClick r:id="rId8" tooltip="Ядерное оружие"/>
              </a:rPr>
              <a:t>ядерного оружия</a:t>
            </a:r>
            <a:r>
              <a:rPr lang="ru-RU" altLang="ru-RU" dirty="0">
                <a:solidFill>
                  <a:srgbClr val="252525"/>
                </a:solidFill>
                <a:cs typeface="Arial" panose="020B0604020202020204" pitchFamily="34" charset="0"/>
              </a:rPr>
              <a:t> против Японии (</a:t>
            </a:r>
            <a:r>
              <a:rPr lang="ru-RU" altLang="ru-RU" dirty="0">
                <a:solidFill>
                  <a:srgbClr val="0B0080"/>
                </a:solidFill>
                <a:cs typeface="Arial" panose="020B0604020202020204" pitchFamily="34" charset="0"/>
                <a:hlinkClick r:id="rId9" tooltip="Хиросима"/>
              </a:rPr>
              <a:t>Хиросима</a:t>
            </a:r>
            <a:r>
              <a:rPr lang="ru-RU" altLang="ru-RU" dirty="0">
                <a:solidFill>
                  <a:srgbClr val="252525"/>
                </a:solidFill>
                <a:cs typeface="Arial" panose="020B0604020202020204" pitchFamily="34" charset="0"/>
              </a:rPr>
              <a:t>) и накануне атомной бомбёжки </a:t>
            </a:r>
            <a:r>
              <a:rPr lang="ru-RU" altLang="ru-RU" dirty="0">
                <a:solidFill>
                  <a:srgbClr val="0B0080"/>
                </a:solidFill>
                <a:cs typeface="Arial" panose="020B0604020202020204" pitchFamily="34" charset="0"/>
                <a:hlinkClick r:id="rId10" tooltip="Нагасаки"/>
              </a:rPr>
              <a:t>Нагасаки</a:t>
            </a:r>
            <a:r>
              <a:rPr lang="ru-RU" altLang="ru-RU" dirty="0">
                <a:solidFill>
                  <a:srgbClr val="252525"/>
                </a:solidFill>
                <a:cs typeface="Arial" panose="020B0604020202020204" pitchFamily="34" charset="0"/>
              </a:rPr>
              <a:t>.</a:t>
            </a:r>
            <a:endParaRPr lang="ru-RU" altLang="ru-RU" dirty="0">
              <a:solidFill>
                <a:schemeClr val="tx1"/>
              </a:solidFill>
            </a:endParaRPr>
          </a:p>
        </p:txBody>
      </p:sp>
      <p:pic>
        <p:nvPicPr>
          <p:cNvPr id="4" name="Рисунок 3"/>
          <p:cNvPicPr>
            <a:picLocks noChangeAspect="1"/>
          </p:cNvPicPr>
          <p:nvPr/>
        </p:nvPicPr>
        <p:blipFill>
          <a:blip r:embed="rId11"/>
          <a:stretch>
            <a:fillRect/>
          </a:stretch>
        </p:blipFill>
        <p:spPr>
          <a:xfrm>
            <a:off x="7444398" y="450761"/>
            <a:ext cx="4096949" cy="2717643"/>
          </a:xfrm>
          <a:prstGeom prst="rect">
            <a:avLst/>
          </a:prstGeom>
        </p:spPr>
      </p:pic>
      <p:pic>
        <p:nvPicPr>
          <p:cNvPr id="5" name="Рисунок 4"/>
          <p:cNvPicPr>
            <a:picLocks noChangeAspect="1"/>
          </p:cNvPicPr>
          <p:nvPr/>
        </p:nvPicPr>
        <p:blipFill>
          <a:blip r:embed="rId12"/>
          <a:stretch>
            <a:fillRect/>
          </a:stretch>
        </p:blipFill>
        <p:spPr>
          <a:xfrm>
            <a:off x="7415815" y="3503054"/>
            <a:ext cx="4125532" cy="2665122"/>
          </a:xfrm>
          <a:prstGeom prst="rect">
            <a:avLst/>
          </a:prstGeom>
        </p:spPr>
      </p:pic>
    </p:spTree>
    <p:extLst>
      <p:ext uri="{BB962C8B-B14F-4D97-AF65-F5344CB8AC3E}">
        <p14:creationId xmlns:p14="http://schemas.microsoft.com/office/powerpoint/2010/main" val="20640529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0"/>
            <a:ext cx="8596668" cy="1416676"/>
          </a:xfrm>
        </p:spPr>
        <p:txBody>
          <a:bodyPr/>
          <a:lstStyle/>
          <a:p>
            <a:pPr algn="ctr"/>
            <a:r>
              <a:rPr lang="ru-RU" dirty="0" smtClean="0"/>
              <a:t>Подготовка и планирование военных действий Японией против СССР</a:t>
            </a:r>
            <a:endParaRPr lang="ru-RU" dirty="0"/>
          </a:p>
        </p:txBody>
      </p:sp>
      <p:sp>
        <p:nvSpPr>
          <p:cNvPr id="3" name="Объект 2"/>
          <p:cNvSpPr>
            <a:spLocks noGrp="1"/>
          </p:cNvSpPr>
          <p:nvPr>
            <p:ph idx="1"/>
          </p:nvPr>
        </p:nvSpPr>
        <p:spPr>
          <a:xfrm>
            <a:off x="677334" y="2160589"/>
            <a:ext cx="5955286" cy="4330363"/>
          </a:xfrm>
        </p:spPr>
        <p:txBody>
          <a:bodyPr>
            <a:normAutofit/>
          </a:bodyPr>
          <a:lstStyle/>
          <a:p>
            <a:r>
              <a:rPr lang="ru-RU" dirty="0"/>
              <a:t>Летом 1941 г. генеральный штаб Японии разработал план войны под кодовым названием «</a:t>
            </a:r>
            <a:r>
              <a:rPr lang="ru-RU" dirty="0" err="1"/>
              <a:t>Кантокуэн</a:t>
            </a:r>
            <a:r>
              <a:rPr lang="ru-RU" dirty="0"/>
              <a:t>» («Особые маневры </a:t>
            </a:r>
            <a:r>
              <a:rPr lang="ru-RU" dirty="0" err="1"/>
              <a:t>Квантунской</a:t>
            </a:r>
            <a:r>
              <a:rPr lang="ru-RU" dirty="0"/>
              <a:t> армии»). В соответствии с этим планом была проведена скрытая мобилизация, </a:t>
            </a:r>
            <a:r>
              <a:rPr lang="ru-RU" dirty="0" err="1"/>
              <a:t>Квантунская</a:t>
            </a:r>
            <a:r>
              <a:rPr lang="ru-RU" dirty="0"/>
              <a:t> армия укомплектована по штатам военного времени и подготовлена к нападению на советский Дальний Восток. Соединения стратегической группировки, сосредоточенной в Маньчжурии у советских границ, к концу 1941 г. насчитывали свыше 700 тыс. человек{430}. Японские милитаристы лишь выжидали наиболее благоприятного момента в ходе войны СССР с Германией, чтобы напасть на советский Дальний Восток</a:t>
            </a:r>
          </a:p>
        </p:txBody>
      </p:sp>
      <p:pic>
        <p:nvPicPr>
          <p:cNvPr id="4" name="Рисунок 3"/>
          <p:cNvPicPr>
            <a:picLocks noChangeAspect="1"/>
          </p:cNvPicPr>
          <p:nvPr/>
        </p:nvPicPr>
        <p:blipFill>
          <a:blip r:embed="rId2"/>
          <a:stretch>
            <a:fillRect/>
          </a:stretch>
        </p:blipFill>
        <p:spPr>
          <a:xfrm>
            <a:off x="6967470" y="1017431"/>
            <a:ext cx="5100034" cy="5745319"/>
          </a:xfrm>
          <a:prstGeom prst="rect">
            <a:avLst/>
          </a:prstGeom>
        </p:spPr>
      </p:pic>
    </p:spTree>
    <p:extLst>
      <p:ext uri="{BB962C8B-B14F-4D97-AF65-F5344CB8AC3E}">
        <p14:creationId xmlns:p14="http://schemas.microsoft.com/office/powerpoint/2010/main" val="42148549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0" y="721217"/>
            <a:ext cx="7778839" cy="5820871"/>
          </a:xfrm>
        </p:spPr>
        <p:txBody>
          <a:bodyPr>
            <a:normAutofit/>
          </a:bodyPr>
          <a:lstStyle/>
          <a:p>
            <a:r>
              <a:rPr lang="ru-RU" dirty="0"/>
              <a:t>В 1942 г. японский генеральный штаб разработал новый вариант плана нападения на СССР, осуществление которого ставилось в зависимость от ожидавшихся побед фашистской Германии в связи «с успешно развивающимися» операциями немецко-фашистской армии на Волге. Японские захватчики планировали включить в «великую восточноазиатскую сферу» всю Сибирь и те территории СССР, которые не будут «освоены» Германией.</a:t>
            </a:r>
          </a:p>
          <a:p>
            <a:r>
              <a:rPr lang="ru-RU" dirty="0"/>
              <a:t>О том, насколько конкретно представляли себе японские правящие круги войну против Советского Союза, свидетельствует факт, что в 1941 — 1942 гг. в Токио готовились не только оперативно-стратегические планы вторжения, но и военного управления советскими территориями. Еще осенью 1941 г. в штабе </a:t>
            </a:r>
            <a:r>
              <a:rPr lang="ru-RU" dirty="0" err="1"/>
              <a:t>Квантунской</a:t>
            </a:r>
            <a:r>
              <a:rPr lang="ru-RU" dirty="0"/>
              <a:t> армии был создан специальный отдел для изучения вопросов, связанных с оккупационным режимом. Научно-исследовательский институт тотальной войны, подчиненный непосредственно правительству Японии, разработал к 18 февраля 1942 г. программу деятельности военной администрации в Восточной Азии, в том числе в советском Приморье, Хабаровском крае, Читинской области и Бурят-Монгольской АССР{431}</a:t>
            </a:r>
          </a:p>
        </p:txBody>
      </p:sp>
      <p:pic>
        <p:nvPicPr>
          <p:cNvPr id="4" name="Рисунок 3"/>
          <p:cNvPicPr>
            <a:picLocks noChangeAspect="1"/>
          </p:cNvPicPr>
          <p:nvPr/>
        </p:nvPicPr>
        <p:blipFill>
          <a:blip r:embed="rId2"/>
          <a:stretch>
            <a:fillRect/>
          </a:stretch>
        </p:blipFill>
        <p:spPr>
          <a:xfrm>
            <a:off x="7688686" y="1043190"/>
            <a:ext cx="4288665" cy="4280668"/>
          </a:xfrm>
          <a:prstGeom prst="rect">
            <a:avLst/>
          </a:prstGeom>
        </p:spPr>
      </p:pic>
    </p:spTree>
    <p:extLst>
      <p:ext uri="{BB962C8B-B14F-4D97-AF65-F5344CB8AC3E}">
        <p14:creationId xmlns:p14="http://schemas.microsoft.com/office/powerpoint/2010/main" val="37332194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1" y="592428"/>
            <a:ext cx="6787166" cy="6265572"/>
          </a:xfrm>
        </p:spPr>
        <p:txBody>
          <a:bodyPr>
            <a:normAutofit/>
          </a:bodyPr>
          <a:lstStyle/>
          <a:p>
            <a:r>
              <a:rPr lang="ru-RU" dirty="0"/>
              <a:t>Сосредоточение крупных соединений на границах СССР и подготовка вторжения японских войск в его пределы являлись главным, но не единственным нарушением пакта от 13 апреля 1941 г. Японская военщина постоянно вела подрывную деятельность против СССР, передавала в Берлин информацию об экономическом и военном потенциалах Дальнего Востока, Сибири и Урала, устраивала провокации на границах. В прямом противоречии с пактом о нейтралитете японская сторона неоднократно нарушала морские, сухопутные границы и воздушное пространство Советского Союза, препятствовала судоходству в нейтральных и советских территориальных водах. С 1 декабря 1941 г. по 10 апреля 1945 г. японские военные корабли около 200 раз останавливали (иногда применяя оружие) и досматривали советские торговые и рыболовные суда. Некоторые из них были задержаны на длительный срок, а 18 судов потоплено. Общие убытки советского судоходства за это время составили около 637 млн. рублей{434}.</a:t>
            </a:r>
          </a:p>
        </p:txBody>
      </p:sp>
    </p:spTree>
    <p:extLst>
      <p:ext uri="{BB962C8B-B14F-4D97-AF65-F5344CB8AC3E}">
        <p14:creationId xmlns:p14="http://schemas.microsoft.com/office/powerpoint/2010/main" val="28617519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rot="10800000" flipV="1">
            <a:off x="677333" y="141669"/>
            <a:ext cx="9432581" cy="467932"/>
          </a:xfrm>
        </p:spPr>
        <p:txBody>
          <a:bodyPr>
            <a:normAutofit fontScale="90000"/>
          </a:bodyPr>
          <a:lstStyle/>
          <a:p>
            <a:r>
              <a:rPr lang="ru-RU" dirty="0" smtClean="0"/>
              <a:t>  Характеристика противоборствующих сторон</a:t>
            </a:r>
            <a:endParaRPr lang="ru-RU" dirty="0"/>
          </a:p>
        </p:txBody>
      </p:sp>
      <p:graphicFrame>
        <p:nvGraphicFramePr>
          <p:cNvPr id="6" name="Объект 5"/>
          <p:cNvGraphicFramePr>
            <a:graphicFrameLocks noGrp="1"/>
          </p:cNvGraphicFramePr>
          <p:nvPr>
            <p:ph idx="1"/>
            <p:extLst>
              <p:ext uri="{D42A27DB-BD31-4B8C-83A1-F6EECF244321}">
                <p14:modId xmlns:p14="http://schemas.microsoft.com/office/powerpoint/2010/main" val="2018648324"/>
              </p:ext>
            </p:extLst>
          </p:nvPr>
        </p:nvGraphicFramePr>
        <p:xfrm>
          <a:off x="489396" y="746974"/>
          <a:ext cx="5821252" cy="5926138"/>
        </p:xfrm>
        <a:graphic>
          <a:graphicData uri="http://schemas.openxmlformats.org/drawingml/2006/table">
            <a:tbl>
              <a:tblPr/>
              <a:tblGrid>
                <a:gridCol w="2910626"/>
                <a:gridCol w="2910626"/>
              </a:tblGrid>
              <a:tr h="311285">
                <a:tc gridSpan="2">
                  <a:txBody>
                    <a:bodyPr/>
                    <a:lstStyle/>
                    <a:p>
                      <a:pPr algn="ctr" fontAlgn="t"/>
                      <a:r>
                        <a:rPr lang="ru-RU" sz="1800" dirty="0">
                          <a:effectLst/>
                        </a:rPr>
                        <a:t>Противники</a:t>
                      </a:r>
                    </a:p>
                  </a:txBody>
                  <a:tcPr marL="34048" marR="34048" marT="17024" marB="17024">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B0C4DE"/>
                    </a:solidFill>
                  </a:tcPr>
                </a:tc>
                <a:tc hMerge="1">
                  <a:txBody>
                    <a:bodyPr/>
                    <a:lstStyle/>
                    <a:p>
                      <a:endParaRPr lang="ru-RU"/>
                    </a:p>
                  </a:txBody>
                  <a:tcPr/>
                </a:tc>
              </a:tr>
              <a:tr h="311285">
                <a:tc gridSpan="2">
                  <a:txBody>
                    <a:bodyPr/>
                    <a:lstStyle/>
                    <a:p>
                      <a:endParaRPr lang="ru-RU" sz="1800" dirty="0"/>
                    </a:p>
                  </a:txBody>
                  <a:tcPr marL="34048" marR="34048" marT="17024" marB="17024">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hMerge="1">
                  <a:txBody>
                    <a:bodyPr/>
                    <a:lstStyle/>
                    <a:p>
                      <a:endParaRPr lang="ru-RU"/>
                    </a:p>
                  </a:txBody>
                  <a:tcPr/>
                </a:tc>
              </a:tr>
              <a:tr h="497893">
                <a:tc>
                  <a:txBody>
                    <a:bodyPr/>
                    <a:lstStyle/>
                    <a:p>
                      <a:pPr algn="ctr" fontAlgn="t"/>
                      <a:r>
                        <a:rPr lang="ru-RU" sz="1800" dirty="0">
                          <a:effectLst/>
                        </a:rPr>
                        <a:t> </a:t>
                      </a:r>
                      <a:r>
                        <a:rPr lang="ru-RU" sz="1800" u="none" strike="noStrike" dirty="0">
                          <a:solidFill>
                            <a:srgbClr val="0B0080"/>
                          </a:solidFill>
                          <a:effectLst/>
                          <a:hlinkClick r:id="rId2" tooltip="СССР"/>
                        </a:rPr>
                        <a:t>СССР</a:t>
                      </a:r>
                      <a:r>
                        <a:rPr lang="ru-RU" sz="1800" dirty="0">
                          <a:effectLst/>
                        </a:rPr>
                        <a:t/>
                      </a:r>
                      <a:br>
                        <a:rPr lang="ru-RU" sz="1800" dirty="0">
                          <a:effectLst/>
                        </a:rPr>
                      </a:br>
                      <a:r>
                        <a:rPr lang="ru-RU" sz="1800" dirty="0">
                          <a:effectLst/>
                        </a:rPr>
                        <a:t> </a:t>
                      </a:r>
                      <a:r>
                        <a:rPr lang="ru-RU" sz="1800" u="none" strike="noStrike" dirty="0">
                          <a:solidFill>
                            <a:srgbClr val="0B0080"/>
                          </a:solidFill>
                          <a:effectLst/>
                          <a:hlinkClick r:id="rId3" tooltip="Монгольская Народная Республика"/>
                        </a:rPr>
                        <a:t>МНР</a:t>
                      </a:r>
                      <a:endParaRPr lang="ru-RU" sz="1800" dirty="0">
                        <a:effectLst/>
                      </a:endParaRPr>
                    </a:p>
                  </a:txBody>
                  <a:tcPr marL="34048" marR="34048" marT="17024" marB="17024">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fontAlgn="t"/>
                      <a:r>
                        <a:rPr lang="ru-RU" sz="1800" dirty="0">
                          <a:effectLst/>
                        </a:rPr>
                        <a:t> </a:t>
                      </a:r>
                      <a:r>
                        <a:rPr lang="ru-RU" sz="1800" u="none" strike="noStrike" dirty="0">
                          <a:solidFill>
                            <a:srgbClr val="0B0080"/>
                          </a:solidFill>
                          <a:effectLst/>
                          <a:hlinkClick r:id="rId4" tooltip="Японская империя"/>
                        </a:rPr>
                        <a:t>Японская империя</a:t>
                      </a:r>
                      <a:r>
                        <a:rPr lang="ru-RU" sz="1800" dirty="0">
                          <a:effectLst/>
                        </a:rPr>
                        <a:t/>
                      </a:r>
                      <a:br>
                        <a:rPr lang="ru-RU" sz="1800" dirty="0">
                          <a:effectLst/>
                        </a:rPr>
                      </a:br>
                      <a:r>
                        <a:rPr lang="ru-RU" sz="1800" dirty="0">
                          <a:effectLst/>
                        </a:rPr>
                        <a:t> </a:t>
                      </a:r>
                      <a:r>
                        <a:rPr lang="ru-RU" sz="1800" u="none" strike="noStrike" dirty="0" err="1">
                          <a:solidFill>
                            <a:srgbClr val="0B0080"/>
                          </a:solidFill>
                          <a:effectLst/>
                          <a:hlinkClick r:id="rId5" tooltip="Маньчжоу-го"/>
                        </a:rPr>
                        <a:t>Маньчжоу-го</a:t>
                      </a:r>
                      <a:r>
                        <a:rPr lang="ru-RU" sz="1800" dirty="0">
                          <a:effectLst/>
                        </a:rPr>
                        <a:t/>
                      </a:r>
                      <a:br>
                        <a:rPr lang="ru-RU" sz="1800" dirty="0">
                          <a:effectLst/>
                        </a:rPr>
                      </a:br>
                      <a:r>
                        <a:rPr lang="ru-RU" sz="1800" dirty="0">
                          <a:effectLst/>
                        </a:rPr>
                        <a:t> </a:t>
                      </a:r>
                      <a:r>
                        <a:rPr lang="ru-RU" sz="1800" u="none" strike="noStrike" dirty="0" err="1">
                          <a:solidFill>
                            <a:srgbClr val="0B0080"/>
                          </a:solidFill>
                          <a:effectLst/>
                          <a:hlinkClick r:id="rId6" tooltip="Мэнцзян"/>
                        </a:rPr>
                        <a:t>Мэнцзян</a:t>
                      </a:r>
                      <a:endParaRPr lang="ru-RU" sz="1800" dirty="0">
                        <a:effectLst/>
                      </a:endParaRPr>
                    </a:p>
                  </a:txBody>
                  <a:tcPr marL="34048" marR="34048" marT="17024" marB="17024">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311285">
                <a:tc gridSpan="2">
                  <a:txBody>
                    <a:bodyPr/>
                    <a:lstStyle/>
                    <a:p>
                      <a:pPr algn="ctr" fontAlgn="t"/>
                      <a:r>
                        <a:rPr lang="ru-RU" sz="1800" dirty="0">
                          <a:effectLst/>
                        </a:rPr>
                        <a:t>Командующие</a:t>
                      </a:r>
                    </a:p>
                  </a:txBody>
                  <a:tcPr marL="34048" marR="34048" marT="17024" marB="17024">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B0C4DE"/>
                    </a:solidFill>
                  </a:tcPr>
                </a:tc>
                <a:tc hMerge="1">
                  <a:txBody>
                    <a:bodyPr/>
                    <a:lstStyle/>
                    <a:p>
                      <a:endParaRPr lang="ru-RU"/>
                    </a:p>
                  </a:txBody>
                  <a:tcPr/>
                </a:tc>
              </a:tr>
              <a:tr h="261650">
                <a:tc gridSpan="2">
                  <a:txBody>
                    <a:bodyPr/>
                    <a:lstStyle/>
                    <a:p>
                      <a:endParaRPr lang="ru-RU" sz="1800" dirty="0"/>
                    </a:p>
                  </a:txBody>
                  <a:tcPr marL="34048" marR="34048" marT="17024" marB="17024">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hMerge="1">
                  <a:txBody>
                    <a:bodyPr/>
                    <a:lstStyle/>
                    <a:p>
                      <a:endParaRPr lang="ru-RU"/>
                    </a:p>
                  </a:txBody>
                  <a:tcPr/>
                </a:tc>
              </a:tr>
              <a:tr h="1231563">
                <a:tc>
                  <a:txBody>
                    <a:bodyPr/>
                    <a:lstStyle/>
                    <a:p>
                      <a:pPr algn="ctr" fontAlgn="t"/>
                      <a:r>
                        <a:rPr lang="ru-RU" sz="1800" dirty="0">
                          <a:effectLst/>
                        </a:rPr>
                        <a:t> </a:t>
                      </a:r>
                      <a:r>
                        <a:rPr lang="ru-RU" sz="1800" u="none" strike="noStrike" dirty="0">
                          <a:solidFill>
                            <a:srgbClr val="0B0080"/>
                          </a:solidFill>
                          <a:effectLst/>
                          <a:hlinkClick r:id="rId7" tooltip="Василевский, Александр Михайлович"/>
                        </a:rPr>
                        <a:t>А. Василевский</a:t>
                      </a:r>
                      <a:r>
                        <a:rPr lang="ru-RU" sz="1800" dirty="0">
                          <a:effectLst/>
                        </a:rPr>
                        <a:t/>
                      </a:r>
                      <a:br>
                        <a:rPr lang="ru-RU" sz="1800" dirty="0">
                          <a:effectLst/>
                        </a:rPr>
                      </a:br>
                      <a:r>
                        <a:rPr lang="ru-RU" sz="1800" dirty="0">
                          <a:effectLst/>
                        </a:rPr>
                        <a:t> </a:t>
                      </a:r>
                      <a:r>
                        <a:rPr lang="ru-RU" sz="1800" u="none" strike="noStrike" dirty="0">
                          <a:solidFill>
                            <a:srgbClr val="0B0080"/>
                          </a:solidFill>
                          <a:effectLst/>
                          <a:hlinkClick r:id="rId8" tooltip="Мерецков, Кирилл Афанасьевич"/>
                        </a:rPr>
                        <a:t>К. Мерецков</a:t>
                      </a:r>
                      <a:r>
                        <a:rPr lang="ru-RU" sz="1800" dirty="0">
                          <a:effectLst/>
                        </a:rPr>
                        <a:t/>
                      </a:r>
                      <a:br>
                        <a:rPr lang="ru-RU" sz="1800" dirty="0">
                          <a:effectLst/>
                        </a:rPr>
                      </a:br>
                      <a:r>
                        <a:rPr lang="ru-RU" sz="1800" dirty="0">
                          <a:effectLst/>
                        </a:rPr>
                        <a:t> </a:t>
                      </a:r>
                      <a:r>
                        <a:rPr lang="ru-RU" sz="1800" u="none" strike="noStrike" dirty="0">
                          <a:solidFill>
                            <a:srgbClr val="0B0080"/>
                          </a:solidFill>
                          <a:effectLst/>
                          <a:hlinkClick r:id="rId9" tooltip="Малиновский, Родион Яковлевич"/>
                        </a:rPr>
                        <a:t>Р. Малиновский</a:t>
                      </a:r>
                      <a:r>
                        <a:rPr lang="ru-RU" sz="1800" dirty="0">
                          <a:effectLst/>
                        </a:rPr>
                        <a:t/>
                      </a:r>
                      <a:br>
                        <a:rPr lang="ru-RU" sz="1800" dirty="0">
                          <a:effectLst/>
                        </a:rPr>
                      </a:br>
                      <a:r>
                        <a:rPr lang="ru-RU" sz="1800" dirty="0">
                          <a:effectLst/>
                        </a:rPr>
                        <a:t> </a:t>
                      </a:r>
                      <a:r>
                        <a:rPr lang="ru-RU" sz="1800" u="none" strike="noStrike" dirty="0">
                          <a:solidFill>
                            <a:srgbClr val="0B0080"/>
                          </a:solidFill>
                          <a:effectLst/>
                          <a:hlinkClick r:id="rId10" tooltip="Хорлогийн Чойбалсан"/>
                        </a:rPr>
                        <a:t>Х. </a:t>
                      </a:r>
                      <a:r>
                        <a:rPr lang="ru-RU" sz="1800" u="none" strike="noStrike" dirty="0" err="1">
                          <a:solidFill>
                            <a:srgbClr val="0B0080"/>
                          </a:solidFill>
                          <a:effectLst/>
                          <a:hlinkClick r:id="rId10" tooltip="Хорлогийн Чойбалсан"/>
                        </a:rPr>
                        <a:t>Чойбалсан</a:t>
                      </a:r>
                      <a:endParaRPr lang="ru-RU" sz="1800" dirty="0">
                        <a:effectLst/>
                      </a:endParaRPr>
                    </a:p>
                  </a:txBody>
                  <a:tcPr marL="34048" marR="34048" marT="17024" marB="17024">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fontAlgn="t"/>
                      <a:r>
                        <a:rPr lang="ru-RU" sz="1800" dirty="0">
                          <a:effectLst/>
                        </a:rPr>
                        <a:t> </a:t>
                      </a:r>
                      <a:r>
                        <a:rPr lang="ru-RU" sz="1800" u="none" strike="noStrike" dirty="0" err="1">
                          <a:solidFill>
                            <a:srgbClr val="0B0080"/>
                          </a:solidFill>
                          <a:effectLst/>
                          <a:hlinkClick r:id="rId11" tooltip="Отодзо Ямада"/>
                        </a:rPr>
                        <a:t>Отодзо</a:t>
                      </a:r>
                      <a:r>
                        <a:rPr lang="ru-RU" sz="1800" u="none" strike="noStrike" dirty="0">
                          <a:solidFill>
                            <a:srgbClr val="0B0080"/>
                          </a:solidFill>
                          <a:effectLst/>
                          <a:hlinkClick r:id="rId11" tooltip="Отодзо Ямада"/>
                        </a:rPr>
                        <a:t> </a:t>
                      </a:r>
                      <a:r>
                        <a:rPr lang="ru-RU" sz="1800" u="none" strike="noStrike" dirty="0" err="1">
                          <a:solidFill>
                            <a:srgbClr val="0B0080"/>
                          </a:solidFill>
                          <a:effectLst/>
                          <a:hlinkClick r:id="rId11" tooltip="Отодзо Ямада"/>
                        </a:rPr>
                        <a:t>Ямада</a:t>
                      </a:r>
                      <a:r>
                        <a:rPr lang="ru-RU" sz="1800" dirty="0">
                          <a:effectLst/>
                        </a:rPr>
                        <a:t> </a:t>
                      </a:r>
                      <a:br>
                        <a:rPr lang="ru-RU" sz="1800" dirty="0">
                          <a:effectLst/>
                        </a:rPr>
                      </a:br>
                      <a:r>
                        <a:rPr lang="ru-RU" sz="1800" dirty="0">
                          <a:effectLst/>
                        </a:rPr>
                        <a:t> </a:t>
                      </a:r>
                      <a:r>
                        <a:rPr lang="ru-RU" sz="1800" u="none" strike="noStrike" dirty="0" err="1">
                          <a:solidFill>
                            <a:srgbClr val="0B0080"/>
                          </a:solidFill>
                          <a:effectLst/>
                          <a:hlinkClick r:id="rId12" tooltip="Пу И"/>
                        </a:rPr>
                        <a:t>Пу</a:t>
                      </a:r>
                      <a:r>
                        <a:rPr lang="ru-RU" sz="1800" u="none" strike="noStrike" dirty="0">
                          <a:solidFill>
                            <a:srgbClr val="0B0080"/>
                          </a:solidFill>
                          <a:effectLst/>
                          <a:hlinkClick r:id="rId12" tooltip="Пу И"/>
                        </a:rPr>
                        <a:t> И</a:t>
                      </a:r>
                      <a:r>
                        <a:rPr lang="ru-RU" sz="1800" dirty="0">
                          <a:effectLst/>
                        </a:rPr>
                        <a:t> </a:t>
                      </a:r>
                      <a:br>
                        <a:rPr lang="ru-RU" sz="1800" dirty="0">
                          <a:effectLst/>
                        </a:rPr>
                      </a:br>
                      <a:r>
                        <a:rPr lang="ru-RU" sz="1800" dirty="0">
                          <a:effectLst/>
                        </a:rPr>
                        <a:t> </a:t>
                      </a:r>
                      <a:r>
                        <a:rPr lang="ru-RU" sz="1800" u="none" strike="noStrike" dirty="0">
                          <a:solidFill>
                            <a:srgbClr val="0B0080"/>
                          </a:solidFill>
                          <a:effectLst/>
                          <a:hlinkClick r:id="rId13" tooltip="Дэ Ван Дэмчигдонров"/>
                        </a:rPr>
                        <a:t>Н. </a:t>
                      </a:r>
                      <a:r>
                        <a:rPr lang="ru-RU" sz="1800" u="none" strike="noStrike" dirty="0" err="1">
                          <a:solidFill>
                            <a:srgbClr val="0B0080"/>
                          </a:solidFill>
                          <a:effectLst/>
                          <a:hlinkClick r:id="rId13" tooltip="Дэ Ван Дэмчигдонров"/>
                        </a:rPr>
                        <a:t>Дэмчигдонров</a:t>
                      </a:r>
                      <a:r>
                        <a:rPr lang="ru-RU" sz="1800" dirty="0">
                          <a:effectLst/>
                        </a:rPr>
                        <a:t> </a:t>
                      </a:r>
                    </a:p>
                  </a:txBody>
                  <a:tcPr marL="34048" marR="34048" marT="17024" marB="17024">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311285">
                <a:tc gridSpan="2">
                  <a:txBody>
                    <a:bodyPr/>
                    <a:lstStyle/>
                    <a:p>
                      <a:pPr algn="ctr" fontAlgn="t"/>
                      <a:r>
                        <a:rPr lang="ru-RU" sz="1800" dirty="0">
                          <a:effectLst/>
                        </a:rPr>
                        <a:t>Силы сторон</a:t>
                      </a:r>
                    </a:p>
                  </a:txBody>
                  <a:tcPr marL="34048" marR="34048" marT="17024" marB="17024">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B0C4DE"/>
                    </a:solidFill>
                  </a:tcPr>
                </a:tc>
                <a:tc hMerge="1">
                  <a:txBody>
                    <a:bodyPr/>
                    <a:lstStyle/>
                    <a:p>
                      <a:endParaRPr lang="ru-RU"/>
                    </a:p>
                  </a:txBody>
                  <a:tcPr/>
                </a:tc>
              </a:tr>
              <a:tr h="311285">
                <a:tc gridSpan="2">
                  <a:txBody>
                    <a:bodyPr/>
                    <a:lstStyle/>
                    <a:p>
                      <a:endParaRPr lang="ru-RU" sz="1800" dirty="0"/>
                    </a:p>
                  </a:txBody>
                  <a:tcPr marL="34048" marR="34048" marT="17024" marB="17024">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hMerge="1">
                  <a:txBody>
                    <a:bodyPr/>
                    <a:lstStyle/>
                    <a:p>
                      <a:endParaRPr lang="ru-RU"/>
                    </a:p>
                  </a:txBody>
                  <a:tcPr/>
                </a:tc>
              </a:tr>
              <a:tr h="1972774">
                <a:tc>
                  <a:txBody>
                    <a:bodyPr/>
                    <a:lstStyle/>
                    <a:p>
                      <a:pPr algn="ctr" fontAlgn="t"/>
                      <a:r>
                        <a:rPr lang="ru-RU" sz="1800" dirty="0">
                          <a:effectLst/>
                        </a:rPr>
                        <a:t>1 747 225 солдат</a:t>
                      </a:r>
                      <a:br>
                        <a:rPr lang="ru-RU" sz="1800" dirty="0">
                          <a:effectLst/>
                        </a:rPr>
                      </a:br>
                      <a:r>
                        <a:rPr lang="ru-RU" sz="1800" dirty="0">
                          <a:effectLst/>
                        </a:rPr>
                        <a:t>26 137 </a:t>
                      </a:r>
                      <a:r>
                        <a:rPr lang="ru-RU" sz="1800" dirty="0" err="1">
                          <a:effectLst/>
                        </a:rPr>
                        <a:t>арторудий</a:t>
                      </a:r>
                      <a:r>
                        <a:rPr lang="ru-RU" sz="1800" dirty="0">
                          <a:effectLst/>
                        </a:rPr>
                        <a:t/>
                      </a:r>
                      <a:br>
                        <a:rPr lang="ru-RU" sz="1800" dirty="0">
                          <a:effectLst/>
                        </a:rPr>
                      </a:br>
                      <a:r>
                        <a:rPr lang="ru-RU" sz="1800" dirty="0">
                          <a:effectLst/>
                        </a:rPr>
                        <a:t>1852 САУ</a:t>
                      </a:r>
                      <a:br>
                        <a:rPr lang="ru-RU" sz="1800" dirty="0">
                          <a:effectLst/>
                        </a:rPr>
                      </a:br>
                      <a:r>
                        <a:rPr lang="ru-RU" sz="1800" dirty="0">
                          <a:effectLst/>
                        </a:rPr>
                        <a:t>3704 танка</a:t>
                      </a:r>
                      <a:br>
                        <a:rPr lang="ru-RU" sz="1800" dirty="0">
                          <a:effectLst/>
                        </a:rPr>
                      </a:br>
                      <a:r>
                        <a:rPr lang="ru-RU" sz="1800" dirty="0">
                          <a:effectLst/>
                        </a:rPr>
                        <a:t>5368 самолётов</a:t>
                      </a:r>
                    </a:p>
                  </a:txBody>
                  <a:tcPr marL="34048" marR="34048" marT="17024" marB="17024">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fontAlgn="t"/>
                      <a:r>
                        <a:rPr lang="ru-RU" sz="1800" dirty="0">
                          <a:effectLst/>
                        </a:rPr>
                        <a:t> 713 000 солдат</a:t>
                      </a:r>
                      <a:r>
                        <a:rPr lang="ru-RU" sz="1800" u="none" strike="noStrike" baseline="30000" dirty="0">
                          <a:solidFill>
                            <a:srgbClr val="0B0080"/>
                          </a:solidFill>
                          <a:effectLst/>
                          <a:hlinkClick r:id="rId14"/>
                        </a:rPr>
                        <a:t>[1]</a:t>
                      </a:r>
                      <a:r>
                        <a:rPr lang="ru-RU" sz="1800" dirty="0">
                          <a:effectLst/>
                        </a:rPr>
                        <a:t/>
                      </a:r>
                      <a:br>
                        <a:rPr lang="ru-RU" sz="1800" dirty="0">
                          <a:effectLst/>
                        </a:rPr>
                      </a:br>
                      <a:r>
                        <a:rPr lang="ru-RU" sz="1800" dirty="0">
                          <a:effectLst/>
                        </a:rPr>
                        <a:t> 170 000 солдат</a:t>
                      </a:r>
                      <a:br>
                        <a:rPr lang="ru-RU" sz="1800" dirty="0">
                          <a:effectLst/>
                        </a:rPr>
                      </a:br>
                      <a:r>
                        <a:rPr lang="ru-RU" sz="1800" dirty="0">
                          <a:effectLst/>
                        </a:rPr>
                        <a:t> 44 000 солдат</a:t>
                      </a:r>
                      <a:br>
                        <a:rPr lang="ru-RU" sz="1800" dirty="0">
                          <a:effectLst/>
                        </a:rPr>
                      </a:br>
                      <a:r>
                        <a:rPr lang="ru-RU" sz="1800" dirty="0">
                          <a:effectLst/>
                        </a:rPr>
                        <a:t>всего 1 217 000</a:t>
                      </a:r>
                      <a:r>
                        <a:rPr lang="ru-RU" sz="1800" u="none" strike="noStrike" baseline="30000" dirty="0">
                          <a:solidFill>
                            <a:srgbClr val="0B0080"/>
                          </a:solidFill>
                          <a:effectLst/>
                          <a:hlinkClick r:id="rId14"/>
                        </a:rPr>
                        <a:t>[1]</a:t>
                      </a:r>
                      <a:r>
                        <a:rPr lang="ru-RU" sz="1800" dirty="0">
                          <a:effectLst/>
                        </a:rPr>
                        <a:t/>
                      </a:r>
                      <a:br>
                        <a:rPr lang="ru-RU" sz="1800" dirty="0">
                          <a:effectLst/>
                        </a:rPr>
                      </a:br>
                      <a:r>
                        <a:rPr lang="ru-RU" sz="1800" dirty="0">
                          <a:effectLst/>
                        </a:rPr>
                        <a:t>6700 орудий</a:t>
                      </a:r>
                      <a:br>
                        <a:rPr lang="ru-RU" sz="1800" dirty="0">
                          <a:effectLst/>
                        </a:rPr>
                      </a:br>
                      <a:r>
                        <a:rPr lang="ru-RU" sz="1800" dirty="0">
                          <a:effectLst/>
                        </a:rPr>
                        <a:t>1000 танков</a:t>
                      </a:r>
                      <a:br>
                        <a:rPr lang="ru-RU" sz="1800" dirty="0">
                          <a:effectLst/>
                        </a:rPr>
                      </a:br>
                      <a:r>
                        <a:rPr lang="ru-RU" sz="1800" dirty="0">
                          <a:effectLst/>
                        </a:rPr>
                        <a:t>1800 самолётов</a:t>
                      </a:r>
                    </a:p>
                  </a:txBody>
                  <a:tcPr marL="34048" marR="34048" marT="17024" marB="17024">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bl>
          </a:graphicData>
        </a:graphic>
      </p:graphicFrame>
      <p:pic>
        <p:nvPicPr>
          <p:cNvPr id="3092" name="Picture 20" descr="Флаг СССР"/>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04534" y="3403030"/>
            <a:ext cx="577291" cy="456111"/>
          </a:xfrm>
          <a:prstGeom prst="rect">
            <a:avLst/>
          </a:prstGeom>
          <a:noFill/>
          <a:extLst>
            <a:ext uri="{909E8E84-426E-40DD-AFC4-6F175D3DCCD1}">
              <a14:hiddenFill xmlns:a14="http://schemas.microsoft.com/office/drawing/2010/main">
                <a:solidFill>
                  <a:srgbClr val="FFFFFF"/>
                </a:solidFill>
              </a14:hiddenFill>
            </a:ext>
          </a:extLst>
        </p:spPr>
      </p:pic>
      <p:pic>
        <p:nvPicPr>
          <p:cNvPr id="3093" name="Picture 21" descr="Монголия"/>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02755" y="3778644"/>
            <a:ext cx="598639" cy="325867"/>
          </a:xfrm>
          <a:prstGeom prst="rect">
            <a:avLst/>
          </a:prstGeom>
          <a:noFill/>
          <a:extLst>
            <a:ext uri="{909E8E84-426E-40DD-AFC4-6F175D3DCCD1}">
              <a14:hiddenFill xmlns:a14="http://schemas.microsoft.com/office/drawing/2010/main">
                <a:solidFill>
                  <a:srgbClr val="FFFFFF"/>
                </a:solidFill>
              </a14:hiddenFill>
            </a:ext>
          </a:extLst>
        </p:spPr>
      </p:pic>
      <p:pic>
        <p:nvPicPr>
          <p:cNvPr id="3094" name="Picture 22" descr="Флаг Японской империи"/>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322749" y="4808750"/>
            <a:ext cx="459763" cy="317909"/>
          </a:xfrm>
          <a:prstGeom prst="rect">
            <a:avLst/>
          </a:prstGeom>
          <a:noFill/>
          <a:extLst>
            <a:ext uri="{909E8E84-426E-40DD-AFC4-6F175D3DCCD1}">
              <a14:hiddenFill xmlns:a14="http://schemas.microsoft.com/office/drawing/2010/main">
                <a:solidFill>
                  <a:srgbClr val="FFFFFF"/>
                </a:solidFill>
              </a14:hiddenFill>
            </a:ext>
          </a:extLst>
        </p:spPr>
      </p:pic>
      <p:pic>
        <p:nvPicPr>
          <p:cNvPr id="3095" name="Picture 23" descr="Flag of Manchukuo.sv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793304" y="1725769"/>
            <a:ext cx="529446" cy="215481"/>
          </a:xfrm>
          <a:prstGeom prst="rect">
            <a:avLst/>
          </a:prstGeom>
          <a:noFill/>
          <a:extLst>
            <a:ext uri="{909E8E84-426E-40DD-AFC4-6F175D3DCCD1}">
              <a14:hiddenFill xmlns:a14="http://schemas.microsoft.com/office/drawing/2010/main">
                <a:solidFill>
                  <a:srgbClr val="FFFFFF"/>
                </a:solidFill>
              </a14:hiddenFill>
            </a:ext>
          </a:extLst>
        </p:spPr>
      </p:pic>
      <p:pic>
        <p:nvPicPr>
          <p:cNvPr id="3096" name="Picture 24" descr="Flag of the Mengjiang.sv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447019" y="1730704"/>
            <a:ext cx="603516" cy="213138"/>
          </a:xfrm>
          <a:prstGeom prst="rect">
            <a:avLst/>
          </a:prstGeom>
          <a:noFill/>
          <a:extLst>
            <a:ext uri="{909E8E84-426E-40DD-AFC4-6F175D3DCCD1}">
              <a14:hiddenFill xmlns:a14="http://schemas.microsoft.com/office/drawing/2010/main">
                <a:solidFill>
                  <a:srgbClr val="FFFFFF"/>
                </a:solidFill>
              </a14:hiddenFill>
            </a:ext>
          </a:extLst>
        </p:spPr>
      </p:pic>
      <p:pic>
        <p:nvPicPr>
          <p:cNvPr id="3097" name="Picture 25" descr="Флаг СССР"/>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04534" y="3151994"/>
            <a:ext cx="598639" cy="245948"/>
          </a:xfrm>
          <a:prstGeom prst="rect">
            <a:avLst/>
          </a:prstGeom>
          <a:noFill/>
          <a:extLst>
            <a:ext uri="{909E8E84-426E-40DD-AFC4-6F175D3DCCD1}">
              <a14:hiddenFill xmlns:a14="http://schemas.microsoft.com/office/drawing/2010/main">
                <a:solidFill>
                  <a:srgbClr val="FFFFFF"/>
                </a:solidFill>
              </a14:hiddenFill>
            </a:ext>
          </a:extLst>
        </p:spPr>
      </p:pic>
      <p:pic>
        <p:nvPicPr>
          <p:cNvPr id="3098" name="Picture 26" descr="Флаг СССР"/>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89396" y="2880346"/>
            <a:ext cx="628917" cy="262099"/>
          </a:xfrm>
          <a:prstGeom prst="rect">
            <a:avLst/>
          </a:prstGeom>
          <a:noFill/>
          <a:extLst>
            <a:ext uri="{909E8E84-426E-40DD-AFC4-6F175D3DCCD1}">
              <a14:hiddenFill xmlns:a14="http://schemas.microsoft.com/office/drawing/2010/main">
                <a:solidFill>
                  <a:srgbClr val="FFFFFF"/>
                </a:solidFill>
              </a14:hiddenFill>
            </a:ext>
          </a:extLst>
        </p:spPr>
      </p:pic>
      <p:pic>
        <p:nvPicPr>
          <p:cNvPr id="3099" name="Picture 27" descr="Флаг СССР"/>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13172" y="1449392"/>
            <a:ext cx="697510" cy="276377"/>
          </a:xfrm>
          <a:prstGeom prst="rect">
            <a:avLst/>
          </a:prstGeom>
          <a:noFill/>
          <a:extLst>
            <a:ext uri="{909E8E84-426E-40DD-AFC4-6F175D3DCCD1}">
              <a14:hiddenFill xmlns:a14="http://schemas.microsoft.com/office/drawing/2010/main">
                <a:solidFill>
                  <a:srgbClr val="FFFFFF"/>
                </a:solidFill>
              </a14:hiddenFill>
            </a:ext>
          </a:extLst>
        </p:spPr>
      </p:pic>
      <p:pic>
        <p:nvPicPr>
          <p:cNvPr id="3100" name="Picture 28" descr="Монголия"/>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13172" y="1815920"/>
            <a:ext cx="697510" cy="265293"/>
          </a:xfrm>
          <a:prstGeom prst="rect">
            <a:avLst/>
          </a:prstGeom>
          <a:noFill/>
          <a:extLst>
            <a:ext uri="{909E8E84-426E-40DD-AFC4-6F175D3DCCD1}">
              <a14:hiddenFill xmlns:a14="http://schemas.microsoft.com/office/drawing/2010/main">
                <a:solidFill>
                  <a:srgbClr val="FFFFFF"/>
                </a:solidFill>
              </a14:hiddenFill>
            </a:ext>
          </a:extLst>
        </p:spPr>
      </p:pic>
      <p:pic>
        <p:nvPicPr>
          <p:cNvPr id="3101" name="Picture 29" descr="Флаг Японской империи"/>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447019" y="1449392"/>
            <a:ext cx="603516" cy="276377"/>
          </a:xfrm>
          <a:prstGeom prst="rect">
            <a:avLst/>
          </a:prstGeom>
          <a:noFill/>
          <a:extLst>
            <a:ext uri="{909E8E84-426E-40DD-AFC4-6F175D3DCCD1}">
              <a14:hiddenFill xmlns:a14="http://schemas.microsoft.com/office/drawing/2010/main">
                <a:solidFill>
                  <a:srgbClr val="FFFFFF"/>
                </a:solidFill>
              </a14:hiddenFill>
            </a:ext>
          </a:extLst>
        </p:spPr>
      </p:pic>
      <p:pic>
        <p:nvPicPr>
          <p:cNvPr id="3102" name="Picture 30" descr="Сдался"/>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773075" y="2880346"/>
            <a:ext cx="537573" cy="366929"/>
          </a:xfrm>
          <a:prstGeom prst="rect">
            <a:avLst/>
          </a:prstGeom>
          <a:noFill/>
          <a:extLst>
            <a:ext uri="{909E8E84-426E-40DD-AFC4-6F175D3DCCD1}">
              <a14:hiddenFill xmlns:a14="http://schemas.microsoft.com/office/drawing/2010/main">
                <a:solidFill>
                  <a:srgbClr val="FFFFFF"/>
                </a:solidFill>
              </a14:hiddenFill>
            </a:ext>
          </a:extLst>
        </p:spPr>
      </p:pic>
      <p:pic>
        <p:nvPicPr>
          <p:cNvPr id="3103" name="Picture 31" descr="Flag of Manchukuo.sv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447019" y="3342251"/>
            <a:ext cx="474368" cy="330903"/>
          </a:xfrm>
          <a:prstGeom prst="rect">
            <a:avLst/>
          </a:prstGeom>
          <a:noFill/>
          <a:extLst>
            <a:ext uri="{909E8E84-426E-40DD-AFC4-6F175D3DCCD1}">
              <a14:hiddenFill xmlns:a14="http://schemas.microsoft.com/office/drawing/2010/main">
                <a:solidFill>
                  <a:srgbClr val="FFFFFF"/>
                </a:solidFill>
              </a14:hiddenFill>
            </a:ext>
          </a:extLst>
        </p:spPr>
      </p:pic>
      <p:pic>
        <p:nvPicPr>
          <p:cNvPr id="3104" name="Picture 32" descr="Сдался"/>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773075" y="3247276"/>
            <a:ext cx="537573" cy="320171"/>
          </a:xfrm>
          <a:prstGeom prst="rect">
            <a:avLst/>
          </a:prstGeom>
          <a:noFill/>
          <a:extLst>
            <a:ext uri="{909E8E84-426E-40DD-AFC4-6F175D3DCCD1}">
              <a14:hiddenFill xmlns:a14="http://schemas.microsoft.com/office/drawing/2010/main">
                <a:solidFill>
                  <a:srgbClr val="FFFFFF"/>
                </a:solidFill>
              </a14:hiddenFill>
            </a:ext>
          </a:extLst>
        </p:spPr>
      </p:pic>
      <p:pic>
        <p:nvPicPr>
          <p:cNvPr id="3105" name="Picture 33" descr="Flag of the Mengjiang.sv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447019" y="3707497"/>
            <a:ext cx="435081" cy="311239"/>
          </a:xfrm>
          <a:prstGeom prst="rect">
            <a:avLst/>
          </a:prstGeom>
          <a:noFill/>
          <a:extLst>
            <a:ext uri="{909E8E84-426E-40DD-AFC4-6F175D3DCCD1}">
              <a14:hiddenFill xmlns:a14="http://schemas.microsoft.com/office/drawing/2010/main">
                <a:solidFill>
                  <a:srgbClr val="FFFFFF"/>
                </a:solidFill>
              </a14:hiddenFill>
            </a:ext>
          </a:extLst>
        </p:spPr>
      </p:pic>
      <p:pic>
        <p:nvPicPr>
          <p:cNvPr id="3106" name="Picture 34" descr="Сдался"/>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773075" y="3673154"/>
            <a:ext cx="537573" cy="345582"/>
          </a:xfrm>
          <a:prstGeom prst="rect">
            <a:avLst/>
          </a:prstGeom>
          <a:noFill/>
          <a:extLst>
            <a:ext uri="{909E8E84-426E-40DD-AFC4-6F175D3DCCD1}">
              <a14:hiddenFill xmlns:a14="http://schemas.microsoft.com/office/drawing/2010/main">
                <a:solidFill>
                  <a:srgbClr val="FFFFFF"/>
                </a:solidFill>
              </a14:hiddenFill>
            </a:ext>
          </a:extLst>
        </p:spPr>
      </p:pic>
      <p:pic>
        <p:nvPicPr>
          <p:cNvPr id="3107" name="Picture 35" descr="Флаг Японской империи"/>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477296" y="2880346"/>
            <a:ext cx="474368" cy="366931"/>
          </a:xfrm>
          <a:prstGeom prst="rect">
            <a:avLst/>
          </a:prstGeom>
          <a:noFill/>
          <a:extLst>
            <a:ext uri="{909E8E84-426E-40DD-AFC4-6F175D3DCCD1}">
              <a14:hiddenFill xmlns:a14="http://schemas.microsoft.com/office/drawing/2010/main">
                <a:solidFill>
                  <a:srgbClr val="FFFFFF"/>
                </a:solidFill>
              </a14:hiddenFill>
            </a:ext>
          </a:extLst>
        </p:spPr>
      </p:pic>
      <p:pic>
        <p:nvPicPr>
          <p:cNvPr id="3108" name="Picture 36" descr="Flag of Manchukuo WarFlag And Naval Ensign.sv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322749" y="5344732"/>
            <a:ext cx="459763" cy="330558"/>
          </a:xfrm>
          <a:prstGeom prst="rect">
            <a:avLst/>
          </a:prstGeom>
          <a:noFill/>
          <a:extLst>
            <a:ext uri="{909E8E84-426E-40DD-AFC4-6F175D3DCCD1}">
              <a14:hiddenFill xmlns:a14="http://schemas.microsoft.com/office/drawing/2010/main">
                <a:solidFill>
                  <a:srgbClr val="FFFFFF"/>
                </a:solidFill>
              </a14:hiddenFill>
            </a:ext>
          </a:extLst>
        </p:spPr>
      </p:pic>
      <p:pic>
        <p:nvPicPr>
          <p:cNvPr id="3109" name="Picture 37" descr="Flag of the Mengjiang.sv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322749" y="5743976"/>
            <a:ext cx="459763" cy="347729"/>
          </a:xfrm>
          <a:prstGeom prst="rect">
            <a:avLst/>
          </a:prstGeom>
          <a:noFill/>
          <a:extLst>
            <a:ext uri="{909E8E84-426E-40DD-AFC4-6F175D3DCCD1}">
              <a14:hiddenFill xmlns:a14="http://schemas.microsoft.com/office/drawing/2010/main">
                <a:solidFill>
                  <a:srgbClr val="FFFFFF"/>
                </a:solidFill>
              </a14:hiddenFill>
            </a:ext>
          </a:extLst>
        </p:spPr>
      </p:pic>
      <p:pic>
        <p:nvPicPr>
          <p:cNvPr id="7" name="Рисунок 6"/>
          <p:cNvPicPr>
            <a:picLocks noChangeAspect="1"/>
          </p:cNvPicPr>
          <p:nvPr/>
        </p:nvPicPr>
        <p:blipFill>
          <a:blip r:embed="rId22"/>
          <a:stretch>
            <a:fillRect/>
          </a:stretch>
        </p:blipFill>
        <p:spPr>
          <a:xfrm>
            <a:off x="6394381" y="749652"/>
            <a:ext cx="5651870" cy="2817795"/>
          </a:xfrm>
          <a:prstGeom prst="rect">
            <a:avLst/>
          </a:prstGeom>
        </p:spPr>
      </p:pic>
      <p:pic>
        <p:nvPicPr>
          <p:cNvPr id="8" name="Рисунок 7"/>
          <p:cNvPicPr>
            <a:picLocks noChangeAspect="1"/>
          </p:cNvPicPr>
          <p:nvPr/>
        </p:nvPicPr>
        <p:blipFill>
          <a:blip r:embed="rId23"/>
          <a:stretch>
            <a:fillRect/>
          </a:stretch>
        </p:blipFill>
        <p:spPr>
          <a:xfrm>
            <a:off x="6394381" y="3709115"/>
            <a:ext cx="5621608" cy="2963997"/>
          </a:xfrm>
          <a:prstGeom prst="rect">
            <a:avLst/>
          </a:prstGeom>
        </p:spPr>
      </p:pic>
    </p:spTree>
    <p:extLst>
      <p:ext uri="{BB962C8B-B14F-4D97-AF65-F5344CB8AC3E}">
        <p14:creationId xmlns:p14="http://schemas.microsoft.com/office/powerpoint/2010/main" val="38294863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Схема действий советских войск в советско-японской войне 1945 года    </a:t>
            </a:r>
            <a:endParaRPr lang="ru-RU" dirty="0"/>
          </a:p>
        </p:txBody>
      </p:sp>
      <p:pic>
        <p:nvPicPr>
          <p:cNvPr id="4098" name="Picture 2" descr="https://upload.wikimedia.org/wikipedia/commons/thumb/c/c1/Soviet_invasion_of_Manchuria_%281945%29.gif/300px-Soviet_invasion_of_Manchuria_%281945%29.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7334" y="1790164"/>
            <a:ext cx="8234845" cy="4752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4542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66682" y="-25759"/>
            <a:ext cx="4842457" cy="1751527"/>
          </a:xfrm>
        </p:spPr>
        <p:txBody>
          <a:bodyPr>
            <a:normAutofit/>
          </a:bodyPr>
          <a:lstStyle/>
          <a:p>
            <a:pPr algn="ctr"/>
            <a:r>
              <a:rPr lang="ru-RU" sz="3200" dirty="0" smtClean="0"/>
              <a:t>Силы и планы сторон                 СССР</a:t>
            </a:r>
            <a:endParaRPr lang="ru-RU" sz="3200" dirty="0"/>
          </a:p>
        </p:txBody>
      </p:sp>
      <p:sp>
        <p:nvSpPr>
          <p:cNvPr id="3" name="Объект 2"/>
          <p:cNvSpPr>
            <a:spLocks noGrp="1"/>
          </p:cNvSpPr>
          <p:nvPr>
            <p:ph idx="1"/>
          </p:nvPr>
        </p:nvSpPr>
        <p:spPr>
          <a:xfrm>
            <a:off x="290968" y="930497"/>
            <a:ext cx="8596668" cy="5499279"/>
          </a:xfrm>
        </p:spPr>
        <p:txBody>
          <a:bodyPr>
            <a:noAutofit/>
          </a:bodyPr>
          <a:lstStyle/>
          <a:p>
            <a:r>
              <a:rPr lang="ru-RU" sz="1600" dirty="0"/>
              <a:t>В течение мая — начала августа советское командование перебросило на Дальний Восток часть высвободившихся на западе войск и техники (свыше 400 тыс. человек, 7137 орудий и миномётов, 2119 танков и САУ и др.). Вместе с дислоцированными на Дальнем Востоке войсками перегруппированные соединения и части составили три фронта:</a:t>
            </a:r>
          </a:p>
          <a:p>
            <a:r>
              <a:rPr lang="ru-RU" sz="1600" b="1" dirty="0">
                <a:hlinkClick r:id="rId2" tooltip="Забайкальский фронт"/>
              </a:rPr>
              <a:t>Забайкальский</a:t>
            </a:r>
            <a:r>
              <a:rPr lang="ru-RU" sz="1600" dirty="0"/>
              <a:t> (</a:t>
            </a:r>
            <a:r>
              <a:rPr lang="ru-RU" sz="1600" dirty="0">
                <a:hlinkClick r:id="rId3" tooltip="17-я армия (СССР)"/>
              </a:rPr>
              <a:t>17-я</a:t>
            </a:r>
            <a:r>
              <a:rPr lang="ru-RU" sz="1600" dirty="0"/>
              <a:t>, </a:t>
            </a:r>
            <a:r>
              <a:rPr lang="ru-RU" sz="1600" dirty="0">
                <a:hlinkClick r:id="rId4" tooltip="39-я армия в Китае"/>
              </a:rPr>
              <a:t>39-я</a:t>
            </a:r>
            <a:r>
              <a:rPr lang="ru-RU" sz="1600" dirty="0"/>
              <a:t>, </a:t>
            </a:r>
            <a:r>
              <a:rPr lang="ru-RU" sz="1600" dirty="0">
                <a:hlinkClick r:id="rId5" tooltip="36-я армия (СССР)"/>
              </a:rPr>
              <a:t>36-я</a:t>
            </a:r>
            <a:r>
              <a:rPr lang="ru-RU" sz="1600" dirty="0"/>
              <a:t> и </a:t>
            </a:r>
            <a:r>
              <a:rPr lang="ru-RU" sz="1600" dirty="0">
                <a:hlinkClick r:id="rId6" tooltip="53-я армия (СССР)"/>
              </a:rPr>
              <a:t>53-я армии</a:t>
            </a:r>
            <a:r>
              <a:rPr lang="ru-RU" sz="1600" dirty="0"/>
              <a:t>, </a:t>
            </a:r>
            <a:r>
              <a:rPr lang="ru-RU" sz="1600" dirty="0">
                <a:hlinkClick r:id="rId7" tooltip="6-я гвардейская танковая армия"/>
              </a:rPr>
              <a:t>6-я гвардейская танковая армия</a:t>
            </a:r>
            <a:r>
              <a:rPr lang="ru-RU" sz="1600" dirty="0"/>
              <a:t>, конно-механизированная группа советско-монгольских войск, </a:t>
            </a:r>
            <a:r>
              <a:rPr lang="ru-RU" sz="1600" dirty="0">
                <a:hlinkClick r:id="rId8" tooltip="12-я воздушная армия (СССР)"/>
              </a:rPr>
              <a:t>12-я воздушная армия</a:t>
            </a:r>
            <a:r>
              <a:rPr lang="ru-RU" sz="1600" dirty="0"/>
              <a:t>, </a:t>
            </a:r>
            <a:r>
              <a:rPr lang="ru-RU" sz="1600" dirty="0">
                <a:hlinkClick r:id="rId9" tooltip="Забайкальский ПВО (страница отсутствует)"/>
              </a:rPr>
              <a:t>Забайкальский ПВО</a:t>
            </a:r>
            <a:r>
              <a:rPr lang="ru-RU" sz="1600" dirty="0"/>
              <a:t>) под командованием </a:t>
            </a:r>
            <a:r>
              <a:rPr lang="ru-RU" sz="1600" dirty="0" err="1">
                <a:hlinkClick r:id="rId10" tooltip="Маршал Советского Союза"/>
              </a:rPr>
              <a:t>маршала</a:t>
            </a:r>
            <a:r>
              <a:rPr lang="ru-RU" sz="1600" dirty="0" err="1">
                <a:hlinkClick r:id="rId11" tooltip="Малиновский, Родион Яковлевич"/>
              </a:rPr>
              <a:t>Р</a:t>
            </a:r>
            <a:r>
              <a:rPr lang="ru-RU" sz="1600" dirty="0">
                <a:hlinkClick r:id="rId11" tooltip="Малиновский, Родион Яковлевич"/>
              </a:rPr>
              <a:t>. Я. Малиновского</a:t>
            </a:r>
            <a:r>
              <a:rPr lang="ru-RU" sz="1600" dirty="0"/>
              <a:t>;</a:t>
            </a:r>
          </a:p>
          <a:p>
            <a:r>
              <a:rPr lang="ru-RU" sz="1600" b="1" dirty="0">
                <a:hlinkClick r:id="rId12" tooltip="1-й Дальневосточный фронт"/>
              </a:rPr>
              <a:t>1-й Дальневосточный</a:t>
            </a:r>
            <a:r>
              <a:rPr lang="ru-RU" sz="1600" dirty="0"/>
              <a:t> (</a:t>
            </a:r>
            <a:r>
              <a:rPr lang="ru-RU" sz="1600" dirty="0">
                <a:hlinkClick r:id="rId13" tooltip="35-я армия (СССР)"/>
              </a:rPr>
              <a:t>35-я</a:t>
            </a:r>
            <a:r>
              <a:rPr lang="ru-RU" sz="1600" dirty="0"/>
              <a:t>, </a:t>
            </a:r>
            <a:r>
              <a:rPr lang="ru-RU" sz="1600" dirty="0">
                <a:hlinkClick r:id="rId14" tooltip="1-я краснознамённая армия (СССР)"/>
              </a:rPr>
              <a:t>1-я краснознамённая</a:t>
            </a:r>
            <a:r>
              <a:rPr lang="ru-RU" sz="1600" dirty="0"/>
              <a:t>, </a:t>
            </a:r>
            <a:r>
              <a:rPr lang="ru-RU" sz="1600" dirty="0">
                <a:hlinkClick r:id="rId15" tooltip="5-я армия (2-го формирования)"/>
              </a:rPr>
              <a:t>5-я</a:t>
            </a:r>
            <a:r>
              <a:rPr lang="ru-RU" sz="1600" dirty="0"/>
              <a:t>, </a:t>
            </a:r>
            <a:r>
              <a:rPr lang="ru-RU" sz="1600" dirty="0">
                <a:hlinkClick r:id="rId16" tooltip="25-я армия (СССР)"/>
              </a:rPr>
              <a:t>25-я армии</a:t>
            </a:r>
            <a:r>
              <a:rPr lang="ru-RU" sz="1600" dirty="0"/>
              <a:t>, </a:t>
            </a:r>
            <a:r>
              <a:rPr lang="ru-RU" sz="1600" dirty="0" err="1">
                <a:hlinkClick r:id="rId17" tooltip="Чугуевская оперативная группа (страница отсутствует)"/>
              </a:rPr>
              <a:t>Чугуевская</a:t>
            </a:r>
            <a:r>
              <a:rPr lang="ru-RU" sz="1600" dirty="0">
                <a:hlinkClick r:id="rId17" tooltip="Чугуевская оперативная группа (страница отсутствует)"/>
              </a:rPr>
              <a:t> оперативная группа</a:t>
            </a:r>
            <a:r>
              <a:rPr lang="ru-RU" sz="1600" dirty="0"/>
              <a:t>, </a:t>
            </a:r>
            <a:r>
              <a:rPr lang="ru-RU" sz="1600" dirty="0">
                <a:hlinkClick r:id="rId18" tooltip="10-й механизированный корпус (2-го формирования) (страница отсутствует)"/>
              </a:rPr>
              <a:t>10-й механизированный корпус</a:t>
            </a:r>
            <a:r>
              <a:rPr lang="ru-RU" sz="1600" dirty="0"/>
              <a:t>, </a:t>
            </a:r>
            <a:r>
              <a:rPr lang="ru-RU" sz="1600" dirty="0">
                <a:hlinkClick r:id="rId19" tooltip="9-я воздушная армия (СССР)"/>
              </a:rPr>
              <a:t>9-я воздушная армия</a:t>
            </a:r>
            <a:r>
              <a:rPr lang="ru-RU" sz="1600" dirty="0"/>
              <a:t>, </a:t>
            </a:r>
            <a:r>
              <a:rPr lang="ru-RU" sz="1600" dirty="0">
                <a:hlinkClick r:id="rId20" tooltip="Приморская армия ПВО"/>
              </a:rPr>
              <a:t>Приморская армия ПВО</a:t>
            </a:r>
            <a:r>
              <a:rPr lang="ru-RU" sz="1600" dirty="0"/>
              <a:t>) под командованием </a:t>
            </a:r>
            <a:r>
              <a:rPr lang="ru-RU" sz="1600" dirty="0" err="1"/>
              <a:t>маршала</a:t>
            </a:r>
            <a:r>
              <a:rPr lang="ru-RU" sz="1600" dirty="0" err="1">
                <a:hlinkClick r:id="rId21" tooltip="Мерецков, Кирилл Афанасьевич"/>
              </a:rPr>
              <a:t>К</a:t>
            </a:r>
            <a:r>
              <a:rPr lang="ru-RU" sz="1600" dirty="0">
                <a:hlinkClick r:id="rId21" tooltip="Мерецков, Кирилл Афанасьевич"/>
              </a:rPr>
              <a:t>. А. Мерецкова</a:t>
            </a:r>
            <a:r>
              <a:rPr lang="ru-RU" sz="1600" dirty="0"/>
              <a:t>;</a:t>
            </a:r>
          </a:p>
          <a:p>
            <a:r>
              <a:rPr lang="ru-RU" sz="1600" b="1" dirty="0">
                <a:hlinkClick r:id="rId22" tooltip="2-й Дальневосточный фронт"/>
              </a:rPr>
              <a:t>2-й Дальневосточный</a:t>
            </a:r>
            <a:r>
              <a:rPr lang="ru-RU" sz="1600" dirty="0"/>
              <a:t> (</a:t>
            </a:r>
            <a:r>
              <a:rPr lang="ru-RU" sz="1600" dirty="0">
                <a:hlinkClick r:id="rId23" tooltip="2-я краснознамённая армия (СССР)"/>
              </a:rPr>
              <a:t>2-я краснознамённая</a:t>
            </a:r>
            <a:r>
              <a:rPr lang="ru-RU" sz="1600" dirty="0"/>
              <a:t>, </a:t>
            </a:r>
            <a:r>
              <a:rPr lang="ru-RU" sz="1600" dirty="0">
                <a:hlinkClick r:id="rId24" tooltip="15-я армия (СССР)"/>
              </a:rPr>
              <a:t>15-я</a:t>
            </a:r>
            <a:r>
              <a:rPr lang="ru-RU" sz="1600" dirty="0"/>
              <a:t> и </a:t>
            </a:r>
            <a:r>
              <a:rPr lang="ru-RU" sz="1600" dirty="0">
                <a:hlinkClick r:id="rId25" tooltip="16-я армия (СССР)"/>
              </a:rPr>
              <a:t>16-я армии</a:t>
            </a:r>
            <a:r>
              <a:rPr lang="ru-RU" sz="1600" dirty="0"/>
              <a:t>, </a:t>
            </a:r>
            <a:r>
              <a:rPr lang="ru-RU" sz="1600" dirty="0">
                <a:hlinkClick r:id="rId26" tooltip="5-й отдельный стрелковый корпус (страница отсутствует)"/>
              </a:rPr>
              <a:t>5-й отдельный стрелковый корпус</a:t>
            </a:r>
            <a:r>
              <a:rPr lang="ru-RU" sz="1600" dirty="0"/>
              <a:t>, </a:t>
            </a:r>
            <a:r>
              <a:rPr lang="ru-RU" sz="1600" dirty="0">
                <a:hlinkClick r:id="rId27" tooltip="10-я воздушная армия (СССР)"/>
              </a:rPr>
              <a:t>10-я воздушная армия</a:t>
            </a:r>
            <a:r>
              <a:rPr lang="ru-RU" sz="1600" dirty="0"/>
              <a:t>, </a:t>
            </a:r>
            <a:r>
              <a:rPr lang="ru-RU" sz="1600" dirty="0">
                <a:hlinkClick r:id="rId28" tooltip="Приамурская армия ПВО"/>
              </a:rPr>
              <a:t>Приамурская армия ПВО</a:t>
            </a:r>
            <a:r>
              <a:rPr lang="ru-RU" sz="1600" dirty="0"/>
              <a:t>) под командованием </a:t>
            </a:r>
            <a:r>
              <a:rPr lang="ru-RU" sz="1600" dirty="0">
                <a:hlinkClick r:id="rId29" tooltip="Генерал армии"/>
              </a:rPr>
              <a:t>генерала армии</a:t>
            </a:r>
            <a:r>
              <a:rPr lang="ru-RU" sz="1600" dirty="0"/>
              <a:t> </a:t>
            </a:r>
            <a:r>
              <a:rPr lang="ru-RU" sz="1600" dirty="0">
                <a:hlinkClick r:id="rId30" tooltip="Пуркаев, Максим Алексеевич"/>
              </a:rPr>
              <a:t>М. А. </a:t>
            </a:r>
            <a:r>
              <a:rPr lang="ru-RU" sz="1600" dirty="0" err="1">
                <a:hlinkClick r:id="rId30" tooltip="Пуркаев, Максим Алексеевич"/>
              </a:rPr>
              <a:t>Пуркаева</a:t>
            </a:r>
            <a:r>
              <a:rPr lang="ru-RU" sz="1600" dirty="0"/>
              <a:t>, — всего общей численностью примерно в 1,5 миллиона человек под командованием маршала </a:t>
            </a:r>
            <a:r>
              <a:rPr lang="ru-RU" sz="1600" dirty="0">
                <a:hlinkClick r:id="rId31" tooltip="Василевский, Александр Михайлович"/>
              </a:rPr>
              <a:t>А. М. Василевского</a:t>
            </a:r>
            <a:r>
              <a:rPr lang="ru-RU" sz="1600" dirty="0"/>
              <a:t>.</a:t>
            </a:r>
          </a:p>
          <a:p>
            <a:r>
              <a:rPr lang="ru-RU" sz="1600" dirty="0">
                <a:hlinkClick r:id="rId32" tooltip="Вооружённые силы Монголии"/>
              </a:rPr>
              <a:t>Монгольскими войсками</a:t>
            </a:r>
            <a:r>
              <a:rPr lang="ru-RU" sz="1600" dirty="0"/>
              <a:t> командовал Маршал МНР </a:t>
            </a:r>
            <a:r>
              <a:rPr lang="ru-RU" sz="1600" dirty="0">
                <a:hlinkClick r:id="rId33" tooltip="Хорлогийн Чойбалсан"/>
              </a:rPr>
              <a:t>Х. </a:t>
            </a:r>
            <a:r>
              <a:rPr lang="ru-RU" sz="1600" dirty="0" err="1">
                <a:hlinkClick r:id="rId33" tooltip="Хорлогийн Чойбалсан"/>
              </a:rPr>
              <a:t>Чойбалсан</a:t>
            </a:r>
            <a:r>
              <a:rPr lang="ru-RU" sz="1600" dirty="0"/>
              <a:t>. Им противостояла японская </a:t>
            </a:r>
            <a:r>
              <a:rPr lang="ru-RU" sz="1600" dirty="0" err="1">
                <a:hlinkClick r:id="rId34" tooltip="Квантунская армия"/>
              </a:rPr>
              <a:t>Квантунская</a:t>
            </a:r>
            <a:r>
              <a:rPr lang="ru-RU" sz="1600" dirty="0">
                <a:hlinkClick r:id="rId34" tooltip="Квантунская армия"/>
              </a:rPr>
              <a:t> армия</a:t>
            </a:r>
            <a:r>
              <a:rPr lang="ru-RU" sz="1600" dirty="0"/>
              <a:t> под командованием генерала </a:t>
            </a:r>
            <a:r>
              <a:rPr lang="ru-RU" sz="1600" dirty="0" err="1">
                <a:hlinkClick r:id="rId35" tooltip="Ямада, Оцудзо"/>
              </a:rPr>
              <a:t>Оцудзо</a:t>
            </a:r>
            <a:r>
              <a:rPr lang="ru-RU" sz="1600" dirty="0">
                <a:hlinkClick r:id="rId35" tooltip="Ямада, Оцудзо"/>
              </a:rPr>
              <a:t> </a:t>
            </a:r>
            <a:r>
              <a:rPr lang="ru-RU" sz="1600" dirty="0" err="1">
                <a:hlinkClick r:id="rId35" tooltip="Ямада, Оцудзо"/>
              </a:rPr>
              <a:t>Ямады</a:t>
            </a:r>
            <a:r>
              <a:rPr lang="ru-RU" sz="1600" dirty="0"/>
              <a:t>.</a:t>
            </a:r>
          </a:p>
          <a:p>
            <a:r>
              <a:rPr lang="ru-RU" sz="1600" dirty="0"/>
              <a:t>План советского командования, охарактеризованный как «Стратегические </a:t>
            </a:r>
            <a:r>
              <a:rPr lang="ru-RU" sz="1600" dirty="0">
                <a:hlinkClick r:id="rId36" tooltip="Клещи (манёвр)"/>
              </a:rPr>
              <a:t>клещи</a:t>
            </a:r>
            <a:r>
              <a:rPr lang="ru-RU" sz="1600" dirty="0"/>
              <a:t>», был прост по замыслу, но грандиозен по масштабу</a:t>
            </a:r>
            <a:r>
              <a:rPr lang="ru-RU" sz="1600" baseline="30000" dirty="0">
                <a:hlinkClick r:id="rId37"/>
              </a:rPr>
              <a:t>[1]</a:t>
            </a:r>
            <a:r>
              <a:rPr lang="ru-RU" sz="1600" baseline="30000" dirty="0">
                <a:hlinkClick r:id="rId38"/>
              </a:rPr>
              <a:t>[7]</a:t>
            </a:r>
            <a:r>
              <a:rPr lang="ru-RU" sz="1600" dirty="0"/>
              <a:t>. Планировалось окружение противника на общей территории площадью в 1,5 млн квадратных километров.</a:t>
            </a:r>
            <a:r>
              <a:rPr lang="ru-RU" sz="1600" baseline="30000" dirty="0">
                <a:hlinkClick r:id="rId37"/>
              </a:rPr>
              <a:t>[1]</a:t>
            </a:r>
            <a:endParaRPr lang="ru-RU" sz="1600" dirty="0"/>
          </a:p>
        </p:txBody>
      </p:sp>
      <p:pic>
        <p:nvPicPr>
          <p:cNvPr id="4" name="Рисунок 3"/>
          <p:cNvPicPr>
            <a:picLocks noChangeAspect="1"/>
          </p:cNvPicPr>
          <p:nvPr/>
        </p:nvPicPr>
        <p:blipFill>
          <a:blip r:embed="rId39"/>
          <a:stretch>
            <a:fillRect/>
          </a:stretch>
        </p:blipFill>
        <p:spPr>
          <a:xfrm>
            <a:off x="9143999" y="2727101"/>
            <a:ext cx="2848377" cy="1906073"/>
          </a:xfrm>
          <a:prstGeom prst="rect">
            <a:avLst/>
          </a:prstGeom>
        </p:spPr>
      </p:pic>
      <p:pic>
        <p:nvPicPr>
          <p:cNvPr id="5" name="Рисунок 4"/>
          <p:cNvPicPr>
            <a:picLocks noChangeAspect="1"/>
          </p:cNvPicPr>
          <p:nvPr/>
        </p:nvPicPr>
        <p:blipFill>
          <a:blip r:embed="rId40"/>
          <a:stretch>
            <a:fillRect/>
          </a:stretch>
        </p:blipFill>
        <p:spPr>
          <a:xfrm>
            <a:off x="9143999" y="862884"/>
            <a:ext cx="2848377" cy="1725769"/>
          </a:xfrm>
          <a:prstGeom prst="rect">
            <a:avLst/>
          </a:prstGeom>
        </p:spPr>
      </p:pic>
      <p:pic>
        <p:nvPicPr>
          <p:cNvPr id="6" name="Рисунок 5"/>
          <p:cNvPicPr>
            <a:picLocks noChangeAspect="1"/>
          </p:cNvPicPr>
          <p:nvPr/>
        </p:nvPicPr>
        <p:blipFill>
          <a:blip r:embed="rId41"/>
          <a:stretch>
            <a:fillRect/>
          </a:stretch>
        </p:blipFill>
        <p:spPr>
          <a:xfrm>
            <a:off x="9143999" y="4771622"/>
            <a:ext cx="2887282" cy="1976908"/>
          </a:xfrm>
          <a:prstGeom prst="rect">
            <a:avLst/>
          </a:prstGeom>
        </p:spPr>
      </p:pic>
    </p:spTree>
    <p:extLst>
      <p:ext uri="{BB962C8B-B14F-4D97-AF65-F5344CB8AC3E}">
        <p14:creationId xmlns:p14="http://schemas.microsoft.com/office/powerpoint/2010/main" val="3131513860"/>
      </p:ext>
    </p:extLst>
  </p:cSld>
  <p:clrMapOvr>
    <a:masterClrMapping/>
  </p:clrMapOvr>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472</TotalTime>
  <Words>1395</Words>
  <Application>Microsoft Office PowerPoint</Application>
  <PresentationFormat>Широкоэкранный</PresentationFormat>
  <Paragraphs>83</Paragraphs>
  <Slides>16</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16</vt:i4>
      </vt:variant>
    </vt:vector>
  </HeadingPairs>
  <TitlesOfParts>
    <vt:vector size="20" baseType="lpstr">
      <vt:lpstr>Arial</vt:lpstr>
      <vt:lpstr>Trebuchet MS</vt:lpstr>
      <vt:lpstr>Wingdings 3</vt:lpstr>
      <vt:lpstr>Грань</vt:lpstr>
      <vt:lpstr>К 70летию Победы Советского  Союза в войне с Японией в 1945году  </vt:lpstr>
      <vt:lpstr>   ПОДГОТОВКА К  ВОЙНЕ</vt:lpstr>
      <vt:lpstr>Презентация PowerPoint</vt:lpstr>
      <vt:lpstr>Подготовка и планирование военных действий Японией против СССР</vt:lpstr>
      <vt:lpstr>Презентация PowerPoint</vt:lpstr>
      <vt:lpstr>Презентация PowerPoint</vt:lpstr>
      <vt:lpstr>  Характеристика противоборствующих сторон</vt:lpstr>
      <vt:lpstr>   Схема действий советских войск в советско-японской войне 1945 года    </vt:lpstr>
      <vt:lpstr>Силы и планы сторон                 СССР</vt:lpstr>
      <vt:lpstr>ЯПОНИЯ </vt:lpstr>
      <vt:lpstr>ХОД ВОЕННЫХ ДЕЙСТВИЙ                   маньчжурия</vt:lpstr>
      <vt:lpstr>Презентация PowerPoint</vt:lpstr>
      <vt:lpstr>ЮЖНО-САХАЛИНСКАЯ ОПЕРАЦИЯ</vt:lpstr>
      <vt:lpstr>КУРИЛЬСКАЯ ДЕСАНТНАЯ ОПЕРАЦИЯ</vt:lpstr>
      <vt:lpstr>ИТОГИ ВОЕННЫХ ДЕЙСТВИЙ</vt:lpstr>
      <vt:lpstr>ЗНАЧЕНИЕ ПОБЕДЫ НАД ЯПОНИЕЙ</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 70летию Победы Советского С оюза в войне с Японией в 1945году</dc:title>
  <dc:creator>boris lebedev</dc:creator>
  <cp:lastModifiedBy>boris lebedev</cp:lastModifiedBy>
  <cp:revision>45</cp:revision>
  <dcterms:created xsi:type="dcterms:W3CDTF">2015-08-23T09:28:47Z</dcterms:created>
  <dcterms:modified xsi:type="dcterms:W3CDTF">2015-08-25T17:12:45Z</dcterms:modified>
</cp:coreProperties>
</file>