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93" r:id="rId4"/>
    <p:sldId id="292" r:id="rId5"/>
    <p:sldId id="295" r:id="rId6"/>
    <p:sldId id="300" r:id="rId7"/>
    <p:sldId id="302" r:id="rId8"/>
    <p:sldId id="304" r:id="rId9"/>
    <p:sldId id="306" r:id="rId10"/>
    <p:sldId id="267" r:id="rId11"/>
    <p:sldId id="260" r:id="rId12"/>
    <p:sldId id="261" r:id="rId13"/>
    <p:sldId id="262" r:id="rId14"/>
    <p:sldId id="263" r:id="rId15"/>
    <p:sldId id="264" r:id="rId16"/>
    <p:sldId id="286" r:id="rId17"/>
    <p:sldId id="307" r:id="rId18"/>
    <p:sldId id="30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8"/>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ctrTitle"/>
          </p:nvPr>
        </p:nvSpPr>
        <p:spPr>
          <a:xfrm>
            <a:off x="1090110"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20"/>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3" y="731522"/>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A54C80-263E-416B-A8E0-580EDEADCBDC}"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8"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5"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A54C80-263E-416B-A8E0-580EDEADCBDC}"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5" y="2209803"/>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9"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5"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4"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3"/>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61BEF0D-F0BB-DE4B-95CE-6DB70DBA9567}" type="datetimeFigureOut">
              <a:rPr lang="en-US" smtClean="0"/>
              <a:pPr/>
              <a:t>8/26/2015</a:t>
            </a:fld>
            <a:endParaRPr lang="en-US" dirty="0"/>
          </a:p>
        </p:txBody>
      </p:sp>
      <p:sp>
        <p:nvSpPr>
          <p:cNvPr id="5" name="Footer Placeholder 4"/>
          <p:cNvSpPr>
            <a:spLocks noGrp="1"/>
          </p:cNvSpPr>
          <p:nvPr>
            <p:ph type="ftr" sz="quarter" idx="3"/>
          </p:nvPr>
        </p:nvSpPr>
        <p:spPr>
          <a:xfrm>
            <a:off x="609601" y="6172203"/>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5080000" y="6172203"/>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4103" y="775806"/>
            <a:ext cx="9692671" cy="5679583"/>
          </a:xfrm>
        </p:spPr>
        <p:txBody>
          <a:bodyPr/>
          <a:lstStyle/>
          <a:p>
            <a:pPr marL="182880" indent="0" algn="ctr">
              <a:buNone/>
            </a:pPr>
            <a:r>
              <a:rPr lang="ru-RU" sz="4400" b="1" dirty="0" smtClean="0">
                <a:solidFill>
                  <a:srgbClr val="7030A0"/>
                </a:solidFill>
                <a:effectLst>
                  <a:innerShdw blurRad="114300">
                    <a:prstClr val="black"/>
                  </a:innerShdw>
                  <a:reflection blurRad="6350" stA="55000" endA="300" endPos="45500" dir="5400000" sy="-100000" algn="bl" rotWithShape="0"/>
                </a:effectLst>
              </a:rPr>
              <a:t>Организация </a:t>
            </a:r>
            <a:r>
              <a:rPr lang="ru-RU" sz="4400" b="1" dirty="0" err="1">
                <a:solidFill>
                  <a:srgbClr val="7030A0"/>
                </a:solidFill>
                <a:effectLst>
                  <a:innerShdw blurRad="114300">
                    <a:prstClr val="black"/>
                  </a:innerShdw>
                  <a:reflection blurRad="6350" stA="55000" endA="300" endPos="45500" dir="5400000" sy="-100000" algn="bl" rotWithShape="0"/>
                </a:effectLst>
              </a:rPr>
              <a:t>безотметочного</a:t>
            </a:r>
            <a:r>
              <a:rPr lang="ru-RU" sz="4400" b="1" dirty="0">
                <a:solidFill>
                  <a:srgbClr val="7030A0"/>
                </a:solidFill>
                <a:effectLst>
                  <a:innerShdw blurRad="114300">
                    <a:prstClr val="black"/>
                  </a:innerShdw>
                  <a:reflection blurRad="6350" stA="55000" endA="300" endPos="45500" dir="5400000" sy="-100000" algn="bl" rotWithShape="0"/>
                </a:effectLst>
              </a:rPr>
              <a:t> обучения</a:t>
            </a:r>
            <a:r>
              <a:rPr lang="ru-RU" sz="4400" dirty="0">
                <a:solidFill>
                  <a:srgbClr val="7030A0"/>
                </a:solidFill>
                <a:effectLst>
                  <a:innerShdw blurRad="114300">
                    <a:prstClr val="black"/>
                  </a:innerShdw>
                  <a:reflection blurRad="6350" stA="55000" endA="300" endPos="45500" dir="5400000" sy="-100000" algn="bl" rotWithShape="0"/>
                </a:effectLst>
              </a:rPr>
              <a:t/>
            </a:r>
            <a:br>
              <a:rPr lang="ru-RU" sz="4400" dirty="0">
                <a:solidFill>
                  <a:srgbClr val="7030A0"/>
                </a:solidFill>
                <a:effectLst>
                  <a:innerShdw blurRad="114300">
                    <a:prstClr val="black"/>
                  </a:innerShdw>
                  <a:reflection blurRad="6350" stA="55000" endA="300" endPos="45500" dir="5400000" sy="-100000" algn="bl" rotWithShape="0"/>
                </a:effectLst>
              </a:rPr>
            </a:br>
            <a:r>
              <a:rPr lang="ru-RU" sz="4400" b="1" dirty="0">
                <a:solidFill>
                  <a:srgbClr val="7030A0"/>
                </a:solidFill>
                <a:effectLst>
                  <a:innerShdw blurRad="114300">
                    <a:prstClr val="black"/>
                  </a:innerShdw>
                  <a:reflection blurRad="6350" stA="55000" endA="300" endPos="45500" dir="5400000" sy="-100000" algn="bl" rotWithShape="0"/>
                </a:effectLst>
              </a:rPr>
              <a:t>на уроках русского </a:t>
            </a:r>
            <a:r>
              <a:rPr lang="ru-RU" sz="4400" b="1" dirty="0" smtClean="0">
                <a:solidFill>
                  <a:srgbClr val="7030A0"/>
                </a:solidFill>
                <a:effectLst>
                  <a:innerShdw blurRad="114300">
                    <a:prstClr val="black"/>
                  </a:innerShdw>
                  <a:reflection blurRad="6350" stA="55000" endA="300" endPos="45500" dir="5400000" sy="-100000" algn="bl" rotWithShape="0"/>
                </a:effectLst>
              </a:rPr>
              <a:t>языка.</a:t>
            </a:r>
            <a:r>
              <a:rPr lang="ru-RU" sz="4400" dirty="0">
                <a:solidFill>
                  <a:srgbClr val="7030A0"/>
                </a:solidFill>
                <a:effectLst>
                  <a:innerShdw blurRad="114300">
                    <a:prstClr val="black"/>
                  </a:innerShdw>
                  <a:reflection blurRad="6350" stA="55000" endA="300" endPos="45500" dir="5400000" sy="-100000" algn="bl" rotWithShape="0"/>
                </a:effectLst>
              </a:rPr>
              <a:t/>
            </a:r>
            <a:br>
              <a:rPr lang="ru-RU" sz="4400" dirty="0">
                <a:solidFill>
                  <a:srgbClr val="7030A0"/>
                </a:solidFill>
                <a:effectLst>
                  <a:innerShdw blurRad="114300">
                    <a:prstClr val="black"/>
                  </a:innerShdw>
                  <a:reflection blurRad="6350" stA="55000" endA="300" endPos="45500" dir="5400000" sy="-100000" algn="bl" rotWithShape="0"/>
                </a:effectLst>
              </a:rPr>
            </a:br>
            <a:r>
              <a:rPr lang="ru-RU" sz="4400" dirty="0">
                <a:solidFill>
                  <a:srgbClr val="7030A0"/>
                </a:solidFill>
                <a:effectLst>
                  <a:innerShdw blurRad="114300">
                    <a:prstClr val="black"/>
                  </a:innerShdw>
                  <a:reflection blurRad="6350" stA="55000" endA="300" endPos="45500" dir="5400000" sy="-100000" algn="bl" rotWithShape="0"/>
                </a:effectLst>
              </a:rPr>
              <a:t/>
            </a:r>
            <a:br>
              <a:rPr lang="ru-RU" sz="4400" dirty="0">
                <a:solidFill>
                  <a:srgbClr val="7030A0"/>
                </a:solidFill>
                <a:effectLst>
                  <a:innerShdw blurRad="114300">
                    <a:prstClr val="black"/>
                  </a:innerShdw>
                  <a:reflection blurRad="6350" stA="55000" endA="300" endPos="45500" dir="5400000" sy="-100000" algn="bl" rotWithShape="0"/>
                </a:effectLst>
              </a:rPr>
            </a:br>
            <a:r>
              <a:rPr lang="ru-RU" dirty="0" smtClean="0">
                <a:solidFill>
                  <a:srgbClr val="7030A0"/>
                </a:solidFill>
              </a:rPr>
              <a:t>            </a:t>
            </a:r>
            <a:br>
              <a:rPr lang="ru-RU" dirty="0" smtClean="0">
                <a:solidFill>
                  <a:srgbClr val="7030A0"/>
                </a:solidFill>
              </a:rPr>
            </a:br>
            <a:r>
              <a:rPr lang="ru-RU" dirty="0" smtClean="0">
                <a:solidFill>
                  <a:srgbClr val="7030A0"/>
                </a:solidFill>
              </a:rPr>
              <a:t>            </a:t>
            </a:r>
            <a:r>
              <a:rPr lang="ru-RU" sz="2400" dirty="0" smtClean="0">
                <a:solidFill>
                  <a:srgbClr val="7030A0"/>
                </a:solidFill>
              </a:rPr>
              <a:t>Выполнила</a:t>
            </a:r>
            <a:br>
              <a:rPr lang="ru-RU" sz="2400" dirty="0" smtClean="0">
                <a:solidFill>
                  <a:srgbClr val="7030A0"/>
                </a:solidFill>
              </a:rPr>
            </a:br>
            <a:r>
              <a:rPr lang="ru-RU" sz="2400" dirty="0" smtClean="0">
                <a:solidFill>
                  <a:srgbClr val="7030A0"/>
                </a:solidFill>
              </a:rPr>
              <a:t>                                                      </a:t>
            </a:r>
            <a:r>
              <a:rPr lang="ru-RU" sz="2400" dirty="0" smtClean="0">
                <a:solidFill>
                  <a:srgbClr val="7030A0"/>
                </a:solidFill>
              </a:rPr>
              <a:t>учитель начальных классов</a:t>
            </a:r>
            <a:br>
              <a:rPr lang="ru-RU" sz="2400" dirty="0" smtClean="0">
                <a:solidFill>
                  <a:srgbClr val="7030A0"/>
                </a:solidFill>
              </a:rPr>
            </a:br>
            <a:r>
              <a:rPr lang="ru-RU" sz="2400" dirty="0" smtClean="0">
                <a:solidFill>
                  <a:srgbClr val="7030A0"/>
                </a:solidFill>
              </a:rPr>
              <a:t>                                              МОУ </a:t>
            </a:r>
            <a:r>
              <a:rPr lang="ru-RU" sz="2400" dirty="0" err="1" smtClean="0">
                <a:solidFill>
                  <a:srgbClr val="7030A0"/>
                </a:solidFill>
              </a:rPr>
              <a:t>сош</a:t>
            </a:r>
            <a:r>
              <a:rPr lang="ru-RU" sz="2400" dirty="0" smtClean="0">
                <a:solidFill>
                  <a:srgbClr val="7030A0"/>
                </a:solidFill>
              </a:rPr>
              <a:t> № 39 г. Твери</a:t>
            </a:r>
            <a:br>
              <a:rPr lang="ru-RU" sz="2400" dirty="0" smtClean="0">
                <a:solidFill>
                  <a:srgbClr val="7030A0"/>
                </a:solidFill>
              </a:rPr>
            </a:br>
            <a:r>
              <a:rPr lang="ru-RU" sz="2400" dirty="0" smtClean="0">
                <a:solidFill>
                  <a:srgbClr val="7030A0"/>
                </a:solidFill>
              </a:rPr>
              <a:t>                                   Парфенова М. А.</a:t>
            </a:r>
            <a:r>
              <a:rPr lang="ru-RU" sz="2400" dirty="0" smtClean="0">
                <a:solidFill>
                  <a:srgbClr val="7030A0"/>
                </a:solidFill>
              </a:rPr>
              <a:t/>
            </a:r>
            <a:br>
              <a:rPr lang="ru-RU" sz="2400" dirty="0" smtClean="0">
                <a:solidFill>
                  <a:srgbClr val="7030A0"/>
                </a:solidFill>
              </a:rPr>
            </a:br>
            <a:endParaRPr lang="ru-RU" sz="2400" dirty="0">
              <a:solidFill>
                <a:srgbClr val="7030A0"/>
              </a:solidFill>
            </a:endParaRPr>
          </a:p>
        </p:txBody>
      </p:sp>
      <p:pic>
        <p:nvPicPr>
          <p:cNvPr id="25603" name="Picture 3"/>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705" b="89773" l="10000" r="90000">
                        <a14:foregroundMark x1="43333" y1="5114" x2="43333" y2="5114"/>
                        <a14:foregroundMark x1="24667" y1="19318" x2="24667" y2="19318"/>
                        <a14:foregroundMark x1="40444" y1="18750" x2="40444" y2="18750"/>
                        <a14:foregroundMark x1="50889" y1="28125" x2="50889" y2="28125"/>
                        <a14:foregroundMark x1="39333" y1="35227" x2="39333" y2="35227"/>
                        <a14:foregroundMark x1="17556" y1="47159" x2="17556" y2="47159"/>
                        <a14:foregroundMark x1="13111" y1="60227" x2="13111" y2="60227"/>
                        <a14:foregroundMark x1="27333" y1="82102" x2="27333" y2="82102"/>
                        <a14:foregroundMark x1="62889" y1="83807" x2="62889" y2="83807"/>
                        <a14:foregroundMark x1="64000" y1="63920" x2="64000" y2="63920"/>
                        <a14:foregroundMark x1="61111" y1="53977" x2="61111" y2="53977"/>
                        <a14:foregroundMark x1="79111" y1="47727" x2="79111" y2="47727"/>
                        <a14:foregroundMark x1="83778" y1="58807" x2="83778" y2="58807"/>
                        <a14:foregroundMark x1="39111" y1="1705" x2="39111" y2="1705"/>
                        <a14:backgroundMark x1="6667" y1="8239" x2="6667" y2="8239"/>
                        <a14:backgroundMark x1="6444" y1="89773" x2="6444" y2="89773"/>
                        <a14:backgroundMark x1="95556" y1="85511" x2="95556" y2="85511"/>
                        <a14:backgroundMark x1="94222" y1="29545" x2="94222" y2="29545"/>
                        <a14:backgroundMark x1="83333" y1="22159" x2="83333" y2="22159"/>
                      </a14:backgroundRemoval>
                    </a14:imgEffect>
                  </a14:imgLayer>
                </a14:imgProps>
              </a:ext>
              <a:ext uri="{28A0092B-C50C-407E-A947-70E740481C1C}">
                <a14:useLocalDpi xmlns:a14="http://schemas.microsoft.com/office/drawing/2010/main" val="0"/>
              </a:ext>
            </a:extLst>
          </a:blip>
          <a:srcRect/>
          <a:stretch>
            <a:fillRect/>
          </a:stretch>
        </p:blipFill>
        <p:spPr bwMode="auto">
          <a:xfrm>
            <a:off x="821590" y="3346372"/>
            <a:ext cx="4870872" cy="3266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0762931"/>
      </p:ext>
    </p:extLst>
  </p:cSld>
  <p:clrMapOvr>
    <a:masterClrMapping/>
  </p:clrMapOvr>
  <mc:AlternateContent xmlns:mc="http://schemas.openxmlformats.org/markup-compatibility/2006" xmlns:p14="http://schemas.microsoft.com/office/powerpoint/2010/main">
    <mc:Choice Requires="p14">
      <p:transition spd="med" p14:dur="700" advTm="8180">
        <p:fade/>
      </p:transition>
    </mc:Choice>
    <mc:Fallback xmlns="">
      <p:transition spd="med" advTm="818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6671" y="2"/>
            <a:ext cx="8707332" cy="811369"/>
          </a:xfrm>
        </p:spPr>
        <p:txBody>
          <a:bodyPr>
            <a:normAutofit/>
          </a:bodyPr>
          <a:lstStyle/>
          <a:p>
            <a:pPr algn="ctr"/>
            <a:r>
              <a:rPr lang="ru-RU" sz="4000" dirty="0" smtClean="0">
                <a:solidFill>
                  <a:srgbClr val="0070C0"/>
                </a:solidFill>
              </a:rPr>
              <a:t>Русский язык.</a:t>
            </a:r>
            <a:endParaRPr lang="ru-RU" sz="4000" dirty="0">
              <a:solidFill>
                <a:srgbClr val="0070C0"/>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456395242"/>
              </p:ext>
            </p:extLst>
          </p:nvPr>
        </p:nvGraphicFramePr>
        <p:xfrm>
          <a:off x="257576" y="811371"/>
          <a:ext cx="11050075" cy="5500331"/>
        </p:xfrm>
        <a:graphic>
          <a:graphicData uri="http://schemas.openxmlformats.org/drawingml/2006/table">
            <a:tbl>
              <a:tblPr firstRow="1" firstCol="1" bandRow="1"/>
              <a:tblGrid>
                <a:gridCol w="3711556"/>
                <a:gridCol w="2249141"/>
                <a:gridCol w="1792333"/>
                <a:gridCol w="3297045"/>
              </a:tblGrid>
              <a:tr h="435888">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Суть задания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Инструмент для оценивания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Критерий</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Слова учителя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2991">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Написание буквы</a:t>
                      </a:r>
                      <a:r>
                        <a:rPr lang="ru-RU" sz="1800">
                          <a:effectLst/>
                          <a:latin typeface="Calibri" panose="020F0502020204030204" pitchFamily="34" charset="0"/>
                          <a:ea typeface="Times New Roman" panose="02020603050405020304" pitchFamily="18" charset="0"/>
                          <a:cs typeface="Times New Roman" panose="02020603050405020304" pitchFamily="18" charset="0"/>
                        </a:rPr>
                        <a:t> </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«д»</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u="sng">
                          <a:effectLst/>
                          <a:latin typeface="Times New Roman" panose="02020603050405020304" pitchFamily="18" charset="0"/>
                          <a:ea typeface="Times New Roman" panose="02020603050405020304" pitchFamily="18" charset="0"/>
                          <a:cs typeface="Times New Roman" panose="02020603050405020304" pitchFamily="18" charset="0"/>
                        </a:rPr>
                        <a:t>1 строка</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обведите красной ручкой овал, зелёной ручкой – петлю.</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Красной ручкой 3 – букву О.</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Зелёной ручкой 3 – букву Д.</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u="sng">
                          <a:effectLst/>
                          <a:latin typeface="Times New Roman" panose="02020603050405020304" pitchFamily="18" charset="0"/>
                          <a:ea typeface="Times New Roman" panose="02020603050405020304" pitchFamily="18" charset="0"/>
                          <a:cs typeface="Times New Roman" panose="02020603050405020304" pitchFamily="18" charset="0"/>
                        </a:rPr>
                        <a:t>2 строка</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элементы буквы д – красной, зелёной ручкой;</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Наклонные линии – синей ручкой;</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Буква д – красной, зелёной, красной…</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Какой цвет дальше? </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Обозначьте самую красивую букву</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«восклицательный знак»(!)</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правильность</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-Если вы считаете, что вся строка написана правильно, то поставьте  восклицательный знак  рядом с ней на полях. Сравнить с образцом учителя.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776">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Обозначьте самую красивую букву</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«королева букв»</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красота</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Найдите у себя самую красивую букву и нарисуйте над ней корону</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203" marR="4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561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575192390"/>
              </p:ext>
            </p:extLst>
          </p:nvPr>
        </p:nvGraphicFramePr>
        <p:xfrm>
          <a:off x="605309" y="428930"/>
          <a:ext cx="10200068" cy="6216568"/>
        </p:xfrm>
        <a:graphic>
          <a:graphicData uri="http://schemas.openxmlformats.org/drawingml/2006/table">
            <a:tbl>
              <a:tblPr firstRow="1" firstCol="1" bandRow="1"/>
              <a:tblGrid>
                <a:gridCol w="2651393"/>
                <a:gridCol w="1853460"/>
                <a:gridCol w="2886851"/>
                <a:gridCol w="2808364"/>
              </a:tblGrid>
              <a:tr h="621984">
                <a:tc>
                  <a:txBody>
                    <a:bodyPr/>
                    <a:lstStyle/>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Пример письменной работы</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Инструмент для оценивания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Выделенные умения</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Слова учителя</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5632">
                <a:tc>
                  <a:txBody>
                    <a:bodyPr/>
                    <a:lstStyle/>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Диктант.</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Коля позвал овчарку Дуську. Они отправились на площадку. Дуська выполняла команды. А мальчик угощал её сахаром.</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«Волшебные линеечки»(в соответствии с количеством заданий)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mj-lt"/>
                        <a:buAutoNum type="arabicPeriod"/>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Поставьте в словах первого предложения ударения.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spcAft>
                          <a:spcPts val="0"/>
                        </a:spcAft>
                        <a:tabLst>
                          <a:tab pos="350710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Если  ударение поставлено верно во всех словах, то поставь крестик на самом верху линеечки. Если ударение поставлено не во всех словах верно, то поставь крестик  по середине линеечки. Если ударение поставлено во всех словах не верно, то поставь крестик внизу линеечки.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163" marR="58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994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ChangeAspect="1"/>
          </p:cNvGraphicFramePr>
          <p:nvPr>
            <p:extLst>
              <p:ext uri="{D42A27DB-BD31-4B8C-83A1-F6EECF244321}">
                <p14:modId xmlns:p14="http://schemas.microsoft.com/office/powerpoint/2010/main" val="3100835065"/>
              </p:ext>
            </p:extLst>
          </p:nvPr>
        </p:nvGraphicFramePr>
        <p:xfrm>
          <a:off x="1094706" y="322687"/>
          <a:ext cx="11784169" cy="6328804"/>
        </p:xfrm>
        <a:graphic>
          <a:graphicData uri="http://schemas.openxmlformats.org/presentationml/2006/ole">
            <mc:AlternateContent xmlns:mc="http://schemas.openxmlformats.org/markup-compatibility/2006">
              <mc:Choice xmlns:v="urn:schemas-microsoft-com:vml" Requires="v">
                <p:oleObj spid="_x0000_s3083" name="Document" r:id="rId4" imgW="9250954" imgH="6008914" progId="Word.Document.12">
                  <p:embed/>
                </p:oleObj>
              </mc:Choice>
              <mc:Fallback>
                <p:oleObj name="Document" r:id="rId4" imgW="9250954" imgH="6008914" progId="Word.Document.12">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706" y="322687"/>
                        <a:ext cx="11784169" cy="63288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2405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p14="http://schemas.microsoft.com/office/powerpoint/2010/main" val="3992080144"/>
              </p:ext>
            </p:extLst>
          </p:nvPr>
        </p:nvGraphicFramePr>
        <p:xfrm>
          <a:off x="132523" y="625653"/>
          <a:ext cx="14999488" cy="9750800"/>
        </p:xfrm>
        <a:graphic>
          <a:graphicData uri="http://schemas.openxmlformats.org/presentationml/2006/ole">
            <mc:AlternateContent xmlns:mc="http://schemas.openxmlformats.org/markup-compatibility/2006">
              <mc:Choice xmlns:v="urn:schemas-microsoft-com:vml" Requires="v">
                <p:oleObj spid="_x0000_s6155" name="Document" r:id="rId4" imgW="9251674" imgH="4315968" progId="Word.Document.12">
                  <p:embed/>
                </p:oleObj>
              </mc:Choice>
              <mc:Fallback>
                <p:oleObj name="Document" r:id="rId4" imgW="9251674" imgH="4315968" progId="Word.Document.12">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523" y="625653"/>
                        <a:ext cx="14999488" cy="975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5558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701499328"/>
              </p:ext>
            </p:extLst>
          </p:nvPr>
        </p:nvGraphicFramePr>
        <p:xfrm>
          <a:off x="257577" y="798492"/>
          <a:ext cx="9519294" cy="5578831"/>
        </p:xfrm>
        <a:graphic>
          <a:graphicData uri="http://schemas.openxmlformats.org/drawingml/2006/table">
            <a:tbl>
              <a:tblPr firstRow="1" firstCol="1" bandRow="1"/>
              <a:tblGrid>
                <a:gridCol w="3281133"/>
                <a:gridCol w="2694827"/>
                <a:gridCol w="2043881"/>
                <a:gridCol w="1499453"/>
              </a:tblGrid>
              <a:tr h="858282">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Суть задания</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Инструмент для оценивания</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Критерий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(критерии)</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Слова учителя</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549">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Найди в предложении </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слова, обозначающие: предмет, признак предмета, действие предмета.</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2000" b="1" i="1">
                          <a:effectLst/>
                          <a:latin typeface="Times New Roman" panose="02020603050405020304" pitchFamily="18" charset="0"/>
                          <a:ea typeface="Times New Roman" panose="02020603050405020304" pitchFamily="18" charset="0"/>
                          <a:cs typeface="Times New Roman" panose="02020603050405020304" pitchFamily="18" charset="0"/>
                        </a:rPr>
                        <a:t>Митя катался на саночках с ледяной горки.</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«Лесенка успеха»</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876300" algn="ctr"/>
                        </a:tabLs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tabLst>
                          <a:tab pos="1314450" algn="l"/>
                        </a:tabLs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!-отлично </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+-хорошо</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?-повтори правило</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если все слова найдены.</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если не найдены 1-2 слова.</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не справился с заданием и необходима помощь.</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AutoShape 2"/>
          <p:cNvSpPr>
            <a:spLocks noChangeShapeType="1"/>
          </p:cNvSpPr>
          <p:nvPr/>
        </p:nvSpPr>
        <p:spPr bwMode="auto">
          <a:xfrm>
            <a:off x="3583024" y="2248696"/>
            <a:ext cx="792061" cy="566413"/>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1"/>
          <p:cNvSpPr>
            <a:spLocks noChangeShapeType="1"/>
          </p:cNvSpPr>
          <p:nvPr/>
        </p:nvSpPr>
        <p:spPr bwMode="auto">
          <a:xfrm>
            <a:off x="4413983" y="2815107"/>
            <a:ext cx="764748" cy="616390"/>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280389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299356201"/>
              </p:ext>
            </p:extLst>
          </p:nvPr>
        </p:nvGraphicFramePr>
        <p:xfrm>
          <a:off x="631065" y="528033"/>
          <a:ext cx="10303098" cy="5872768"/>
        </p:xfrm>
        <a:graphic>
          <a:graphicData uri="http://schemas.openxmlformats.org/drawingml/2006/table">
            <a:tbl>
              <a:tblPr firstRow="1" firstCol="1" lastRow="1" lastCol="1" bandRow="1" bandCol="1"/>
              <a:tblGrid>
                <a:gridCol w="5693507"/>
                <a:gridCol w="1397264"/>
                <a:gridCol w="1257340"/>
                <a:gridCol w="1954987"/>
              </a:tblGrid>
              <a:tr h="1601664">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Критерии усвоения темы</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Моя оценка</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(ребенка)</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Оценка учителя</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Ошибки, комментарии</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776">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1. Умение записывать слова с орфограммой ЖИ-ШИ</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?-доработай</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776">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2. Умение записывать слова с орфограммами ЧА-ЩА, ЧУ-ЩУ</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!-молодец</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776">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3. Умение записывать слова с сочетаниями ЧК, ЧН, ЧТ, ЩН</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776">
                <a:tc>
                  <a:txBody>
                    <a:bodyPr/>
                    <a:lstStyle/>
                    <a:p>
                      <a:pPr algn="just">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4. . Умение переводить транскрипцию в буквен. запись</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2000">
                          <a:effectLst/>
                          <a:latin typeface="Calibri" panose="020F050202020403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поработаем вместе</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484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798490"/>
          </a:xfrm>
        </p:spPr>
        <p:txBody>
          <a:bodyPr>
            <a:normAutofit fontScale="90000"/>
          </a:bodyPr>
          <a:lstStyle/>
          <a:p>
            <a:pPr marL="179705" algn="ctr">
              <a:lnSpc>
                <a:spcPct val="150000"/>
              </a:lnSpc>
              <a:spcAft>
                <a:spcPts val="600"/>
              </a:spcAft>
            </a:pPr>
            <a:r>
              <a:rPr lang="ru-RU" b="1" dirty="0">
                <a:solidFill>
                  <a:schemeClr val="accent4"/>
                </a:solidFill>
                <a:latin typeface="Times New Roman" panose="02020603050405020304" pitchFamily="18" charset="0"/>
                <a:ea typeface="Times New Roman" panose="02020603050405020304" pitchFamily="18" charset="0"/>
                <a:cs typeface="Times New Roman" panose="02020603050405020304" pitchFamily="18" charset="0"/>
              </a:rPr>
              <a:t>Предполагаемые результаты.</a:t>
            </a:r>
            <a:r>
              <a:rPr lang="ru-RU" sz="2800" dirty="0">
                <a:solidFill>
                  <a:schemeClr val="accent4"/>
                </a:solidFill>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accent4"/>
                </a:solidFill>
                <a:latin typeface="Calibri" panose="020F0502020204030204" pitchFamily="34" charset="0"/>
                <a:ea typeface="Times New Roman" panose="02020603050405020304" pitchFamily="18" charset="0"/>
                <a:cs typeface="Times New Roman" panose="02020603050405020304" pitchFamily="18" charset="0"/>
              </a:rPr>
            </a:br>
            <a:endParaRPr lang="ru-RU" dirty="0">
              <a:solidFill>
                <a:schemeClr val="accent4"/>
              </a:solidFill>
            </a:endParaRPr>
          </a:p>
        </p:txBody>
      </p:sp>
      <p:sp>
        <p:nvSpPr>
          <p:cNvPr id="3" name="Объект 2"/>
          <p:cNvSpPr>
            <a:spLocks noGrp="1"/>
          </p:cNvSpPr>
          <p:nvPr>
            <p:ph sz="quarter" idx="13"/>
          </p:nvPr>
        </p:nvSpPr>
        <p:spPr>
          <a:xfrm>
            <a:off x="74661" y="1135684"/>
            <a:ext cx="9213641" cy="5190184"/>
          </a:xfrm>
        </p:spPr>
        <p:txBody>
          <a:bodyPr>
            <a:normAutofit fontScale="85000" lnSpcReduction="10000"/>
          </a:bodyPr>
          <a:lstStyle/>
          <a:p>
            <a:pPr marL="45720" indent="0" algn="just">
              <a:lnSpc>
                <a:spcPct val="150000"/>
              </a:lnSpc>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    Итак</a:t>
            </a:r>
            <a:r>
              <a:rPr lang="ru-RU" dirty="0">
                <a:latin typeface="Times New Roman" panose="02020603050405020304" pitchFamily="18" charset="0"/>
                <a:ea typeface="Calibri" panose="020F0502020204030204" pitchFamily="34" charset="0"/>
                <a:cs typeface="Times New Roman" panose="02020603050405020304" pitchFamily="18" charset="0"/>
              </a:rPr>
              <a:t>, к концу обучения в 1-м классе учитель должен быть уверен,</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 indent="0" algn="just">
              <a:lnSpc>
                <a:spcPct val="150000"/>
              </a:lnSpc>
              <a:buNone/>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  что </a:t>
            </a:r>
            <a:r>
              <a:rPr lang="ru-RU" dirty="0">
                <a:latin typeface="Times New Roman" panose="02020603050405020304" pitchFamily="18" charset="0"/>
                <a:ea typeface="Calibri" panose="020F0502020204030204" pitchFamily="34" charset="0"/>
                <a:cs typeface="Times New Roman" panose="02020603050405020304" pitchFamily="18" charset="0"/>
              </a:rPr>
              <a:t>при благоприятных условиях 95% учащихся могут:</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ru-RU" dirty="0">
                <a:latin typeface="Times New Roman" panose="02020603050405020304" pitchFamily="18" charset="0"/>
                <a:ea typeface="Calibri" panose="020F0502020204030204" pitchFamily="34" charset="0"/>
                <a:cs typeface="Times New Roman" panose="02020603050405020304" pitchFamily="18" charset="0"/>
              </a:rPr>
              <a:t>– сравнить действие (отдельные операции) и результат с готовым образцом;</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ru-RU" dirty="0">
                <a:latin typeface="Times New Roman" panose="02020603050405020304" pitchFamily="18" charset="0"/>
                <a:ea typeface="Calibri" panose="020F0502020204030204" pitchFamily="34" charset="0"/>
                <a:cs typeface="Times New Roman" panose="02020603050405020304" pitchFamily="18" charset="0"/>
              </a:rPr>
              <a:t>– по заданным критериям оценить свои действия и соотнести свою оценку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 indent="0" algn="just">
              <a:lnSpc>
                <a:spcPct val="150000"/>
              </a:lnSpc>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   с </a:t>
            </a:r>
            <a:r>
              <a:rPr lang="ru-RU" dirty="0">
                <a:latin typeface="Times New Roman" panose="02020603050405020304" pitchFamily="18" charset="0"/>
                <a:ea typeface="Calibri" panose="020F0502020204030204" pitchFamily="34" charset="0"/>
                <a:cs typeface="Times New Roman" panose="02020603050405020304" pitchFamily="18" charset="0"/>
              </a:rPr>
              <a:t>оценкой учителя;</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ru-RU" dirty="0">
                <a:latin typeface="Times New Roman" panose="02020603050405020304" pitchFamily="18" charset="0"/>
                <a:ea typeface="Calibri" panose="020F0502020204030204" pitchFamily="34" charset="0"/>
                <a:cs typeface="Times New Roman" panose="02020603050405020304" pitchFamily="18" charset="0"/>
              </a:rPr>
              <a:t>– предъявить на оценку свои достижения по заданному или назначенному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 indent="0" algn="just">
              <a:lnSpc>
                <a:spcPct val="150000"/>
              </a:lnSpc>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   самим </a:t>
            </a:r>
            <a:r>
              <a:rPr lang="ru-RU" dirty="0">
                <a:latin typeface="Times New Roman" panose="02020603050405020304" pitchFamily="18" charset="0"/>
                <a:ea typeface="Calibri" panose="020F0502020204030204" pitchFamily="34" charset="0"/>
                <a:cs typeface="Times New Roman" panose="02020603050405020304" pitchFamily="18" charset="0"/>
              </a:rPr>
              <a:t>ребенком критерию;</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ru-RU" dirty="0">
                <a:latin typeface="Times New Roman" panose="02020603050405020304" pitchFamily="18" charset="0"/>
                <a:ea typeface="Calibri" panose="020F0502020204030204" pitchFamily="34" charset="0"/>
                <a:cs typeface="Times New Roman" panose="02020603050405020304" pitchFamily="18" charset="0"/>
              </a:rPr>
              <a:t>– отделить известное от неизвестного в знаниях (способах действия с предметом).</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50000"/>
              </a:lnSpc>
              <a:buNone/>
            </a:pPr>
            <a:r>
              <a:rPr lang="ru-RU" dirty="0" smtClean="0">
                <a:latin typeface="Times New Roman" panose="02020603050405020304" pitchFamily="18" charset="0"/>
                <a:ea typeface="Calibri" panose="020F0502020204030204" pitchFamily="34" charset="0"/>
                <a:cs typeface="Times New Roman" panose="02020603050405020304" pitchFamily="18" charset="0"/>
              </a:rPr>
              <a:t>- Для </a:t>
            </a:r>
            <a:r>
              <a:rPr lang="ru-RU" dirty="0">
                <a:latin typeface="Times New Roman" panose="02020603050405020304" pitchFamily="18" charset="0"/>
                <a:ea typeface="Calibri" panose="020F0502020204030204" pitchFamily="34" charset="0"/>
                <a:cs typeface="Times New Roman" panose="02020603050405020304" pitchFamily="18" charset="0"/>
              </a:rPr>
              <a:t>получения такого результата соответствующая работа должна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50000"/>
              </a:lnSpc>
              <a:buNone/>
            </a:pPr>
            <a:r>
              <a:rPr lang="ru-RU" dirty="0">
                <a:latin typeface="Times New Roman" panose="02020603050405020304" pitchFamily="18" charset="0"/>
                <a:ea typeface="Calibri" panose="020F0502020204030204" pitchFamily="34" charset="0"/>
                <a:cs typeface="Times New Roman" panose="02020603050405020304" pitchFamily="18" charset="0"/>
              </a:rPr>
              <a:t>вестись на каждом уроке.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2460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918" y="613064"/>
            <a:ext cx="3138055" cy="738664"/>
          </a:xfrm>
          <a:prstGeom prst="rect">
            <a:avLst/>
          </a:prstGeom>
          <a:noFill/>
        </p:spPr>
        <p:txBody>
          <a:bodyPr wrap="square" rtlCol="0">
            <a:spAutoFit/>
          </a:bodyPr>
          <a:lstStyle/>
          <a:p>
            <a:r>
              <a:rPr lang="ru-RU" altLang="ru-RU" sz="4200" kern="0" dirty="0">
                <a:solidFill>
                  <a:srgbClr val="330033"/>
                </a:solidFill>
                <a:latin typeface="Times New Roman"/>
                <a:ea typeface="+mj-ea"/>
                <a:cs typeface="+mj-cs"/>
              </a:rPr>
              <a:t>Выводы:</a:t>
            </a:r>
            <a:endParaRPr lang="ru-RU" dirty="0"/>
          </a:p>
        </p:txBody>
      </p:sp>
      <p:sp>
        <p:nvSpPr>
          <p:cNvPr id="3" name="TextBox 2"/>
          <p:cNvSpPr txBox="1"/>
          <p:nvPr/>
        </p:nvSpPr>
        <p:spPr>
          <a:xfrm>
            <a:off x="685800" y="1465118"/>
            <a:ext cx="10099963" cy="3785652"/>
          </a:xfrm>
          <a:prstGeom prst="rect">
            <a:avLst/>
          </a:prstGeom>
          <a:noFill/>
        </p:spPr>
        <p:txBody>
          <a:bodyPr wrap="square" rtlCol="0">
            <a:spAutoFit/>
          </a:bodyPr>
          <a:lstStyle/>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a:solidFill>
                  <a:srgbClr val="000000"/>
                </a:solidFill>
                <a:latin typeface="Times New Roman"/>
              </a:rPr>
              <a:t>За </a:t>
            </a:r>
            <a:r>
              <a:rPr lang="ru-RU" sz="2400" kern="0" dirty="0" err="1">
                <a:solidFill>
                  <a:srgbClr val="000000"/>
                </a:solidFill>
                <a:latin typeface="Times New Roman"/>
              </a:rPr>
              <a:t>безотметочным</a:t>
            </a:r>
            <a:r>
              <a:rPr lang="ru-RU" sz="2400" kern="0" dirty="0">
                <a:solidFill>
                  <a:srgbClr val="000000"/>
                </a:solidFill>
                <a:latin typeface="Times New Roman"/>
              </a:rPr>
              <a:t> обучением будущее</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a:solidFill>
                  <a:srgbClr val="000000"/>
                </a:solidFill>
                <a:latin typeface="Times New Roman"/>
              </a:rPr>
              <a:t>Происходит реальное развитие оценочных умений</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a:solidFill>
                  <a:srgbClr val="000000"/>
                </a:solidFill>
                <a:latin typeface="Times New Roman"/>
              </a:rPr>
              <a:t>Снижается уровень общей и учебной тревожности</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a:solidFill>
                  <a:srgbClr val="000000"/>
                </a:solidFill>
                <a:latin typeface="Times New Roman"/>
              </a:rPr>
              <a:t>Осуществляется дифференциация  не только по процессу, но и по результату обучения</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a:solidFill>
                  <a:srgbClr val="000000"/>
                </a:solidFill>
                <a:latin typeface="Times New Roman"/>
              </a:rPr>
              <a:t>Система оценивания позволяет увидеть достижения ученика в  сравнении с самим собой. </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2400" kern="0" dirty="0" err="1">
                <a:solidFill>
                  <a:srgbClr val="000000"/>
                </a:solidFill>
                <a:latin typeface="Times New Roman"/>
              </a:rPr>
              <a:t>Безотметочное</a:t>
            </a:r>
            <a:r>
              <a:rPr lang="ru-RU" sz="2400" kern="0" dirty="0">
                <a:solidFill>
                  <a:srgbClr val="000000"/>
                </a:solidFill>
                <a:latin typeface="Times New Roman"/>
              </a:rPr>
              <a:t> обучение способствует развитию  всех видов универсальных учебных действий</a:t>
            </a:r>
          </a:p>
        </p:txBody>
      </p:sp>
    </p:spTree>
    <p:extLst>
      <p:ext uri="{BB962C8B-B14F-4D97-AF65-F5344CB8AC3E}">
        <p14:creationId xmlns:p14="http://schemas.microsoft.com/office/powerpoint/2010/main" val="382145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0463" y="1007918"/>
            <a:ext cx="6525491" cy="193899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ru-RU" sz="6000" b="1" spc="50" dirty="0" smtClean="0">
                <a:ln w="13500">
                  <a:solidFill>
                    <a:schemeClr val="accent1">
                      <a:shade val="2500"/>
                      <a:alpha val="6500"/>
                    </a:schemeClr>
                  </a:solidFill>
                  <a:prstDash val="solid"/>
                </a:ln>
                <a:solidFill>
                  <a:schemeClr val="accent1">
                    <a:lumMod val="75000"/>
                    <a:alpha val="95000"/>
                  </a:schemeClr>
                </a:solidFill>
                <a:effectLst>
                  <a:innerShdw blurRad="50900" dist="38500" dir="13500000">
                    <a:srgbClr val="000000">
                      <a:alpha val="60000"/>
                    </a:srgbClr>
                  </a:innerShdw>
                </a:effectLst>
              </a:rPr>
              <a:t>Спасибо за внимание </a:t>
            </a:r>
            <a:endParaRPr lang="ru-RU" sz="6000" b="1" spc="50" dirty="0">
              <a:ln w="13500">
                <a:solidFill>
                  <a:schemeClr val="accent1">
                    <a:shade val="2500"/>
                    <a:alpha val="6500"/>
                  </a:schemeClr>
                </a:solidFill>
                <a:prstDash val="solid"/>
              </a:ln>
              <a:solidFill>
                <a:schemeClr val="accent1">
                  <a:lumMod val="75000"/>
                  <a:alpha val="95000"/>
                </a:schemeClr>
              </a:solidFill>
              <a:effectLst>
                <a:innerShdw blurRad="50900" dist="38500" dir="13500000">
                  <a:srgbClr val="000000">
                    <a:alpha val="60000"/>
                  </a:srgbClr>
                </a:innerShdw>
              </a:effectLst>
            </a:endParaRPr>
          </a:p>
        </p:txBody>
      </p:sp>
      <p:pic>
        <p:nvPicPr>
          <p:cNvPr id="7170" name="Picture 2" descr="http://im0-tub-ru.yandex.net/i?id=65e254ff96c3dbe0ee16b29509e28100-86-144&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7639" y="3843193"/>
            <a:ext cx="3699452" cy="229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70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86367" y="309095"/>
            <a:ext cx="10305878" cy="6297769"/>
          </a:xfrm>
        </p:spPr>
        <p:txBody>
          <a:bodyPr>
            <a:normAutofit/>
          </a:bodyPr>
          <a:lstStyle/>
          <a:p>
            <a:pPr indent="0" algn="ctr">
              <a:lnSpc>
                <a:spcPct val="150000"/>
              </a:lnSpc>
              <a:buNone/>
            </a:pPr>
            <a:endParaRPr lang="ru-RU" sz="2800" i="1" dirty="0">
              <a:latin typeface="Times New Roman" panose="02020603050405020304" pitchFamily="18" charset="0"/>
              <a:ea typeface="Times New Roman" panose="02020603050405020304" pitchFamily="18" charset="0"/>
            </a:endParaRPr>
          </a:p>
          <a:p>
            <a:pPr indent="0">
              <a:lnSpc>
                <a:spcPct val="115000"/>
              </a:lnSpc>
              <a:buNone/>
            </a:pPr>
            <a:r>
              <a:rPr lang="ru-RU" sz="2800" b="1" dirty="0" err="1">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Безотметочное</a:t>
            </a:r>
            <a:r>
              <a:rPr lang="ru-RU" sz="28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обучение </a:t>
            </a: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 это поиск нового подхода к оцениванию, который позволил бы преодолеть недостатки существующей «отметочной» системы оценивания.</a:t>
            </a:r>
          </a:p>
          <a:p>
            <a:pPr indent="0">
              <a:lnSpc>
                <a:spcPct val="115000"/>
              </a:lnSpc>
              <a:buNone/>
            </a:pP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Выбранная </a:t>
            </a:r>
            <a:r>
              <a:rPr lang="ru-RU"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тема является </a:t>
            </a:r>
            <a:r>
              <a:rPr lang="ru-RU" sz="2800" b="1"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актуальной</a:t>
            </a: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ru-RU"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так как необходим поиск  иного подхода оценивания и устранения негативных моментов в обучении, который способствовал </a:t>
            </a:r>
            <a:r>
              <a:rPr lang="ru-RU" sz="2800" dirty="0" err="1">
                <a:latin typeface="Arial Unicode MS" panose="020B0604020202020204" pitchFamily="34" charset="-128"/>
                <a:ea typeface="Arial Unicode MS" panose="020B0604020202020204" pitchFamily="34" charset="-128"/>
                <a:cs typeface="Arial Unicode MS" panose="020B0604020202020204" pitchFamily="34" charset="-128"/>
              </a:rPr>
              <a:t>гуманизации</a:t>
            </a:r>
            <a:r>
              <a:rPr lang="ru-RU" sz="2800" dirty="0">
                <a:latin typeface="Arial Unicode MS" panose="020B0604020202020204" pitchFamily="34" charset="-128"/>
                <a:ea typeface="Arial Unicode MS" panose="020B0604020202020204" pitchFamily="34" charset="-128"/>
                <a:cs typeface="Arial Unicode MS" panose="020B0604020202020204" pitchFamily="34" charset="-128"/>
              </a:rPr>
              <a:t> обучения, индивидуализации учебного процесса, повышение учебной мотивации</a:t>
            </a:r>
            <a:r>
              <a:rPr lang="ru-RU"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indent="457200" algn="ctr">
              <a:lnSpc>
                <a:spcPct val="115000"/>
              </a:lnSpc>
            </a:pPr>
            <a:endParaRPr lang="ru-RU" sz="2400" dirty="0" smtClean="0">
              <a:latin typeface="Times New Roman" panose="02020603050405020304" pitchFamily="18" charset="0"/>
              <a:ea typeface="Times New Roman" panose="02020603050405020304" pitchFamily="18" charset="0"/>
            </a:endParaRPr>
          </a:p>
          <a:p>
            <a:pPr indent="457200" algn="ctr">
              <a:lnSpc>
                <a:spcPct val="115000"/>
              </a:lnSpc>
            </a:pPr>
            <a:endParaRPr lang="ru-RU" sz="2400" dirty="0">
              <a:latin typeface="Times New Roman" panose="02020603050405020304" pitchFamily="18" charset="0"/>
              <a:ea typeface="Times New Roman" panose="02020603050405020304" pitchFamily="18" charset="0"/>
            </a:endParaRPr>
          </a:p>
          <a:p>
            <a:endParaRPr lang="ru-RU" sz="2400" dirty="0"/>
          </a:p>
        </p:txBody>
      </p:sp>
    </p:spTree>
    <p:extLst>
      <p:ext uri="{BB962C8B-B14F-4D97-AF65-F5344CB8AC3E}">
        <p14:creationId xmlns:p14="http://schemas.microsoft.com/office/powerpoint/2010/main" val="402824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22560" y="1767065"/>
            <a:ext cx="10273141" cy="1019392"/>
          </a:xfrm>
        </p:spPr>
        <p:txBody>
          <a:bodyPr/>
          <a:lstStyle/>
          <a:p>
            <a:r>
              <a:rPr lang="ru-RU" b="0" dirty="0">
                <a:solidFill>
                  <a:schemeClr val="tx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Д</a:t>
            </a:r>
            <a:r>
              <a:rPr lang="ru-RU" b="0" dirty="0" smtClean="0">
                <a:solidFill>
                  <a:schemeClr val="tx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ети </a:t>
            </a:r>
            <a:r>
              <a:rPr lang="ru-RU" b="0" dirty="0">
                <a:solidFill>
                  <a:schemeClr val="tx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по - разному усваивают учебный материал и  имеют разный уровень </a:t>
            </a:r>
            <a:r>
              <a:rPr lang="ru-RU" b="0" dirty="0" smtClean="0">
                <a:solidFill>
                  <a:schemeClr val="tx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успеваемости.</a:t>
            </a:r>
          </a:p>
          <a:p>
            <a:r>
              <a:rPr lang="ru-RU" b="0" i="1" dirty="0" err="1" smtClean="0">
                <a:ln w="12700">
                  <a:solidFill>
                    <a:schemeClr val="bg2">
                      <a:lumMod val="2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Безотметочная</a:t>
            </a:r>
            <a:r>
              <a:rPr lang="ru-RU" b="0" i="1" dirty="0" smtClean="0">
                <a:ln w="12700">
                  <a:solidFill>
                    <a:schemeClr val="bg2">
                      <a:lumMod val="2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ru-RU" b="0" i="1" dirty="0">
                <a:ln w="12700">
                  <a:solidFill>
                    <a:schemeClr val="bg2">
                      <a:lumMod val="2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система обучения, должна сделать оценку учащегося более:</a:t>
            </a:r>
          </a:p>
          <a:p>
            <a:endParaRPr lang="ru-RU" dirty="0">
              <a:solidFill>
                <a:schemeClr val="tx2">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Объект 4"/>
          <p:cNvSpPr>
            <a:spLocks noGrp="1"/>
          </p:cNvSpPr>
          <p:nvPr>
            <p:ph sz="half" idx="2"/>
          </p:nvPr>
        </p:nvSpPr>
        <p:spPr>
          <a:xfrm>
            <a:off x="758304" y="2694482"/>
            <a:ext cx="9889099" cy="792088"/>
          </a:xfrm>
        </p:spPr>
        <p:txBody>
          <a:bodyPr>
            <a:noAutofit/>
          </a:bodyPr>
          <a:lstStyle/>
          <a:p>
            <a:r>
              <a:rPr lang="ru-RU" sz="2400" b="1" i="1" u="sng"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содержательной</a:t>
            </a:r>
            <a:endParaRPr lang="en-US" sz="2400" b="1" i="1" u="sng"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r>
              <a:rPr lang="ru-RU" sz="2400" b="1" i="1" u="sng"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объективной </a:t>
            </a:r>
            <a:endParaRPr lang="en-US" sz="2400" b="1" i="1" u="sng"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a:p>
            <a:endParaRPr lang="ru-RU" sz="2400" dirty="0">
              <a:solidFill>
                <a:schemeClr val="bg2">
                  <a:lumMod val="25000"/>
                </a:schemeClr>
              </a:solidFill>
            </a:endParaRPr>
          </a:p>
        </p:txBody>
      </p:sp>
      <p:sp>
        <p:nvSpPr>
          <p:cNvPr id="6" name="Объект 5"/>
          <p:cNvSpPr>
            <a:spLocks noGrp="1"/>
          </p:cNvSpPr>
          <p:nvPr>
            <p:ph sz="quarter" idx="4"/>
          </p:nvPr>
        </p:nvSpPr>
        <p:spPr>
          <a:xfrm>
            <a:off x="728325" y="3825458"/>
            <a:ext cx="5389033" cy="483048"/>
          </a:xfrm>
        </p:spPr>
        <p:txBody>
          <a:bodyPr>
            <a:noAutofit/>
          </a:bodyPr>
          <a:lstStyle/>
          <a:p>
            <a:r>
              <a:rPr lang="en-US" sz="2400" b="1" i="1" u="sng"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 </a:t>
            </a:r>
            <a:r>
              <a:rPr lang="ru-RU" sz="2400" b="1" i="1" u="sng"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дифференцированной</a:t>
            </a:r>
            <a:endParaRPr lang="ru-RU" sz="2400" i="1" dirty="0">
              <a:solidFill>
                <a:schemeClr val="bg2">
                  <a:lumMod val="25000"/>
                </a:schemeClr>
              </a:solidFill>
            </a:endParaRPr>
          </a:p>
          <a:p>
            <a:endParaRPr lang="ru-RU" sz="2400" dirty="0"/>
          </a:p>
        </p:txBody>
      </p:sp>
    </p:spTree>
    <p:extLst>
      <p:ext uri="{BB962C8B-B14F-4D97-AF65-F5344CB8AC3E}">
        <p14:creationId xmlns:p14="http://schemas.microsoft.com/office/powerpoint/2010/main" val="210413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additive="base">
                                        <p:cTn id="2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additive="base">
                                        <p:cTn id="3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39349" y="1124744"/>
            <a:ext cx="10177131" cy="1872208"/>
          </a:xfrm>
        </p:spPr>
        <p:txBody>
          <a:bodyPr/>
          <a:lstStyle/>
          <a:p>
            <a:r>
              <a:rPr lang="ru-RU" dirty="0" smtClean="0">
                <a:solidFill>
                  <a:schemeClr val="bg2">
                    <a:lumMod val="25000"/>
                  </a:schemeClr>
                </a:solidFill>
              </a:rPr>
              <a:t>- не </a:t>
            </a:r>
            <a:r>
              <a:rPr lang="ru-RU" dirty="0">
                <a:solidFill>
                  <a:schemeClr val="bg2">
                    <a:lumMod val="25000"/>
                  </a:schemeClr>
                </a:solidFill>
              </a:rPr>
              <a:t>дает полноценной </a:t>
            </a:r>
            <a:r>
              <a:rPr lang="ru-RU" dirty="0" smtClean="0">
                <a:solidFill>
                  <a:schemeClr val="bg2">
                    <a:lumMod val="25000"/>
                  </a:schemeClr>
                </a:solidFill>
              </a:rPr>
              <a:t>возможности  </a:t>
            </a:r>
            <a:r>
              <a:rPr lang="ru-RU" dirty="0">
                <a:solidFill>
                  <a:schemeClr val="bg2">
                    <a:lumMod val="25000"/>
                  </a:schemeClr>
                </a:solidFill>
              </a:rPr>
              <a:t>для формирования у учащегося оценочной самостоятельности</a:t>
            </a:r>
            <a:br>
              <a:rPr lang="ru-RU" dirty="0">
                <a:solidFill>
                  <a:schemeClr val="bg2">
                    <a:lumMod val="25000"/>
                  </a:schemeClr>
                </a:solidFill>
              </a:rPr>
            </a:br>
            <a:endParaRPr lang="ru-RU" dirty="0">
              <a:solidFill>
                <a:schemeClr val="bg2">
                  <a:lumMod val="25000"/>
                </a:schemeClr>
              </a:solidFill>
            </a:endParaRPr>
          </a:p>
        </p:txBody>
      </p:sp>
      <p:sp>
        <p:nvSpPr>
          <p:cNvPr id="5" name="Объект 4"/>
          <p:cNvSpPr>
            <a:spLocks noGrp="1"/>
          </p:cNvSpPr>
          <p:nvPr>
            <p:ph sz="half" idx="2"/>
          </p:nvPr>
        </p:nvSpPr>
        <p:spPr>
          <a:xfrm>
            <a:off x="815415" y="4509120"/>
            <a:ext cx="9697077" cy="1563168"/>
          </a:xfrm>
        </p:spPr>
        <p:txBody>
          <a:bodyPr/>
          <a:lstStyle/>
          <a:p>
            <a:pPr marL="45720" indent="0">
              <a:buNone/>
            </a:pPr>
            <a:r>
              <a:rPr lang="ru-RU" sz="2400" b="1" dirty="0" smtClean="0">
                <a:solidFill>
                  <a:schemeClr val="bg2">
                    <a:lumMod val="25000"/>
                  </a:schemeClr>
                </a:solidFill>
              </a:rPr>
              <a:t>- является </a:t>
            </a:r>
            <a:r>
              <a:rPr lang="ru-RU" sz="2400" b="1" dirty="0">
                <a:solidFill>
                  <a:schemeClr val="bg2">
                    <a:lumMod val="25000"/>
                  </a:schemeClr>
                </a:solidFill>
              </a:rPr>
              <a:t>малоинформативной</a:t>
            </a:r>
            <a:endParaRPr lang="ru-RU" b="1" dirty="0">
              <a:solidFill>
                <a:schemeClr val="bg2">
                  <a:lumMod val="25000"/>
                </a:schemeClr>
              </a:solidFill>
            </a:endParaRPr>
          </a:p>
        </p:txBody>
      </p:sp>
      <p:sp>
        <p:nvSpPr>
          <p:cNvPr id="4" name="Текст 3"/>
          <p:cNvSpPr>
            <a:spLocks noGrp="1"/>
          </p:cNvSpPr>
          <p:nvPr>
            <p:ph type="body" sz="quarter" idx="3"/>
          </p:nvPr>
        </p:nvSpPr>
        <p:spPr>
          <a:xfrm>
            <a:off x="-235358" y="2685441"/>
            <a:ext cx="8832981" cy="1230907"/>
          </a:xfrm>
        </p:spPr>
        <p:txBody>
          <a:bodyPr>
            <a:normAutofit/>
          </a:bodyPr>
          <a:lstStyle/>
          <a:p>
            <a:r>
              <a:rPr lang="ru-RU" dirty="0" smtClean="0">
                <a:solidFill>
                  <a:schemeClr val="bg2">
                    <a:lumMod val="25000"/>
                  </a:schemeClr>
                </a:solidFill>
              </a:rPr>
              <a:t>- затрудняет </a:t>
            </a:r>
            <a:r>
              <a:rPr lang="ru-RU" dirty="0">
                <a:solidFill>
                  <a:schemeClr val="bg2">
                    <a:lumMod val="25000"/>
                  </a:schemeClr>
                </a:solidFill>
              </a:rPr>
              <a:t>индивидуализацию обучения</a:t>
            </a:r>
            <a:r>
              <a:rPr lang="ru-RU" dirty="0" smtClean="0">
                <a:solidFill>
                  <a:schemeClr val="bg2">
                    <a:lumMod val="25000"/>
                  </a:schemeClr>
                </a:solidFill>
              </a:rPr>
              <a:t>.</a:t>
            </a:r>
            <a:r>
              <a:rPr lang="ru-RU" dirty="0">
                <a:solidFill>
                  <a:schemeClr val="bg2">
                    <a:lumMod val="25000"/>
                  </a:schemeClr>
                </a:solidFill>
              </a:rPr>
              <a:t/>
            </a:r>
            <a:br>
              <a:rPr lang="ru-RU" dirty="0">
                <a:solidFill>
                  <a:schemeClr val="bg2">
                    <a:lumMod val="25000"/>
                  </a:schemeClr>
                </a:solidFill>
              </a:rPr>
            </a:br>
            <a:endParaRPr lang="ru-RU" dirty="0">
              <a:solidFill>
                <a:schemeClr val="bg2">
                  <a:lumMod val="25000"/>
                </a:schemeClr>
              </a:solidFill>
            </a:endParaRPr>
          </a:p>
        </p:txBody>
      </p:sp>
      <p:sp>
        <p:nvSpPr>
          <p:cNvPr id="2" name="Заголовок 1"/>
          <p:cNvSpPr>
            <a:spLocks noGrp="1"/>
          </p:cNvSpPr>
          <p:nvPr>
            <p:ph type="title"/>
          </p:nvPr>
        </p:nvSpPr>
        <p:spPr>
          <a:xfrm>
            <a:off x="-151929" y="453041"/>
            <a:ext cx="10251893" cy="708688"/>
          </a:xfrm>
        </p:spPr>
        <p:txBody>
          <a:bodyPr>
            <a:noAutofit/>
          </a:bodyPr>
          <a:lstStyle/>
          <a:p>
            <a:pPr marL="0" indent="0">
              <a:buNone/>
            </a:pPr>
            <a:r>
              <a:rPr lang="ru-RU" sz="28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Традиционная пятибалльная </a:t>
            </a:r>
            <a:r>
              <a:rPr lang="ru-RU"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система оценивания</a:t>
            </a:r>
            <a:r>
              <a:rPr lang="ru-RU" sz="28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a:t>
            </a:r>
            <a:br>
              <a:rPr lang="ru-RU" sz="28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br>
            <a:endParaRPr lang="ru-RU" sz="28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32130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down)">
                                      <p:cBhvr>
                                        <p:cTn id="2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215681" y="404664"/>
            <a:ext cx="4992555" cy="134644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i="1" dirty="0" smtClean="0"/>
          </a:p>
          <a:p>
            <a:pPr algn="ctr"/>
            <a:r>
              <a:rPr lang="ru-RU" sz="2400" i="1" dirty="0" smtClean="0"/>
              <a:t>Формы </a:t>
            </a:r>
            <a:r>
              <a:rPr lang="ru-RU" sz="2400" i="1" dirty="0" err="1"/>
              <a:t>безотметочного</a:t>
            </a:r>
            <a:r>
              <a:rPr lang="ru-RU" sz="2400" i="1" dirty="0"/>
              <a:t> обучения:</a:t>
            </a:r>
            <a:br>
              <a:rPr lang="ru-RU" sz="2400" i="1" dirty="0"/>
            </a:br>
            <a:endParaRPr lang="ru-RU" sz="2400" dirty="0"/>
          </a:p>
        </p:txBody>
      </p:sp>
      <p:cxnSp>
        <p:nvCxnSpPr>
          <p:cNvPr id="9" name="Прямая соединительная линия 8"/>
          <p:cNvCxnSpPr/>
          <p:nvPr/>
        </p:nvCxnSpPr>
        <p:spPr>
          <a:xfrm>
            <a:off x="8112224" y="1700808"/>
            <a:ext cx="480053" cy="306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H="1">
            <a:off x="2351585" y="1700808"/>
            <a:ext cx="960107"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7440151" y="1751112"/>
            <a:ext cx="912101" cy="1533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4064885" y="3501008"/>
            <a:ext cx="1219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H="1">
            <a:off x="2399591" y="1751112"/>
            <a:ext cx="1938493" cy="191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6672064" y="1751112"/>
            <a:ext cx="576064" cy="2325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423925" y="1751112"/>
            <a:ext cx="0" cy="1605880"/>
          </a:xfrm>
          <a:prstGeom prst="line">
            <a:avLst/>
          </a:prstGeom>
        </p:spPr>
        <p:style>
          <a:lnRef idx="1">
            <a:schemeClr val="accent1"/>
          </a:lnRef>
          <a:fillRef idx="0">
            <a:schemeClr val="accent1"/>
          </a:fillRef>
          <a:effectRef idx="0">
            <a:schemeClr val="accent1"/>
          </a:effectRef>
          <a:fontRef idx="minor">
            <a:schemeClr val="tx1"/>
          </a:fontRef>
        </p:style>
      </p:cxnSp>
      <p:sp>
        <p:nvSpPr>
          <p:cNvPr id="41" name="Прямоугольник 40"/>
          <p:cNvSpPr/>
          <p:nvPr/>
        </p:nvSpPr>
        <p:spPr>
          <a:xfrm>
            <a:off x="143340" y="1853828"/>
            <a:ext cx="2688299" cy="1053117"/>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2">
                  <a:lumMod val="25000"/>
                </a:schemeClr>
              </a:solidFill>
            </a:endParaRPr>
          </a:p>
          <a:p>
            <a:pPr algn="ctr"/>
            <a:r>
              <a:rPr lang="ru-RU" dirty="0" smtClean="0">
                <a:solidFill>
                  <a:schemeClr val="accent2">
                    <a:lumMod val="20000"/>
                    <a:lumOff val="80000"/>
                  </a:schemeClr>
                </a:solidFill>
              </a:rPr>
              <a:t>«</a:t>
            </a:r>
            <a:r>
              <a:rPr lang="ru-RU" dirty="0">
                <a:solidFill>
                  <a:schemeClr val="accent2">
                    <a:lumMod val="20000"/>
                    <a:lumOff val="80000"/>
                  </a:schemeClr>
                </a:solidFill>
              </a:rPr>
              <a:t>Хорошие слова» или </a:t>
            </a:r>
            <a:r>
              <a:rPr lang="ru-RU" dirty="0" smtClean="0">
                <a:solidFill>
                  <a:schemeClr val="accent2">
                    <a:lumMod val="20000"/>
                    <a:lumOff val="80000"/>
                  </a:schemeClr>
                </a:solidFill>
              </a:rPr>
              <a:t>комплименты</a:t>
            </a:r>
            <a:r>
              <a:rPr lang="ru-RU" dirty="0">
                <a:solidFill>
                  <a:schemeClr val="bg2">
                    <a:lumMod val="25000"/>
                  </a:schemeClr>
                </a:solidFill>
              </a:rPr>
              <a:t/>
            </a:r>
            <a:br>
              <a:rPr lang="ru-RU" dirty="0">
                <a:solidFill>
                  <a:schemeClr val="bg2">
                    <a:lumMod val="25000"/>
                  </a:schemeClr>
                </a:solidFill>
              </a:rPr>
            </a:br>
            <a:endParaRPr lang="ru-RU" dirty="0">
              <a:solidFill>
                <a:schemeClr val="bg2">
                  <a:lumMod val="25000"/>
                </a:schemeClr>
              </a:solidFill>
            </a:endParaRPr>
          </a:p>
        </p:txBody>
      </p:sp>
      <p:sp>
        <p:nvSpPr>
          <p:cNvPr id="44" name="Прямоугольник 43"/>
          <p:cNvSpPr/>
          <p:nvPr/>
        </p:nvSpPr>
        <p:spPr>
          <a:xfrm>
            <a:off x="8688288" y="2006842"/>
            <a:ext cx="2592288"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bg2"/>
                </a:solidFill>
              </a:rPr>
              <a:t>Невербальные виды помощи .</a:t>
            </a:r>
            <a:br>
              <a:rPr lang="ru-RU" b="1" dirty="0">
                <a:solidFill>
                  <a:schemeClr val="bg2"/>
                </a:solidFill>
              </a:rPr>
            </a:br>
            <a:endParaRPr lang="ru-RU" dirty="0">
              <a:solidFill>
                <a:schemeClr val="bg2"/>
              </a:solidFill>
            </a:endParaRPr>
          </a:p>
        </p:txBody>
      </p:sp>
      <p:sp>
        <p:nvSpPr>
          <p:cNvPr id="46" name="Прямоугольник 45"/>
          <p:cNvSpPr/>
          <p:nvPr/>
        </p:nvSpPr>
        <p:spPr>
          <a:xfrm>
            <a:off x="1103446" y="3668253"/>
            <a:ext cx="2112235" cy="60121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bg2"/>
              </a:solidFill>
            </a:endParaRPr>
          </a:p>
          <a:p>
            <a:r>
              <a:rPr lang="ru-RU" dirty="0" smtClean="0">
                <a:solidFill>
                  <a:schemeClr val="bg2"/>
                </a:solidFill>
              </a:rPr>
              <a:t>Самооценка</a:t>
            </a:r>
            <a:r>
              <a:rPr lang="ru-RU" dirty="0">
                <a:solidFill>
                  <a:schemeClr val="bg2"/>
                </a:solidFill>
              </a:rPr>
              <a:t>.</a:t>
            </a:r>
            <a:br>
              <a:rPr lang="ru-RU" dirty="0">
                <a:solidFill>
                  <a:schemeClr val="bg2"/>
                </a:solidFill>
              </a:rPr>
            </a:br>
            <a:endParaRPr lang="ru-RU" dirty="0">
              <a:solidFill>
                <a:schemeClr val="bg2"/>
              </a:solidFill>
            </a:endParaRPr>
          </a:p>
        </p:txBody>
      </p:sp>
      <p:sp>
        <p:nvSpPr>
          <p:cNvPr id="48" name="Прямоугольник 47"/>
          <p:cNvSpPr/>
          <p:nvPr/>
        </p:nvSpPr>
        <p:spPr>
          <a:xfrm>
            <a:off x="8080088" y="3284984"/>
            <a:ext cx="2496277" cy="67322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chemeClr val="bg2"/>
                </a:solidFill>
              </a:rPr>
              <a:t>Взаимооценка</a:t>
            </a:r>
            <a:r>
              <a:rPr lang="ru-RU" b="1" dirty="0">
                <a:solidFill>
                  <a:schemeClr val="bg2"/>
                </a:solidFill>
              </a:rPr>
              <a:t/>
            </a:r>
            <a:br>
              <a:rPr lang="ru-RU" b="1" dirty="0">
                <a:solidFill>
                  <a:schemeClr val="bg2"/>
                </a:solidFill>
              </a:rPr>
            </a:br>
            <a:endParaRPr lang="ru-RU" dirty="0">
              <a:solidFill>
                <a:schemeClr val="bg2"/>
              </a:solidFill>
            </a:endParaRPr>
          </a:p>
        </p:txBody>
      </p:sp>
      <p:sp>
        <p:nvSpPr>
          <p:cNvPr id="54" name="Прямоугольник 53"/>
          <p:cNvSpPr/>
          <p:nvPr/>
        </p:nvSpPr>
        <p:spPr>
          <a:xfrm>
            <a:off x="6989034" y="4077072"/>
            <a:ext cx="2755371" cy="79208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bg2">
                  <a:lumMod val="25000"/>
                </a:schemeClr>
              </a:solidFill>
            </a:endParaRPr>
          </a:p>
          <a:p>
            <a:pPr algn="ctr"/>
            <a:r>
              <a:rPr lang="ru-RU" b="1" dirty="0" smtClean="0">
                <a:solidFill>
                  <a:schemeClr val="bg2"/>
                </a:solidFill>
              </a:rPr>
              <a:t>Папка </a:t>
            </a:r>
            <a:r>
              <a:rPr lang="ru-RU" b="1" dirty="0">
                <a:solidFill>
                  <a:schemeClr val="bg2"/>
                </a:solidFill>
              </a:rPr>
              <a:t>достижений .</a:t>
            </a:r>
            <a:br>
              <a:rPr lang="ru-RU" b="1" dirty="0">
                <a:solidFill>
                  <a:schemeClr val="bg2"/>
                </a:solidFill>
              </a:rPr>
            </a:br>
            <a:endParaRPr lang="ru-RU" b="1" dirty="0">
              <a:solidFill>
                <a:schemeClr val="bg2"/>
              </a:solidFill>
            </a:endParaRPr>
          </a:p>
        </p:txBody>
      </p:sp>
      <p:sp>
        <p:nvSpPr>
          <p:cNvPr id="56" name="Прямоугольник 55"/>
          <p:cNvSpPr/>
          <p:nvPr/>
        </p:nvSpPr>
        <p:spPr>
          <a:xfrm>
            <a:off x="4079776" y="2996952"/>
            <a:ext cx="2496277" cy="961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bg2">
                  <a:lumMod val="25000"/>
                </a:schemeClr>
              </a:solidFill>
            </a:endParaRPr>
          </a:p>
          <a:p>
            <a:pPr algn="ctr"/>
            <a:r>
              <a:rPr lang="ru-RU" dirty="0" smtClean="0">
                <a:solidFill>
                  <a:schemeClr val="bg2"/>
                </a:solidFill>
              </a:rPr>
              <a:t>Лист </a:t>
            </a:r>
            <a:r>
              <a:rPr lang="ru-RU" dirty="0">
                <a:solidFill>
                  <a:schemeClr val="bg2"/>
                </a:solidFill>
              </a:rPr>
              <a:t>«Мои достижения» .</a:t>
            </a:r>
            <a:br>
              <a:rPr lang="ru-RU" dirty="0">
                <a:solidFill>
                  <a:schemeClr val="bg2"/>
                </a:solidFill>
              </a:rPr>
            </a:br>
            <a:endParaRPr lang="ru-RU" dirty="0">
              <a:solidFill>
                <a:schemeClr val="bg2"/>
              </a:solidFill>
            </a:endParaRPr>
          </a:p>
        </p:txBody>
      </p:sp>
    </p:spTree>
    <p:extLst>
      <p:ext uri="{BB962C8B-B14F-4D97-AF65-F5344CB8AC3E}">
        <p14:creationId xmlns:p14="http://schemas.microsoft.com/office/powerpoint/2010/main" val="293240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barn(inVertical)">
                                      <p:cBhvr>
                                        <p:cTn id="14" dur="500"/>
                                        <p:tgtEl>
                                          <p:spTgt spid="4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barn(inVertical)">
                                      <p:cBhvr>
                                        <p:cTn id="19" dur="500"/>
                                        <p:tgtEl>
                                          <p:spTgt spid="5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barn(inVertical)">
                                      <p:cBhvr>
                                        <p:cTn id="24" dur="500"/>
                                        <p:tgtEl>
                                          <p:spTgt spid="4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barn(inVertical)">
                                      <p:cBhvr>
                                        <p:cTn id="29" dur="500"/>
                                        <p:tgtEl>
                                          <p:spTgt spid="4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barn(inVertical)">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barn(inVertical)">
                                      <p:cBhvr>
                                        <p:cTn id="3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1" grpId="0" animBg="1"/>
      <p:bldP spid="44" grpId="0" animBg="1"/>
      <p:bldP spid="46" grpId="0" animBg="1"/>
      <p:bldP spid="48" grpId="0" animBg="1"/>
      <p:bldP spid="54"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1336" y="249381"/>
            <a:ext cx="11014364" cy="1261884"/>
          </a:xfrm>
          <a:prstGeom prst="rect">
            <a:avLst/>
          </a:prstGeom>
          <a:noFill/>
        </p:spPr>
        <p:txBody>
          <a:bodyPr wrap="square" rtlCol="0">
            <a:spAutoFit/>
            <a:scene3d>
              <a:camera prst="orthographicFront"/>
              <a:lightRig rig="threePt" dir="t"/>
            </a:scene3d>
            <a:sp3d extrusionH="57150">
              <a:bevelT w="38100" h="38100" prst="slope"/>
            </a:sp3d>
          </a:bodyPr>
          <a:lstStyle/>
          <a:p>
            <a:pPr algn="ctr"/>
            <a:r>
              <a:rPr lang="ru-RU" altLang="ru-RU" sz="3800" kern="0" dirty="0">
                <a:solidFill>
                  <a:schemeClr val="accent6">
                    <a:lumMod val="75000"/>
                  </a:schemeClr>
                </a:solidFill>
                <a:effectLst>
                  <a:outerShdw blurRad="50800" dist="38100" dir="8100000" algn="tr" rotWithShape="0">
                    <a:prstClr val="black">
                      <a:alpha val="40000"/>
                    </a:prstClr>
                  </a:outerShdw>
                </a:effectLst>
                <a:latin typeface="Times New Roman"/>
                <a:ea typeface="+mj-ea"/>
                <a:cs typeface="+mj-cs"/>
              </a:rPr>
              <a:t>Приёмы оценивания планируемых предметных результатов обучения</a:t>
            </a:r>
            <a:endParaRPr lang="ru-RU" dirty="0">
              <a:solidFill>
                <a:schemeClr val="accent6">
                  <a:lumMod val="75000"/>
                </a:schemeClr>
              </a:solidFill>
              <a:effectLst>
                <a:outerShdw blurRad="50800" dist="38100" dir="8100000" algn="tr" rotWithShape="0">
                  <a:prstClr val="black">
                    <a:alpha val="40000"/>
                  </a:prstClr>
                </a:outerShdw>
              </a:effectLst>
            </a:endParaRPr>
          </a:p>
        </p:txBody>
      </p:sp>
      <p:sp>
        <p:nvSpPr>
          <p:cNvPr id="3" name="Прямоугольник 2"/>
          <p:cNvSpPr/>
          <p:nvPr/>
        </p:nvSpPr>
        <p:spPr>
          <a:xfrm>
            <a:off x="103908" y="1976156"/>
            <a:ext cx="6619011" cy="2640723"/>
          </a:xfrm>
          <a:prstGeom prst="rect">
            <a:avLst/>
          </a:prstGeom>
        </p:spPr>
        <p:txBody>
          <a:bodyPr wrap="square">
            <a:spAutoFit/>
          </a:bodyPr>
          <a:lstStyle/>
          <a:p>
            <a:pPr marL="342900" lvl="0" indent="-342900" defTabSz="914400" fontAlgn="base">
              <a:spcBef>
                <a:spcPct val="20000"/>
              </a:spcBef>
              <a:spcAft>
                <a:spcPct val="0"/>
              </a:spcAft>
              <a:buClr>
                <a:srgbClr val="B2B2B2"/>
              </a:buClr>
              <a:buSzPct val="90000"/>
              <a:buFont typeface="Wingdings" pitchFamily="2" charset="2"/>
              <a:buChar char="n"/>
              <a:defRPr/>
            </a:pPr>
            <a:r>
              <a:rPr lang="ru-RU" sz="3600" kern="0" dirty="0">
                <a:solidFill>
                  <a:srgbClr val="000000"/>
                </a:solidFill>
                <a:effectLst>
                  <a:outerShdw blurRad="38100" dist="38100" dir="2700000" algn="tl">
                    <a:srgbClr val="FFFFFF"/>
                  </a:outerShdw>
                </a:effectLst>
                <a:latin typeface="Times New Roman" pitchFamily="18" charset="0"/>
              </a:rPr>
              <a:t>Лесенка</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3600" kern="0" dirty="0">
                <a:solidFill>
                  <a:srgbClr val="000000"/>
                </a:solidFill>
                <a:effectLst>
                  <a:outerShdw blurRad="38100" dist="38100" dir="2700000" algn="tl">
                    <a:srgbClr val="FFFFFF"/>
                  </a:outerShdw>
                </a:effectLst>
                <a:latin typeface="Times New Roman" pitchFamily="18" charset="0"/>
              </a:rPr>
              <a:t>Волшебная линеечка</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3600" kern="0" dirty="0">
                <a:solidFill>
                  <a:srgbClr val="000000"/>
                </a:solidFill>
                <a:effectLst>
                  <a:outerShdw blurRad="38100" dist="38100" dir="2700000" algn="tl">
                    <a:srgbClr val="FFFFFF"/>
                  </a:outerShdw>
                </a:effectLst>
                <a:latin typeface="Times New Roman" pitchFamily="18" charset="0"/>
              </a:rPr>
              <a:t>Светофор, цветовые сигналы</a:t>
            </a:r>
          </a:p>
          <a:p>
            <a:pPr marL="342900" lvl="0" indent="-342900" defTabSz="914400" fontAlgn="base">
              <a:spcBef>
                <a:spcPct val="20000"/>
              </a:spcBef>
              <a:spcAft>
                <a:spcPct val="0"/>
              </a:spcAft>
              <a:buClr>
                <a:srgbClr val="B2B2B2"/>
              </a:buClr>
              <a:buSzPct val="90000"/>
              <a:buFont typeface="Wingdings" pitchFamily="2" charset="2"/>
              <a:buChar char="n"/>
              <a:defRPr/>
            </a:pPr>
            <a:r>
              <a:rPr lang="ru-RU" sz="3600" kern="0" dirty="0">
                <a:solidFill>
                  <a:srgbClr val="000000"/>
                </a:solidFill>
                <a:effectLst>
                  <a:outerShdw blurRad="38100" dist="38100" dir="2700000" algn="tl">
                    <a:srgbClr val="FFFFFF"/>
                  </a:outerShdw>
                </a:effectLst>
                <a:latin typeface="Times New Roman" pitchFamily="18" charset="0"/>
              </a:rPr>
              <a:t>Знаковая символика</a:t>
            </a:r>
            <a:r>
              <a:rPr lang="ru-RU" sz="3600" kern="0" dirty="0">
                <a:solidFill>
                  <a:srgbClr val="000000"/>
                </a:solidFill>
                <a:latin typeface="Arial"/>
              </a:rPr>
              <a:t> (+, </a:t>
            </a:r>
            <a:r>
              <a:rPr lang="ru-RU" sz="3600" kern="0" dirty="0">
                <a:solidFill>
                  <a:srgbClr val="000000"/>
                </a:solidFill>
                <a:latin typeface="Arial"/>
                <a:sym typeface="Symbol" pitchFamily="18" charset="2"/>
              </a:rPr>
              <a:t>,</a:t>
            </a:r>
            <a:r>
              <a:rPr lang="ru-RU" sz="3600" kern="0" dirty="0">
                <a:solidFill>
                  <a:srgbClr val="000000"/>
                </a:solidFill>
                <a:latin typeface="Arial"/>
              </a:rPr>
              <a:t> </a:t>
            </a:r>
            <a:r>
              <a:rPr lang="ru-RU" sz="3600" kern="0" dirty="0" smtClean="0">
                <a:solidFill>
                  <a:srgbClr val="000000"/>
                </a:solidFill>
                <a:latin typeface="Arial"/>
              </a:rPr>
              <a:t> </a:t>
            </a:r>
            <a:r>
              <a:rPr lang="ru-RU" sz="3600" kern="0" dirty="0">
                <a:solidFill>
                  <a:srgbClr val="000000"/>
                </a:solidFill>
                <a:latin typeface="Arial"/>
              </a:rPr>
              <a:t>- )</a:t>
            </a:r>
            <a:endParaRPr lang="ru-RU" sz="3600" kern="0" dirty="0">
              <a:solidFill>
                <a:srgbClr val="000000"/>
              </a:solidFill>
              <a:effectLst>
                <a:outerShdw blurRad="38100" dist="38100" dir="2700000" algn="tl">
                  <a:srgbClr val="FFFFFF"/>
                </a:outerShdw>
              </a:effectLst>
              <a:latin typeface="Times New Roman" pitchFamily="18" charset="0"/>
            </a:endParaRPr>
          </a:p>
        </p:txBody>
      </p:sp>
      <p:pic>
        <p:nvPicPr>
          <p:cNvPr id="5" name="Picture 6" descr="http://www.edu.cap.ru/home/7152/pervoklassn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919" y="1738746"/>
            <a:ext cx="4978400"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34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263" y="330104"/>
            <a:ext cx="8683348" cy="1143000"/>
          </a:xfrm>
        </p:spPr>
        <p:txBody>
          <a:bodyPr/>
          <a:lstStyle/>
          <a:p>
            <a:pPr marL="0" indent="0" eaLnBrk="1" hangingPunct="1">
              <a:buNone/>
            </a:pPr>
            <a:r>
              <a:rPr lang="ru-RU" altLang="ru-RU" dirty="0" smtClean="0"/>
              <a:t>«Лесенка достижений»</a:t>
            </a:r>
          </a:p>
        </p:txBody>
      </p:sp>
      <p:sp>
        <p:nvSpPr>
          <p:cNvPr id="13316" name="Rectangle 6"/>
          <p:cNvSpPr>
            <a:spLocks noGrp="1" noChangeArrowheads="1"/>
          </p:cNvSpPr>
          <p:nvPr>
            <p:ph sz="quarter" idx="13"/>
          </p:nvPr>
        </p:nvSpPr>
        <p:spPr>
          <a:xfrm>
            <a:off x="329046" y="1490056"/>
            <a:ext cx="8534400" cy="3474720"/>
          </a:xfrm>
        </p:spPr>
        <p:txBody>
          <a:bodyPr/>
          <a:lstStyle/>
          <a:p>
            <a:pPr eaLnBrk="1" hangingPunct="1"/>
            <a:r>
              <a:rPr lang="ru-RU" altLang="ru-RU" sz="2400" dirty="0" smtClean="0">
                <a:latin typeface="Times New Roman" pitchFamily="18" charset="0"/>
              </a:rPr>
              <a:t>Ученики на ступеньках лесенки отмечают, как усвоили материал: нижняя ступенька - не понял, вторая ступенька- требуется небольшая помощь или коррекция, верхняя ступенька – ребёнок хорошо усвоил материал и работу может выполнить самостоятельно.</a:t>
            </a:r>
            <a:r>
              <a:rPr lang="ru-RU" altLang="ru-RU" dirty="0" smtClean="0"/>
              <a:t> </a:t>
            </a:r>
          </a:p>
        </p:txBody>
      </p:sp>
      <p:pic>
        <p:nvPicPr>
          <p:cNvPr id="13315" name="Picture 3" descr="лесенка"/>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t="29477" r="101" b="14357"/>
          <a:stretch>
            <a:fillRect/>
          </a:stretch>
        </p:blipFill>
        <p:spPr bwMode="auto">
          <a:xfrm>
            <a:off x="6151418" y="3508666"/>
            <a:ext cx="4470400" cy="2640013"/>
          </a:xfrm>
          <a:prstGeom prst="rect">
            <a:avLst/>
          </a:prstGeom>
          <a:noFill/>
          <a:ln w="9525">
            <a:solidFill>
              <a:srgbClr val="FFFFFF">
                <a:alpha val="0"/>
              </a:srgbClr>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893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13315"/>
                                        </p:tgtEl>
                                        <p:attrNameLst>
                                          <p:attrName>style.visibility</p:attrName>
                                        </p:attrNameLst>
                                      </p:cBhvr>
                                      <p:to>
                                        <p:strVal val="visible"/>
                                      </p:to>
                                    </p:set>
                                    <p:animEffect transition="in" filter="barn(inVertical)">
                                      <p:cBhvr>
                                        <p:cTn id="16"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48595" y="262270"/>
            <a:ext cx="7245349" cy="1093788"/>
          </a:xfrm>
        </p:spPr>
        <p:txBody>
          <a:bodyPr anchor="b"/>
          <a:lstStyle/>
          <a:p>
            <a:pPr marL="0" indent="0" eaLnBrk="1" hangingPunct="1">
              <a:buNone/>
            </a:pPr>
            <a:r>
              <a:rPr lang="ru-RU" altLang="ru-RU" sz="3800" dirty="0" smtClean="0">
                <a:solidFill>
                  <a:schemeClr val="accent6">
                    <a:lumMod val="75000"/>
                  </a:schemeClr>
                </a:solidFill>
              </a:rPr>
              <a:t>«Волшебные  линеечки»</a:t>
            </a:r>
            <a:br>
              <a:rPr lang="ru-RU" altLang="ru-RU" sz="3800" dirty="0" smtClean="0">
                <a:solidFill>
                  <a:schemeClr val="accent6">
                    <a:lumMod val="75000"/>
                  </a:schemeClr>
                </a:solidFill>
              </a:rPr>
            </a:br>
            <a:endParaRPr lang="ru-RU" altLang="ru-RU" sz="3800" dirty="0" smtClean="0">
              <a:solidFill>
                <a:schemeClr val="accent6">
                  <a:lumMod val="75000"/>
                </a:schemeClr>
              </a:solidFill>
            </a:endParaRPr>
          </a:p>
        </p:txBody>
      </p:sp>
      <p:sp>
        <p:nvSpPr>
          <p:cNvPr id="14341" name="Rectangle 3"/>
          <p:cNvSpPr>
            <a:spLocks noGrp="1" noChangeArrowheads="1"/>
          </p:cNvSpPr>
          <p:nvPr>
            <p:ph sz="quarter" idx="13"/>
          </p:nvPr>
        </p:nvSpPr>
        <p:spPr>
          <a:xfrm>
            <a:off x="260350" y="947823"/>
            <a:ext cx="10769600" cy="4530725"/>
          </a:xfrm>
        </p:spPr>
        <p:txBody>
          <a:bodyPr>
            <a:normAutofit/>
          </a:bodyPr>
          <a:lstStyle/>
          <a:p>
            <a:pPr marL="45720" indent="0" eaLnBrk="1" hangingPunct="1">
              <a:buNone/>
            </a:pPr>
            <a:r>
              <a:rPr lang="ru-RU" altLang="ru-RU" sz="2800" dirty="0" smtClean="0">
                <a:latin typeface="Arial Unicode MS" panose="020B0604020202020204" pitchFamily="34" charset="-128"/>
                <a:ea typeface="Arial Unicode MS" panose="020B0604020202020204" pitchFamily="34" charset="-128"/>
                <a:cs typeface="Arial Unicode MS" panose="020B0604020202020204" pitchFamily="34" charset="-128"/>
              </a:rPr>
              <a:t>На полях тетрадей чертят шкалы и отмечают крестиком, на каком уровне, по их мнению, выполнена работа. При проверке учитель, если согласен с оценкой ученика, обводит крестик, если   нет, то чертит свой крестик ниже или выше.</a:t>
            </a:r>
          </a:p>
        </p:txBody>
      </p:sp>
      <p:grpSp>
        <p:nvGrpSpPr>
          <p:cNvPr id="14342" name="Group 4"/>
          <p:cNvGrpSpPr>
            <a:grpSpLocks noChangeAspect="1"/>
          </p:cNvGrpSpPr>
          <p:nvPr/>
        </p:nvGrpSpPr>
        <p:grpSpPr bwMode="auto">
          <a:xfrm>
            <a:off x="-137993" y="2077645"/>
            <a:ext cx="12903200" cy="5807075"/>
            <a:chOff x="4776" y="599"/>
            <a:chExt cx="7200" cy="4320"/>
          </a:xfrm>
        </p:grpSpPr>
        <p:sp>
          <p:nvSpPr>
            <p:cNvPr id="14343" name="AutoShape 5"/>
            <p:cNvSpPr>
              <a:spLocks noChangeAspect="1" noChangeArrowheads="1"/>
            </p:cNvSpPr>
            <p:nvPr/>
          </p:nvSpPr>
          <p:spPr bwMode="auto">
            <a:xfrm>
              <a:off x="4776" y="599"/>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a:spcBef>
                  <a:spcPct val="20000"/>
                </a:spcBef>
                <a:buClr>
                  <a:schemeClr val="accent1"/>
                </a:buClr>
                <a:buFont typeface="Wingdings" pitchFamily="2" charset="2"/>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defTabSz="914400" fontAlgn="base">
                <a:spcBef>
                  <a:spcPct val="0"/>
                </a:spcBef>
                <a:spcAft>
                  <a:spcPct val="0"/>
                </a:spcAft>
                <a:buClrTx/>
                <a:buSzTx/>
                <a:buFontTx/>
                <a:buNone/>
              </a:pPr>
              <a:endParaRPr lang="ru-RU" altLang="ru-RU" sz="1800" smtClean="0">
                <a:solidFill>
                  <a:srgbClr val="000000"/>
                </a:solidFill>
                <a:latin typeface="Comic Sans MS" pitchFamily="66" charset="0"/>
              </a:endParaRPr>
            </a:p>
          </p:txBody>
        </p:sp>
        <p:sp>
          <p:nvSpPr>
            <p:cNvPr id="14344" name="Line 6"/>
            <p:cNvSpPr>
              <a:spLocks noChangeShapeType="1"/>
            </p:cNvSpPr>
            <p:nvPr/>
          </p:nvSpPr>
          <p:spPr bwMode="auto">
            <a:xfrm>
              <a:off x="6036" y="1409"/>
              <a:ext cx="1" cy="16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45" name="Line 7"/>
            <p:cNvSpPr>
              <a:spLocks noChangeShapeType="1"/>
            </p:cNvSpPr>
            <p:nvPr/>
          </p:nvSpPr>
          <p:spPr bwMode="auto">
            <a:xfrm flipV="1">
              <a:off x="9006" y="140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46" name="Line 8"/>
            <p:cNvSpPr>
              <a:spLocks noChangeShapeType="1"/>
            </p:cNvSpPr>
            <p:nvPr/>
          </p:nvSpPr>
          <p:spPr bwMode="auto">
            <a:xfrm flipV="1">
              <a:off x="5856" y="257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47" name="Line 9"/>
            <p:cNvSpPr>
              <a:spLocks noChangeShapeType="1"/>
            </p:cNvSpPr>
            <p:nvPr/>
          </p:nvSpPr>
          <p:spPr bwMode="auto">
            <a:xfrm flipV="1">
              <a:off x="7926" y="176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48" name="Line 10"/>
            <p:cNvSpPr>
              <a:spLocks noChangeShapeType="1"/>
            </p:cNvSpPr>
            <p:nvPr/>
          </p:nvSpPr>
          <p:spPr bwMode="auto">
            <a:xfrm>
              <a:off x="7026" y="1409"/>
              <a:ext cx="1" cy="16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49" name="Line 11"/>
            <p:cNvSpPr>
              <a:spLocks noChangeShapeType="1"/>
            </p:cNvSpPr>
            <p:nvPr/>
          </p:nvSpPr>
          <p:spPr bwMode="auto">
            <a:xfrm>
              <a:off x="8106" y="1409"/>
              <a:ext cx="1" cy="16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0" name="Line 12"/>
            <p:cNvSpPr>
              <a:spLocks noChangeShapeType="1"/>
            </p:cNvSpPr>
            <p:nvPr/>
          </p:nvSpPr>
          <p:spPr bwMode="auto">
            <a:xfrm>
              <a:off x="9186" y="1409"/>
              <a:ext cx="1" cy="16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1" name="Line 13"/>
            <p:cNvSpPr>
              <a:spLocks noChangeShapeType="1"/>
            </p:cNvSpPr>
            <p:nvPr/>
          </p:nvSpPr>
          <p:spPr bwMode="auto">
            <a:xfrm flipV="1">
              <a:off x="5856" y="140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2" name="Line 14"/>
            <p:cNvSpPr>
              <a:spLocks noChangeShapeType="1"/>
            </p:cNvSpPr>
            <p:nvPr/>
          </p:nvSpPr>
          <p:spPr bwMode="auto">
            <a:xfrm flipV="1">
              <a:off x="7926" y="257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3" name="Line 15"/>
            <p:cNvSpPr>
              <a:spLocks noChangeShapeType="1"/>
            </p:cNvSpPr>
            <p:nvPr/>
          </p:nvSpPr>
          <p:spPr bwMode="auto">
            <a:xfrm flipV="1">
              <a:off x="5856" y="176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4" name="Line 16"/>
            <p:cNvSpPr>
              <a:spLocks noChangeShapeType="1"/>
            </p:cNvSpPr>
            <p:nvPr/>
          </p:nvSpPr>
          <p:spPr bwMode="auto">
            <a:xfrm flipV="1">
              <a:off x="6846" y="257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5" name="Line 17"/>
            <p:cNvSpPr>
              <a:spLocks noChangeShapeType="1"/>
            </p:cNvSpPr>
            <p:nvPr/>
          </p:nvSpPr>
          <p:spPr bwMode="auto">
            <a:xfrm flipV="1">
              <a:off x="6846" y="140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6" name="Line 18"/>
            <p:cNvSpPr>
              <a:spLocks noChangeShapeType="1"/>
            </p:cNvSpPr>
            <p:nvPr/>
          </p:nvSpPr>
          <p:spPr bwMode="auto">
            <a:xfrm flipV="1">
              <a:off x="7926" y="140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7" name="Line 19"/>
            <p:cNvSpPr>
              <a:spLocks noChangeShapeType="1"/>
            </p:cNvSpPr>
            <p:nvPr/>
          </p:nvSpPr>
          <p:spPr bwMode="auto">
            <a:xfrm flipV="1">
              <a:off x="9006" y="257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8" name="Line 20"/>
            <p:cNvSpPr>
              <a:spLocks noChangeShapeType="1"/>
            </p:cNvSpPr>
            <p:nvPr/>
          </p:nvSpPr>
          <p:spPr bwMode="auto">
            <a:xfrm flipV="1">
              <a:off x="9006" y="1769"/>
              <a:ext cx="343" cy="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59" name="Line 21"/>
            <p:cNvSpPr>
              <a:spLocks noChangeShapeType="1"/>
            </p:cNvSpPr>
            <p:nvPr/>
          </p:nvSpPr>
          <p:spPr bwMode="auto">
            <a:xfrm>
              <a:off x="7926" y="1589"/>
              <a:ext cx="360" cy="36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0" name="Line 22"/>
            <p:cNvSpPr>
              <a:spLocks noChangeShapeType="1"/>
            </p:cNvSpPr>
            <p:nvPr/>
          </p:nvSpPr>
          <p:spPr bwMode="auto">
            <a:xfrm flipH="1">
              <a:off x="7926" y="1589"/>
              <a:ext cx="360" cy="36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1" name="Line 23"/>
            <p:cNvSpPr>
              <a:spLocks noChangeShapeType="1"/>
            </p:cNvSpPr>
            <p:nvPr/>
          </p:nvSpPr>
          <p:spPr bwMode="auto">
            <a:xfrm>
              <a:off x="9006" y="1859"/>
              <a:ext cx="360" cy="27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2" name="Line 24"/>
            <p:cNvSpPr>
              <a:spLocks noChangeShapeType="1"/>
            </p:cNvSpPr>
            <p:nvPr/>
          </p:nvSpPr>
          <p:spPr bwMode="auto">
            <a:xfrm flipH="1">
              <a:off x="9006" y="1859"/>
              <a:ext cx="360" cy="27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3" name="Line 25"/>
            <p:cNvSpPr>
              <a:spLocks noChangeShapeType="1"/>
            </p:cNvSpPr>
            <p:nvPr/>
          </p:nvSpPr>
          <p:spPr bwMode="auto">
            <a:xfrm flipH="1">
              <a:off x="6939" y="1259"/>
              <a:ext cx="200" cy="31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4" name="Line 26"/>
            <p:cNvSpPr>
              <a:spLocks noChangeShapeType="1"/>
            </p:cNvSpPr>
            <p:nvPr/>
          </p:nvSpPr>
          <p:spPr bwMode="auto">
            <a:xfrm>
              <a:off x="6899" y="1259"/>
              <a:ext cx="243" cy="30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lstStyle/>
            <a:p>
              <a:pPr defTabSz="914400" eaLnBrk="0" fontAlgn="base" hangingPunct="0">
                <a:spcBef>
                  <a:spcPct val="0"/>
                </a:spcBef>
                <a:spcAft>
                  <a:spcPct val="0"/>
                </a:spcAft>
              </a:pPr>
              <a:endParaRPr lang="ru-RU" sz="7200" smtClean="0">
                <a:solidFill>
                  <a:srgbClr val="000000"/>
                </a:solidFill>
              </a:endParaRPr>
            </a:p>
          </p:txBody>
        </p:sp>
        <p:sp>
          <p:nvSpPr>
            <p:cNvPr id="14365" name="Text Box 27"/>
            <p:cNvSpPr txBox="1">
              <a:spLocks noChangeArrowheads="1"/>
            </p:cNvSpPr>
            <p:nvPr/>
          </p:nvSpPr>
          <p:spPr bwMode="auto">
            <a:xfrm>
              <a:off x="5849" y="3069"/>
              <a:ext cx="360" cy="270"/>
            </a:xfrm>
            <a:prstGeom prst="rect">
              <a:avLst/>
            </a:prstGeom>
            <a:solidFill>
              <a:srgbClr val="FFFFFF"/>
            </a:solidFill>
            <a:ln w="9525">
              <a:solidFill>
                <a:srgbClr val="000000"/>
              </a:solidFill>
              <a:miter lim="800000"/>
              <a:headEnd/>
              <a:tailEnd/>
            </a:ln>
          </p:spPr>
          <p:txBody>
            <a:bodyPr/>
            <a:lstStyle>
              <a:lvl1pPr>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a:spcBef>
                  <a:spcPct val="20000"/>
                </a:spcBef>
                <a:buClr>
                  <a:schemeClr val="accent1"/>
                </a:buClr>
                <a:buFont typeface="Wingdings" pitchFamily="2" charset="2"/>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defTabSz="914400" fontAlgn="base">
                <a:spcBef>
                  <a:spcPct val="0"/>
                </a:spcBef>
                <a:spcAft>
                  <a:spcPct val="0"/>
                </a:spcAft>
                <a:buClrTx/>
                <a:buSzTx/>
                <a:buFontTx/>
                <a:buNone/>
              </a:pPr>
              <a:r>
                <a:rPr lang="ru-RU" altLang="ru-RU" sz="2000" b="1" smtClean="0">
                  <a:solidFill>
                    <a:srgbClr val="000000"/>
                  </a:solidFill>
                </a:rPr>
                <a:t>1</a:t>
              </a:r>
              <a:endParaRPr lang="ru-RU" altLang="ru-RU" sz="1800" smtClean="0">
                <a:solidFill>
                  <a:srgbClr val="000000"/>
                </a:solidFill>
              </a:endParaRPr>
            </a:p>
          </p:txBody>
        </p:sp>
        <p:sp>
          <p:nvSpPr>
            <p:cNvPr id="14366" name="Text Box 28"/>
            <p:cNvSpPr txBox="1">
              <a:spLocks noChangeArrowheads="1"/>
            </p:cNvSpPr>
            <p:nvPr/>
          </p:nvSpPr>
          <p:spPr bwMode="auto">
            <a:xfrm>
              <a:off x="6899" y="3049"/>
              <a:ext cx="360" cy="270"/>
            </a:xfrm>
            <a:prstGeom prst="rect">
              <a:avLst/>
            </a:prstGeom>
            <a:solidFill>
              <a:srgbClr val="FFFFFF"/>
            </a:solidFill>
            <a:ln w="9525">
              <a:solidFill>
                <a:srgbClr val="000000"/>
              </a:solidFill>
              <a:miter lim="800000"/>
              <a:headEnd/>
              <a:tailEnd/>
            </a:ln>
          </p:spPr>
          <p:txBody>
            <a:bodyPr/>
            <a:lstStyle>
              <a:lvl1pPr>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a:spcBef>
                  <a:spcPct val="20000"/>
                </a:spcBef>
                <a:buClr>
                  <a:schemeClr val="accent1"/>
                </a:buClr>
                <a:buFont typeface="Wingdings" pitchFamily="2" charset="2"/>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defTabSz="914400" fontAlgn="base">
                <a:spcBef>
                  <a:spcPct val="0"/>
                </a:spcBef>
                <a:spcAft>
                  <a:spcPct val="0"/>
                </a:spcAft>
                <a:buClrTx/>
                <a:buSzTx/>
                <a:buFontTx/>
                <a:buNone/>
              </a:pPr>
              <a:r>
                <a:rPr lang="ru-RU" altLang="ru-RU" sz="2000" b="1" smtClean="0">
                  <a:solidFill>
                    <a:srgbClr val="000000"/>
                  </a:solidFill>
                </a:rPr>
                <a:t> 2</a:t>
              </a:r>
              <a:endParaRPr lang="ru-RU" altLang="ru-RU" sz="1800" smtClean="0">
                <a:solidFill>
                  <a:srgbClr val="000000"/>
                </a:solidFill>
              </a:endParaRPr>
            </a:p>
          </p:txBody>
        </p:sp>
        <p:sp>
          <p:nvSpPr>
            <p:cNvPr id="14367" name="Text Box 29"/>
            <p:cNvSpPr txBox="1">
              <a:spLocks noChangeArrowheads="1"/>
            </p:cNvSpPr>
            <p:nvPr/>
          </p:nvSpPr>
          <p:spPr bwMode="auto">
            <a:xfrm>
              <a:off x="7939" y="3049"/>
              <a:ext cx="360" cy="270"/>
            </a:xfrm>
            <a:prstGeom prst="rect">
              <a:avLst/>
            </a:prstGeom>
            <a:solidFill>
              <a:srgbClr val="FFFFFF"/>
            </a:solidFill>
            <a:ln w="9525">
              <a:solidFill>
                <a:srgbClr val="000000"/>
              </a:solidFill>
              <a:miter lim="800000"/>
              <a:headEnd/>
              <a:tailEnd/>
            </a:ln>
          </p:spPr>
          <p:txBody>
            <a:bodyPr/>
            <a:lstStyle>
              <a:lvl1pPr>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a:spcBef>
                  <a:spcPct val="20000"/>
                </a:spcBef>
                <a:buClr>
                  <a:schemeClr val="accent1"/>
                </a:buClr>
                <a:buFont typeface="Wingdings" pitchFamily="2" charset="2"/>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defTabSz="914400" fontAlgn="base">
                <a:spcBef>
                  <a:spcPct val="0"/>
                </a:spcBef>
                <a:spcAft>
                  <a:spcPct val="0"/>
                </a:spcAft>
                <a:buClrTx/>
                <a:buSzTx/>
                <a:buFontTx/>
                <a:buNone/>
              </a:pPr>
              <a:r>
                <a:rPr lang="ru-RU" altLang="ru-RU" sz="2000" b="1" smtClean="0">
                  <a:solidFill>
                    <a:srgbClr val="000000"/>
                  </a:solidFill>
                </a:rPr>
                <a:t> 3</a:t>
              </a:r>
              <a:endParaRPr lang="ru-RU" altLang="ru-RU" sz="1800" smtClean="0">
                <a:solidFill>
                  <a:srgbClr val="000000"/>
                </a:solidFill>
              </a:endParaRPr>
            </a:p>
          </p:txBody>
        </p:sp>
        <p:sp>
          <p:nvSpPr>
            <p:cNvPr id="14368" name="Text Box 30"/>
            <p:cNvSpPr txBox="1">
              <a:spLocks noChangeArrowheads="1"/>
            </p:cNvSpPr>
            <p:nvPr/>
          </p:nvSpPr>
          <p:spPr bwMode="auto">
            <a:xfrm>
              <a:off x="9022" y="3059"/>
              <a:ext cx="360" cy="270"/>
            </a:xfrm>
            <a:prstGeom prst="rect">
              <a:avLst/>
            </a:prstGeom>
            <a:solidFill>
              <a:srgbClr val="FFFFFF"/>
            </a:solidFill>
            <a:ln w="9525">
              <a:solidFill>
                <a:srgbClr val="000000"/>
              </a:solidFill>
              <a:miter lim="800000"/>
              <a:headEnd/>
              <a:tailEnd/>
            </a:ln>
          </p:spPr>
          <p:txBody>
            <a:bodyPr/>
            <a:lstStyle>
              <a:lvl1pPr>
                <a:spcBef>
                  <a:spcPct val="20000"/>
                </a:spcBef>
                <a:buClr>
                  <a:schemeClr val="folHlink"/>
                </a:buClr>
                <a:buSzPct val="90000"/>
                <a:buFont typeface="Wingdings" pitchFamily="2" charset="2"/>
                <a:buChar char="n"/>
                <a:defRPr sz="2800">
                  <a:solidFill>
                    <a:schemeClr val="tx1"/>
                  </a:solidFill>
                  <a:latin typeface="Arial" charset="0"/>
                </a:defRPr>
              </a:lvl1pPr>
              <a:lvl2pPr marL="742950" indent="-285750">
                <a:spcBef>
                  <a:spcPct val="20000"/>
                </a:spcBef>
                <a:buClr>
                  <a:schemeClr val="accent1"/>
                </a:buClr>
                <a:buSzPct val="75000"/>
                <a:buFont typeface="Wingdings" pitchFamily="2" charset="2"/>
                <a:buChar char="n"/>
                <a:defRPr sz="2600">
                  <a:solidFill>
                    <a:schemeClr val="tx1"/>
                  </a:solidFill>
                  <a:latin typeface="Arial" charset="0"/>
                </a:defRPr>
              </a:lvl2pPr>
              <a:lvl3pPr marL="1143000" indent="-228600">
                <a:spcBef>
                  <a:spcPct val="20000"/>
                </a:spcBef>
                <a:buClr>
                  <a:schemeClr val="folHlink"/>
                </a:buClr>
                <a:buSzPct val="55000"/>
                <a:buFont typeface="Wingdings" pitchFamily="2" charset="2"/>
                <a:buChar char="n"/>
                <a:defRPr sz="2300">
                  <a:solidFill>
                    <a:schemeClr val="tx1"/>
                  </a:solidFill>
                  <a:latin typeface="Arial" charset="0"/>
                </a:defRPr>
              </a:lvl3pPr>
              <a:lvl4pPr marL="1600200" indent="-228600">
                <a:spcBef>
                  <a:spcPct val="20000"/>
                </a:spcBef>
                <a:buClr>
                  <a:schemeClr val="accent1"/>
                </a:buClr>
                <a:buFont typeface="Wingdings" pitchFamily="2" charset="2"/>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defTabSz="914400" fontAlgn="base">
                <a:spcBef>
                  <a:spcPct val="0"/>
                </a:spcBef>
                <a:spcAft>
                  <a:spcPct val="0"/>
                </a:spcAft>
                <a:buClrTx/>
                <a:buSzTx/>
                <a:buFontTx/>
                <a:buNone/>
              </a:pPr>
              <a:r>
                <a:rPr lang="ru-RU" altLang="ru-RU" sz="2000" b="1" smtClean="0">
                  <a:solidFill>
                    <a:srgbClr val="000000"/>
                  </a:solidFill>
                </a:rPr>
                <a:t> 4</a:t>
              </a:r>
              <a:endParaRPr lang="ru-RU" altLang="ru-RU" sz="1800" smtClean="0">
                <a:solidFill>
                  <a:srgbClr val="000000"/>
                </a:solidFill>
              </a:endParaRPr>
            </a:p>
          </p:txBody>
        </p:sp>
      </p:grpSp>
    </p:spTree>
    <p:extLst>
      <p:ext uri="{BB962C8B-B14F-4D97-AF65-F5344CB8AC3E}">
        <p14:creationId xmlns:p14="http://schemas.microsoft.com/office/powerpoint/2010/main" val="134280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342"/>
                                        </p:tgtEl>
                                        <p:attrNameLst>
                                          <p:attrName>style.visibility</p:attrName>
                                        </p:attrNameLst>
                                      </p:cBhvr>
                                      <p:to>
                                        <p:strVal val="visible"/>
                                      </p:to>
                                    </p:set>
                                    <p:animEffect transition="in" filter="fade">
                                      <p:cBhvr>
                                        <p:cTn id="15"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04300" y="184631"/>
            <a:ext cx="8683348" cy="1143000"/>
          </a:xfrm>
        </p:spPr>
        <p:txBody>
          <a:bodyPr/>
          <a:lstStyle/>
          <a:p>
            <a:pPr marL="0" indent="0" eaLnBrk="1" hangingPunct="1">
              <a:buNone/>
            </a:pPr>
            <a:r>
              <a:rPr lang="ru-RU" altLang="ru-RU" sz="4400" dirty="0" smtClean="0"/>
              <a:t>Цветовые сигналы «Светофор»</a:t>
            </a:r>
          </a:p>
        </p:txBody>
      </p:sp>
      <p:sp>
        <p:nvSpPr>
          <p:cNvPr id="15363" name="Rectangle 3"/>
          <p:cNvSpPr>
            <a:spLocks noGrp="1" noChangeArrowheads="1"/>
          </p:cNvSpPr>
          <p:nvPr>
            <p:ph sz="quarter" idx="13"/>
          </p:nvPr>
        </p:nvSpPr>
        <p:spPr>
          <a:xfrm>
            <a:off x="535896" y="1866788"/>
            <a:ext cx="9713889" cy="3474720"/>
          </a:xfrm>
        </p:spPr>
        <p:txBody>
          <a:bodyPr>
            <a:normAutofit/>
          </a:bodyPr>
          <a:lstStyle/>
          <a:p>
            <a:pPr marL="45720" indent="0" eaLnBrk="1" hangingPunct="1">
              <a:buNone/>
              <a:defRPr/>
            </a:pPr>
            <a:r>
              <a:rPr lang="ru-RU" sz="2800" dirty="0" smtClean="0">
                <a:latin typeface="+mj-lt"/>
              </a:rPr>
              <a:t>Оценивание  выполнения  заданий с помощью цветовых сигналов: зелёный – я умею сам, жёлтый – я умею, но не уверен, красный – нужна помощь.</a:t>
            </a:r>
          </a:p>
        </p:txBody>
      </p:sp>
      <p:pic>
        <p:nvPicPr>
          <p:cNvPr id="15364" name="Picture 4" descr="светофор3"/>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r="50000" b="6810"/>
          <a:stretch>
            <a:fillRect/>
          </a:stretch>
        </p:blipFill>
        <p:spPr bwMode="auto">
          <a:xfrm rot="-1464216">
            <a:off x="3149601" y="3505200"/>
            <a:ext cx="155786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светофор2"/>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r="50000" b="8952"/>
          <a:stretch>
            <a:fillRect/>
          </a:stretch>
        </p:blipFill>
        <p:spPr bwMode="auto">
          <a:xfrm>
            <a:off x="5384800" y="3505200"/>
            <a:ext cx="1432984"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светофор"/>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r="50000" b="10048"/>
          <a:stretch>
            <a:fillRect/>
          </a:stretch>
        </p:blipFill>
        <p:spPr bwMode="auto">
          <a:xfrm rot="1405326">
            <a:off x="7607300" y="3635375"/>
            <a:ext cx="1494367" cy="2687638"/>
          </a:xfrm>
          <a:prstGeom prst="rect">
            <a:avLst/>
          </a:prstGeom>
          <a:noFill/>
          <a:ln w="9525">
            <a:solidFill>
              <a:srgbClr val="FFFFFF">
                <a:alpha val="0"/>
              </a:srgbClr>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65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3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TotalTime>
  <Words>786</Words>
  <Application>Microsoft Office PowerPoint</Application>
  <PresentationFormat>Произвольный</PresentationFormat>
  <Paragraphs>149</Paragraphs>
  <Slides>18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Воздушный поток</vt:lpstr>
      <vt:lpstr>Document</vt:lpstr>
      <vt:lpstr>Организация безотметочного обучения на уроках русского языка.                           Выполнила                                                       учитель начальных классов                                               МОУ сош № 39 г. Твери                                    Парфенова М. А. </vt:lpstr>
      <vt:lpstr>Презентация PowerPoint</vt:lpstr>
      <vt:lpstr>Презентация PowerPoint</vt:lpstr>
      <vt:lpstr>Традиционная пятибалльная система оценивания: </vt:lpstr>
      <vt:lpstr>Презентация PowerPoint</vt:lpstr>
      <vt:lpstr>Презентация PowerPoint</vt:lpstr>
      <vt:lpstr>«Лесенка достижений»</vt:lpstr>
      <vt:lpstr>«Волшебные  линеечки» </vt:lpstr>
      <vt:lpstr>Цветовые сигналы «Светофор»</vt:lpstr>
      <vt:lpstr>Русский язык.</vt:lpstr>
      <vt:lpstr>Презентация PowerPoint</vt:lpstr>
      <vt:lpstr>Презентация PowerPoint</vt:lpstr>
      <vt:lpstr>Презентация PowerPoint</vt:lpstr>
      <vt:lpstr>Презентация PowerPoint</vt:lpstr>
      <vt:lpstr>Презентация PowerPoint</vt:lpstr>
      <vt:lpstr>Предполагаемые результаты.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безотметочного обучения на уроках русского языка, математики и окружающего мира»</dc:title>
  <dc:creator>User</dc:creator>
  <cp:lastModifiedBy>Учитель</cp:lastModifiedBy>
  <cp:revision>37</cp:revision>
  <dcterms:created xsi:type="dcterms:W3CDTF">2014-06-25T16:41:28Z</dcterms:created>
  <dcterms:modified xsi:type="dcterms:W3CDTF">2015-08-26T08:24:33Z</dcterms:modified>
</cp:coreProperties>
</file>