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56" r:id="rId5"/>
    <p:sldId id="273" r:id="rId6"/>
    <p:sldId id="261" r:id="rId7"/>
    <p:sldId id="265" r:id="rId8"/>
    <p:sldId id="263" r:id="rId9"/>
    <p:sldId id="258" r:id="rId10"/>
    <p:sldId id="264" r:id="rId11"/>
    <p:sldId id="275" r:id="rId12"/>
    <p:sldId id="259" r:id="rId13"/>
    <p:sldId id="260" r:id="rId14"/>
    <p:sldId id="271" r:id="rId15"/>
    <p:sldId id="274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F9"/>
    <a:srgbClr val="96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 varScale="1">
        <p:scale>
          <a:sx n="72" d="100"/>
          <a:sy n="72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125113" cy="642942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викторина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83931"/>
            <a:ext cx="87868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Кто получил прозвище «железный канцлер»?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 Какой человек вошел в историю Латинской Америки под именем «Освободителя»?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3. Кого называли в народе «Честным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Эйбом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4. Какого поэта Англии называли «властителем дум передовой молодежи Европы?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5. Кто из ученых получил почетное звание «повелителя молний»?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6. Кого противники называли «корсиканским чудовищем»?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7. Кто в США получил титул «автомобильного короля»?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8. Кого называли «последним монархом «старой школы» 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9. Кого из императоров Европы называли «человеком больших неожиданностей»?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10. О ком Виктор Гюго написал следующие строки: «... Человек свободы, человек человечности ... Есть ли у него армия? Нет. Только горсть волонтеров. Боевые запасы? Нет. Порох? Несколько бочек. Орудия? Взятые у неприятеля. В чем его сила? Что доставляет ему победу? Что стоит за него? Душа народов»?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раздел кит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0928"/>
            <a:ext cx="7344817" cy="6669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13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6907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Полуколония –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Cambria" panose="02040503050406030204" pitchFamily="18" charset="0"/>
              </a:rPr>
              <a:t>	страна, формально сохранявшая самостоятельность, но фактически попавшая в полную экономическую и политическую зависимость от одной или нескольких капиталистических держав</a:t>
            </a:r>
            <a:endParaRPr lang="ru-RU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Нанкинский</a:t>
            </a:r>
            <a:r>
              <a:rPr lang="ru-RU" dirty="0" smtClean="0"/>
              <a:t> англо-торговый договор (август 1842 г.)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Привилегии: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Китай открывал для англичан пять портов</a:t>
            </a:r>
          </a:p>
          <a:p>
            <a:r>
              <a:rPr lang="ru-RU" dirty="0" smtClean="0"/>
              <a:t>Британские купцы получали право свободной торговли</a:t>
            </a:r>
          </a:p>
          <a:p>
            <a:r>
              <a:rPr lang="ru-RU" dirty="0" smtClean="0"/>
              <a:t>Император Китая уступал Гонконг королеве Великобритании</a:t>
            </a:r>
          </a:p>
          <a:p>
            <a:r>
              <a:rPr lang="ru-RU" dirty="0" smtClean="0"/>
              <a:t>На английские товары устанавливались льготные таможенные тарифы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Обязательства: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725144" cy="3471861"/>
          </a:xfrm>
        </p:spPr>
        <p:txBody>
          <a:bodyPr/>
          <a:lstStyle/>
          <a:p>
            <a:r>
              <a:rPr lang="ru-RU" dirty="0" smtClean="0"/>
              <a:t>Китайское правительство обязано было выплатить Англии большую контрибуцию в качестве компенсации за уничтоженный опиум</a:t>
            </a:r>
          </a:p>
          <a:p>
            <a:r>
              <a:rPr lang="ru-RU" dirty="0" smtClean="0"/>
              <a:t>Возмещение убытков английских фирм</a:t>
            </a:r>
          </a:p>
          <a:p>
            <a:r>
              <a:rPr lang="ru-RU" dirty="0" smtClean="0"/>
              <a:t>Покрытие расходов Англии на войну а Китае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358246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Заполните сравнительную таблицу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857232"/>
          <a:ext cx="8715436" cy="57864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14578"/>
                <a:gridCol w="2857520"/>
                <a:gridCol w="3643338"/>
              </a:tblGrid>
              <a:tr h="813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i="0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Вопросы для сравнения</a:t>
                      </a:r>
                      <a:endParaRPr lang="ru-RU" sz="2300" i="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i="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0" dirty="0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Восстание 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0" dirty="0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тайпинов</a:t>
                      </a:r>
                      <a:endParaRPr lang="ru-RU" sz="2300" i="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i="0" dirty="0" smtClean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i="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0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Восстание </a:t>
                      </a: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2300" b="1" i="0" dirty="0" smtClean="0">
                        <a:solidFill>
                          <a:srgbClr val="96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0" dirty="0" err="1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ихэтуаней</a:t>
                      </a:r>
                      <a:endParaRPr lang="ru-RU" sz="2300" i="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</a:tr>
              <a:tr h="1387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Какими </a:t>
                      </a:r>
                      <a:r>
                        <a:rPr lang="ru-RU" sz="2300" b="1" dirty="0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причинами </a:t>
                      </a: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было вызвано?</a:t>
                      </a:r>
                      <a:endParaRPr lang="ru-RU" sz="230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Усиление феодальной эксплуатации</a:t>
                      </a:r>
                      <a:endParaRPr lang="ru-RU" sz="2200" b="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Колонизация Китая </a:t>
                      </a:r>
                      <a:r>
                        <a:rPr lang="ru-RU" sz="2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европейскими государствами</a:t>
                      </a:r>
                      <a:r>
                        <a:rPr lang="ru-RU" sz="2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разрушение </a:t>
                      </a:r>
                      <a:r>
                        <a:rPr lang="ru-RU" sz="2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традиционного </a:t>
                      </a:r>
                      <a:r>
                        <a:rPr lang="ru-RU" sz="2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общества</a:t>
                      </a:r>
                      <a:endParaRPr lang="ru-RU" sz="22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1108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Каким был состав участников?</a:t>
                      </a:r>
                      <a:endParaRPr lang="ru-RU" sz="230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 основном крестьяне, разорившиеся ремесленники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В основном крестьяне и ремесленники</a:t>
                      </a:r>
                    </a:p>
                  </a:txBody>
                  <a:tcPr marL="0" marR="0" marT="0" marB="0"/>
                </a:tc>
              </a:tr>
              <a:tr h="1088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Против каких врагов </a:t>
                      </a:r>
                      <a:r>
                        <a:rPr lang="ru-RU" sz="2300" b="1" dirty="0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направлено</a:t>
                      </a: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30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Против феодалов, династии </a:t>
                      </a:r>
                      <a:r>
                        <a:rPr lang="ru-RU" sz="2200" b="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Цинь</a:t>
                      </a: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, чиновников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Против иностранных колонизаторов</a:t>
                      </a:r>
                      <a:endParaRPr lang="ru-RU" sz="22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1387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Каковы были </a:t>
                      </a:r>
                      <a:r>
                        <a:rPr lang="ru-RU" sz="2300" b="1" dirty="0" smtClean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цели </a:t>
                      </a:r>
                      <a:r>
                        <a:rPr lang="ru-RU" sz="2300" b="1" dirty="0">
                          <a:solidFill>
                            <a:srgbClr val="960000"/>
                          </a:solidFill>
                          <a:latin typeface="Times New Roman"/>
                          <a:ea typeface="Times New Roman"/>
                        </a:rPr>
                        <a:t>восставших?</a:t>
                      </a:r>
                      <a:endParaRPr lang="ru-RU" sz="2300" dirty="0">
                        <a:solidFill>
                          <a:srgbClr val="96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E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Установление уравнительного распределения материальных благ</a:t>
                      </a:r>
                      <a:endParaRPr lang="ru-RU" sz="22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Изгнание иностранцев, возвращение старых традиций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0" y="1643050"/>
            <a:ext cx="285752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000372"/>
            <a:ext cx="364333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143380"/>
            <a:ext cx="285752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5286388"/>
            <a:ext cx="364333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ВОПРОС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КАКОЕ ГОСУДАРСТВО, НА ВАШ ВЗГЛЯД, ПОСТРАДАЛО БОЛЬШЕ ОТ КОЛОНИЗАЦИИ: ЯПОНИЯ ИЛИ КИТАЙ?</a:t>
            </a:r>
            <a:endParaRPr lang="ru-RU" sz="4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857229"/>
            <a:ext cx="8429684" cy="557216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600" dirty="0" smtClean="0">
                <a:latin typeface="Cambria" pitchFamily="18" charset="0"/>
              </a:rPr>
              <a:t>1. Как называли участников восстания в Китае против феодального гнета в 1850-1864гг?</a:t>
            </a:r>
          </a:p>
          <a:p>
            <a:pPr lvl="0">
              <a:buNone/>
            </a:pPr>
            <a:r>
              <a:rPr lang="ru-RU" sz="2600" dirty="0" smtClean="0">
                <a:latin typeface="Cambria" pitchFamily="18" charset="0"/>
              </a:rPr>
              <a:t>2. Назовите императрицу, которая правила в Китае во второй половине </a:t>
            </a:r>
            <a:r>
              <a:rPr lang="en-US" sz="2600" dirty="0" smtClean="0">
                <a:latin typeface="Cambria" pitchFamily="18" charset="0"/>
              </a:rPr>
              <a:t>XIX</a:t>
            </a:r>
            <a:r>
              <a:rPr lang="ru-RU" sz="2600" dirty="0" smtClean="0">
                <a:latin typeface="Cambria" pitchFamily="18" charset="0"/>
              </a:rPr>
              <a:t> века.</a:t>
            </a:r>
          </a:p>
          <a:p>
            <a:pPr lvl="0">
              <a:buNone/>
            </a:pPr>
            <a:r>
              <a:rPr lang="ru-RU" sz="2600" dirty="0" smtClean="0">
                <a:latin typeface="Cambria" pitchFamily="18" charset="0"/>
              </a:rPr>
              <a:t>3. Учение какого китайского мыслителя древности было широко распространено </a:t>
            </a:r>
            <a:r>
              <a:rPr lang="ru-RU" sz="2600" dirty="0" smtClean="0">
                <a:latin typeface="Cambria" pitchFamily="18" charset="0"/>
              </a:rPr>
              <a:t>в </a:t>
            </a:r>
            <a:r>
              <a:rPr lang="ru-RU" sz="2600" dirty="0" smtClean="0">
                <a:latin typeface="Cambria" pitchFamily="18" charset="0"/>
              </a:rPr>
              <a:t>Китае?</a:t>
            </a:r>
          </a:p>
          <a:p>
            <a:pPr lvl="0">
              <a:buNone/>
            </a:pPr>
            <a:r>
              <a:rPr lang="ru-RU" sz="2600" dirty="0" smtClean="0">
                <a:latin typeface="Cambria" pitchFamily="18" charset="0"/>
              </a:rPr>
              <a:t>4. Какая страна развязала «опиумные войны» в Китае?</a:t>
            </a:r>
          </a:p>
          <a:p>
            <a:pPr lvl="0">
              <a:buNone/>
            </a:pPr>
            <a:r>
              <a:rPr lang="ru-RU" sz="2600" dirty="0" smtClean="0">
                <a:latin typeface="Cambria" pitchFamily="18" charset="0"/>
              </a:rPr>
              <a:t>5. Как называется страна, формально сохранявшая самостоятельность, но фактически попавшая в полную экономическую и политическую зависимость от одной или нескольких капиталистических держав?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125113" cy="6429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Ответьте на вопросы: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857229"/>
            <a:ext cx="8429684" cy="557216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dirty="0" smtClean="0">
                <a:latin typeface="Cambria" pitchFamily="18" charset="0"/>
              </a:rPr>
              <a:t>1. Тайпины</a:t>
            </a:r>
          </a:p>
          <a:p>
            <a:pPr lvl="0">
              <a:buNone/>
            </a:pPr>
            <a:r>
              <a:rPr lang="ru-RU" sz="4400" dirty="0" smtClean="0">
                <a:latin typeface="Cambria" pitchFamily="18" charset="0"/>
              </a:rPr>
              <a:t>2. </a:t>
            </a:r>
            <a:r>
              <a:rPr lang="ru-RU" sz="4400" dirty="0" err="1" smtClean="0">
                <a:latin typeface="Cambria" pitchFamily="18" charset="0"/>
              </a:rPr>
              <a:t>Цыси</a:t>
            </a:r>
            <a:endParaRPr lang="ru-RU" sz="4400" dirty="0" smtClean="0">
              <a:latin typeface="Cambria" pitchFamily="18" charset="0"/>
            </a:endParaRPr>
          </a:p>
          <a:p>
            <a:pPr lvl="0">
              <a:buNone/>
            </a:pPr>
            <a:r>
              <a:rPr lang="ru-RU" sz="4400" dirty="0" smtClean="0">
                <a:latin typeface="Cambria" pitchFamily="18" charset="0"/>
              </a:rPr>
              <a:t>3. Конфуций</a:t>
            </a:r>
          </a:p>
          <a:p>
            <a:pPr lvl="0">
              <a:buNone/>
            </a:pPr>
            <a:r>
              <a:rPr lang="ru-RU" sz="4400" dirty="0" smtClean="0">
                <a:latin typeface="Cambria" pitchFamily="18" charset="0"/>
              </a:rPr>
              <a:t>4. Англия</a:t>
            </a:r>
          </a:p>
          <a:p>
            <a:pPr>
              <a:buNone/>
            </a:pPr>
            <a:r>
              <a:rPr lang="ru-RU" sz="4400" dirty="0" smtClean="0">
                <a:latin typeface="Cambria" pitchFamily="18" charset="0"/>
              </a:rPr>
              <a:t>5. Полуколония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125113" cy="6429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Ответы на вопросы: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125113" cy="924475"/>
          </a:xfrm>
        </p:spPr>
        <p:txBody>
          <a:bodyPr/>
          <a:lstStyle/>
          <a:p>
            <a:r>
              <a:rPr lang="ru-RU" i="1" u="sng" dirty="0" smtClean="0">
                <a:latin typeface="Cambria" pitchFamily="18" charset="0"/>
              </a:rPr>
              <a:t>Домашнее задание</a:t>
            </a:r>
            <a:r>
              <a:rPr lang="ru-RU" i="1" dirty="0" smtClean="0">
                <a:latin typeface="Cambria" pitchFamily="18" charset="0"/>
              </a:rPr>
              <a:t>:</a:t>
            </a:r>
            <a:r>
              <a:rPr lang="ru-RU" dirty="0" smtClean="0">
                <a:latin typeface="Cambria" pitchFamily="18" charset="0"/>
              </a:rPr>
              <a:t>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на «3»</a:t>
            </a:r>
            <a:r>
              <a:rPr lang="ru-RU" dirty="0" smtClean="0">
                <a:latin typeface="Cambria" pitchFamily="18" charset="0"/>
              </a:rPr>
              <a:t>: §28, в (у),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на «4»</a:t>
            </a:r>
            <a:r>
              <a:rPr lang="ru-RU" dirty="0" smtClean="0">
                <a:latin typeface="Cambria" pitchFamily="18" charset="0"/>
              </a:rPr>
              <a:t>: р/т на печатной основе 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              № 2,4,6 на стр. 59-62</a:t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на «5»</a:t>
            </a:r>
            <a:r>
              <a:rPr lang="ru-RU" dirty="0" smtClean="0">
                <a:latin typeface="Cambria" pitchFamily="18" charset="0"/>
              </a:rPr>
              <a:t>: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  <a:t>подготовить сообщения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</a:b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  <a:t>              о восстании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</a:rPr>
              <a:t>сипаев в Индии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125113" cy="642942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викторина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56908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200" dirty="0" smtClean="0">
                <a:latin typeface="Cambria" pitchFamily="18" charset="0"/>
              </a:rPr>
              <a:t>11. 0 ком написаны следующие строки: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А там, в Америке, на черный эшафот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Стопой недрогнувшей седой старик идет,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Чтоб жизнь свою отдать за светлую идею!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И не за свой народ он проливает кровь,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Не за свою страну берет оружье в руки – 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И сыновей своих благословил на муки </a:t>
            </a:r>
          </a:p>
          <a:p>
            <a:r>
              <a:rPr lang="ru-RU" sz="2200" dirty="0" smtClean="0">
                <a:latin typeface="Cambria" pitchFamily="18" charset="0"/>
              </a:rPr>
              <a:t>                                              За племя горькое бесправных бедняков.</a:t>
            </a:r>
          </a:p>
          <a:p>
            <a:pPr lvl="0" algn="just"/>
            <a:r>
              <a:rPr lang="ru-RU" sz="2200" dirty="0" smtClean="0">
                <a:latin typeface="Cambria" pitchFamily="18" charset="0"/>
              </a:rPr>
              <a:t>12. Идейное течение, возникшее в </a:t>
            </a:r>
            <a:r>
              <a:rPr lang="en-US" sz="2200" dirty="0" smtClean="0">
                <a:latin typeface="Cambria" pitchFamily="18" charset="0"/>
              </a:rPr>
              <a:t>XVII</a:t>
            </a:r>
            <a:r>
              <a:rPr lang="ru-RU" sz="2200" dirty="0" smtClean="0">
                <a:latin typeface="Cambria" pitchFamily="18" charset="0"/>
              </a:rPr>
              <a:t>-</a:t>
            </a:r>
            <a:r>
              <a:rPr lang="en-US" sz="2200" dirty="0" smtClean="0">
                <a:latin typeface="Cambria" pitchFamily="18" charset="0"/>
              </a:rPr>
              <a:t>XVIII </a:t>
            </a:r>
            <a:r>
              <a:rPr lang="ru-RU" sz="2200" dirty="0" smtClean="0">
                <a:latin typeface="Cambria" pitchFamily="18" charset="0"/>
              </a:rPr>
              <a:t>вв. и провозгласившее принцип гражданских, политических, экономических свобод </a:t>
            </a:r>
          </a:p>
          <a:p>
            <a:pPr lvl="0" algn="just"/>
            <a:r>
              <a:rPr lang="ru-RU" sz="2200" dirty="0" smtClean="0">
                <a:latin typeface="Cambria" pitchFamily="18" charset="0"/>
              </a:rPr>
              <a:t>13. Участок, который предоставляли в США поселенцам бесплатно или на льготных условиях </a:t>
            </a:r>
          </a:p>
          <a:p>
            <a:pPr lvl="0" algn="just"/>
            <a:r>
              <a:rPr lang="ru-RU" sz="2200" dirty="0" smtClean="0">
                <a:latin typeface="Cambria" pitchFamily="18" charset="0"/>
              </a:rPr>
              <a:t>14. Крайняя агрессивная форма национализма </a:t>
            </a:r>
          </a:p>
          <a:p>
            <a:pPr lvl="0" algn="just"/>
            <a:r>
              <a:rPr lang="ru-RU" sz="2200" dirty="0" smtClean="0">
                <a:latin typeface="Cambria" pitchFamily="18" charset="0"/>
              </a:rPr>
              <a:t>15. Религия, распространенная в Японии </a:t>
            </a:r>
          </a:p>
          <a:p>
            <a:pPr lvl="0" algn="just"/>
            <a:r>
              <a:rPr lang="ru-RU" sz="2200" dirty="0" smtClean="0">
                <a:latin typeface="Cambria" pitchFamily="18" charset="0"/>
              </a:rPr>
              <a:t>16. Название эпохи проведения реформ в Японии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125113" cy="642942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викторина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326237"/>
            <a:ext cx="87868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>
                <a:latin typeface="Cambria" pitchFamily="18" charset="0"/>
              </a:rPr>
              <a:t>17. Учение китайского философа, распространившееся в Японии.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18.  Создание крупной технически развитой промышленности.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19. Представители военного сословия в Японии.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20.  Влиятельный политический или военный деятель в Латинской Америке.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 21. Общественно-политиче­ское течение, которое выступало за сохранение традицион­ных ценностей.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 22. Съезд, совещание, как правило, международного ха­рактера; название центрального законодательного органа в США.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23. Форма монополистического объедине­ния предприятий разных отраслей.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 24. Тяжелое переходное состояние, положение, в экономике — спад про­изводства.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25. Титул военного правителя Японии.</a:t>
            </a:r>
          </a:p>
          <a:p>
            <a:pPr lvl="0" algn="just"/>
            <a:r>
              <a:rPr lang="ru-RU" sz="2000" dirty="0" smtClean="0">
                <a:latin typeface="Cambria" pitchFamily="18" charset="0"/>
              </a:rPr>
              <a:t>26. Ценная бумага, которая делает ее владельца од­ним из собственников предприятия и дает ему право на по­лучение части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1621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6226854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ТЕМА УРОКА: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КИТАЙ: СОПРОТИВЛЕНИЕ РЕФОРМАМ</a:t>
            </a:r>
            <a:endParaRPr lang="ru-RU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10" descr="чайный ку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3262936" cy="269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0_2e82c_c152c44c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381250" cy="227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ilk_Fab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183544"/>
            <a:ext cx="3071834" cy="267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ВОПРОС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КАКОЕ ГОСУДАРСТВО, НА ВАШ </a:t>
            </a:r>
            <a:r>
              <a:rPr lang="ru-RU" sz="4400" dirty="0" smtClean="0">
                <a:latin typeface="Times New Roman"/>
                <a:ea typeface="Times New Roman"/>
              </a:rPr>
              <a:t>ВЗГЛЯД, </a:t>
            </a:r>
            <a:r>
              <a:rPr lang="ru-RU" sz="4400" dirty="0">
                <a:latin typeface="Times New Roman"/>
                <a:ea typeface="Times New Roman"/>
              </a:rPr>
              <a:t>ПОСТРАДАЛО БОЛЬШЕ ОТ КОЛОНИЗАЦИИ: ЯПОНИЯ ИЛИ КИТАЙ?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r>
              <a:rPr lang="ru-RU" altLang="ru-RU" sz="4400" kern="0" dirty="0" err="1">
                <a:solidFill>
                  <a:schemeClr val="tx1"/>
                </a:solidFill>
                <a:latin typeface="Calibri Light" panose="020F0302020204030204" pitchFamily="34" charset="0"/>
                <a:cs typeface="+mj-cs"/>
              </a:rPr>
              <a:t>Цинская</a:t>
            </a:r>
            <a:r>
              <a:rPr lang="ru-RU" altLang="ru-RU" sz="4400" kern="0" dirty="0">
                <a:solidFill>
                  <a:schemeClr val="tx1"/>
                </a:solidFill>
                <a:latin typeface="Calibri Light" panose="020F0302020204030204" pitchFamily="34" charset="0"/>
                <a:cs typeface="+mj-cs"/>
              </a:rPr>
              <a:t> империя. 1820 </a:t>
            </a:r>
            <a:r>
              <a:rPr lang="ru-RU" altLang="ru-RU" sz="4400" kern="0" dirty="0">
                <a:solidFill>
                  <a:schemeClr val="tx1"/>
                </a:solidFill>
                <a:latin typeface="Arial"/>
                <a:cs typeface="+mj-cs"/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цинская империя 18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736"/>
            <a:ext cx="8280400" cy="561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11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295545814182568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6238476" cy="518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7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kern="0" dirty="0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«Опиумные войны»</a:t>
            </a:r>
            <a:br>
              <a:rPr lang="ru-RU" altLang="ru-RU" sz="3600" kern="0" dirty="0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</a:br>
            <a:r>
              <a:rPr lang="ru-RU" altLang="ru-RU" sz="3600" kern="0" dirty="0">
                <a:solidFill>
                  <a:schemeClr val="tx1"/>
                </a:solidFill>
                <a:latin typeface="Cambria" panose="02040503050406030204" pitchFamily="18" charset="0"/>
                <a:cs typeface="+mj-cs"/>
              </a:rPr>
              <a:t>(1840-1842, 1856-1860 гг.)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опиумные вой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4244"/>
            <a:ext cx="4897438" cy="31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сражение близ ки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244"/>
            <a:ext cx="2880320" cy="31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85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поражения Китая: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активная колонизация этой страны европейскими государствами</a:t>
            </a:r>
          </a:p>
          <a:p>
            <a:r>
              <a:rPr lang="ru-RU" dirty="0" smtClean="0"/>
              <a:t>2. втягивание в орбиту мирового капиталистического хозяйства</a:t>
            </a:r>
          </a:p>
          <a:p>
            <a:r>
              <a:rPr lang="ru-RU" dirty="0" smtClean="0"/>
              <a:t>3. разрушение традиционного общества и развитие буржуазных отношений в стране</a:t>
            </a:r>
          </a:p>
          <a:p>
            <a:r>
              <a:rPr lang="ru-RU" dirty="0" smtClean="0"/>
              <a:t>4. ослабление центральной власти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481</TotalTime>
  <Words>747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викторина</vt:lpstr>
      <vt:lpstr>викторина</vt:lpstr>
      <vt:lpstr>викторина</vt:lpstr>
      <vt:lpstr>ТЕМА УРОКА:</vt:lpstr>
      <vt:lpstr>ВОПРОС</vt:lpstr>
      <vt:lpstr>Цинская империя. 1820 г.</vt:lpstr>
      <vt:lpstr>Презентация PowerPoint</vt:lpstr>
      <vt:lpstr>«Опиумные войны» (1840-1842, 1856-1860 гг.)</vt:lpstr>
      <vt:lpstr>Итоги поражения Китая:</vt:lpstr>
      <vt:lpstr>Презентация PowerPoint</vt:lpstr>
      <vt:lpstr>Презентация PowerPoint</vt:lpstr>
      <vt:lpstr>Полуколония –</vt:lpstr>
      <vt:lpstr>Нанкинский англо-торговый договор (август 1842 г.)</vt:lpstr>
      <vt:lpstr>Презентация PowerPoint</vt:lpstr>
      <vt:lpstr>ВОПРОС</vt:lpstr>
      <vt:lpstr>Ответьте на вопросы:</vt:lpstr>
      <vt:lpstr>Ответы на вопросы:</vt:lpstr>
      <vt:lpstr>Домашнее задание:  на «3»: §28, в (у),  на «4»: р/т на печатной основе                 № 2,4,6 на стр. 59-62 на «5»: подготовить сообщения                 о восстании сипаев в Индии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Учитель</dc:creator>
  <cp:lastModifiedBy>User</cp:lastModifiedBy>
  <cp:revision>35</cp:revision>
  <dcterms:created xsi:type="dcterms:W3CDTF">2014-11-24T06:47:01Z</dcterms:created>
  <dcterms:modified xsi:type="dcterms:W3CDTF">2014-11-26T16:39:27Z</dcterms:modified>
</cp:coreProperties>
</file>