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708920"/>
            <a:ext cx="3529379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ОРГАНИЗАЦИИ УЧЕБНОГО ПРОЦЕССА В </a:t>
            </a:r>
            <a:br>
              <a:rPr lang="ru-RU" dirty="0" smtClean="0"/>
            </a:br>
            <a:r>
              <a:rPr lang="ru-RU" dirty="0" smtClean="0"/>
              <a:t>ИНКЛЮЗИВНОМ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5517232"/>
            <a:ext cx="3309803" cy="1296144"/>
          </a:xfrm>
        </p:spPr>
        <p:txBody>
          <a:bodyPr/>
          <a:lstStyle/>
          <a:p>
            <a:r>
              <a:rPr lang="ru-RU" dirty="0" smtClean="0"/>
              <a:t>Быстрова Л.В. Учитель истории и обществознания </a:t>
            </a:r>
          </a:p>
          <a:p>
            <a:r>
              <a:rPr lang="ru-RU" dirty="0" smtClean="0"/>
              <a:t>МОУ СОШ № 40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54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prstClr val="black"/>
                </a:solidFill>
                <a:latin typeface="Calibri"/>
              </a:rPr>
              <a:t>Принципы инклюзивного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4057676"/>
          </a:xfrm>
        </p:spPr>
        <p:txBody>
          <a:bodyPr>
            <a:normAutofit fontScale="85000" lnSpcReduction="10000"/>
          </a:bodyPr>
          <a:lstStyle/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Ценность человека не зависит от его способностей и достижений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Каждый человек способен чувствовать и думать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Каждый человек имеет право на общение и на то, чтобы быть услышанным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Все люди нуждаются друг в друге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Подлинное образование может осуществляться только в контексте реальных взаимоотношений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Все люди нуждаются в поддержке и дружбе ровесников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Для всех обучающихся достижение прогресса скорее в том, что они могут делать, чем в том, что не могут</a:t>
            </a:r>
          </a:p>
          <a:p>
            <a:pPr marL="514350" lvl="0" indent="-514350" eaLnBrk="0" hangingPunct="0">
              <a:buClrTx/>
              <a:buSzTx/>
              <a:buFont typeface="+mj-lt"/>
              <a:buAutoNum type="arabicPeriod"/>
              <a:defRPr/>
            </a:pPr>
            <a:r>
              <a:rPr lang="ru-RU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Разнообразие усиливает все стороны жизни человека</a:t>
            </a:r>
          </a:p>
          <a:p>
            <a:pPr marL="341313" lvl="0" indent="-342900" eaLnBrk="0" hangingPunct="0">
              <a:buClrTx/>
              <a:buSzTx/>
              <a:buFont typeface="Arial" pitchFamily="34" charset="0"/>
              <a:buChar char="•"/>
              <a:defRPr/>
            </a:pPr>
            <a:endParaRPr lang="ru-RU" sz="22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65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60232" y="260350"/>
            <a:ext cx="2483767" cy="626427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Организационные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</a:rPr>
              <a:t>принципы 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инклюзии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14" name="Выноска 1 13"/>
          <p:cNvSpPr/>
          <p:nvPr/>
        </p:nvSpPr>
        <p:spPr>
          <a:xfrm flipH="1">
            <a:off x="468313" y="331788"/>
            <a:ext cx="4751387" cy="865187"/>
          </a:xfrm>
          <a:prstGeom prst="borderCallout1">
            <a:avLst>
              <a:gd name="adj1" fmla="val 18750"/>
              <a:gd name="adj2" fmla="val -8333"/>
              <a:gd name="adj3" fmla="val 83293"/>
              <a:gd name="adj4" fmla="val -28713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Дети ходят в местный (находящийся рядом с домом) детский сад или школу.</a:t>
            </a:r>
          </a:p>
          <a:p>
            <a:pPr algn="ctr"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Выноска 1 14"/>
          <p:cNvSpPr/>
          <p:nvPr/>
        </p:nvSpPr>
        <p:spPr>
          <a:xfrm flipH="1">
            <a:off x="468313" y="1412875"/>
            <a:ext cx="4751387" cy="1223963"/>
          </a:xfrm>
          <a:prstGeom prst="borderCallout1">
            <a:avLst>
              <a:gd name="adj1" fmla="val 18750"/>
              <a:gd name="adj2" fmla="val -8333"/>
              <a:gd name="adj3" fmla="val 63540"/>
              <a:gd name="adj4" fmla="val -2929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Программы раннего вмешательства готовят к интегративному детскому саду, обеспечивая право ребенка с ОВЗ на посещение детского сада.</a:t>
            </a:r>
          </a:p>
          <a:p>
            <a:pPr algn="ctr"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Выноска 1 15"/>
          <p:cNvSpPr/>
          <p:nvPr/>
        </p:nvSpPr>
        <p:spPr>
          <a:xfrm flipH="1">
            <a:off x="468313" y="2852738"/>
            <a:ext cx="4751387" cy="1223962"/>
          </a:xfrm>
          <a:prstGeom prst="borderCallout1">
            <a:avLst>
              <a:gd name="adj1" fmla="val 18750"/>
              <a:gd name="adj2" fmla="val -8333"/>
              <a:gd name="adj3" fmla="val 75356"/>
              <a:gd name="adj4" fmla="val -29675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Методология  направлена на поддержку детей с различными способностями </a:t>
            </a:r>
            <a:b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(таким образом, улучшается качество обучения не только детей с особыми потребностями, но и показатели всех детей).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Выноска 1 18"/>
          <p:cNvSpPr/>
          <p:nvPr/>
        </p:nvSpPr>
        <p:spPr>
          <a:xfrm flipH="1">
            <a:off x="468313" y="4292600"/>
            <a:ext cx="4751387" cy="1008063"/>
          </a:xfrm>
          <a:prstGeom prst="borderCallout1">
            <a:avLst>
              <a:gd name="adj1" fmla="val 18750"/>
              <a:gd name="adj2" fmla="val -8333"/>
              <a:gd name="adj3" fmla="val 83293"/>
              <a:gd name="adj4" fmla="val -28713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 дети участвуют во всех мероприятиях, где класс и школьная среда (спортивные мероприятия, представления, конкурсы, экскурсии и пр.) являются инклюзивными.</a:t>
            </a:r>
          </a:p>
        </p:txBody>
      </p:sp>
      <p:sp>
        <p:nvSpPr>
          <p:cNvPr id="20" name="Выноска 1 19"/>
          <p:cNvSpPr/>
          <p:nvPr/>
        </p:nvSpPr>
        <p:spPr>
          <a:xfrm flipH="1">
            <a:off x="468313" y="5516563"/>
            <a:ext cx="4751387" cy="936625"/>
          </a:xfrm>
          <a:prstGeom prst="borderCallout1">
            <a:avLst>
              <a:gd name="adj1" fmla="val 18750"/>
              <a:gd name="adj2" fmla="val -8333"/>
              <a:gd name="adj3" fmla="val 90436"/>
              <a:gd name="adj4" fmla="val -29482"/>
            </a:avLst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solidFill>
                  <a:srgbClr val="21390D"/>
                </a:solidFill>
              </a:rPr>
              <a:t>Индивидуальное детское обучение поддерживается совместной работой учителей, родителей и всеми теми, кто может оказать такую поддержку.</a:t>
            </a:r>
            <a:endParaRPr lang="ru-RU" dirty="0">
              <a:solidFill>
                <a:srgbClr val="2139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23762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Специфика деятельности учителя, реализующего инклюзивную практику.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996952"/>
            <a:ext cx="6777317" cy="2835677"/>
          </a:xfrm>
        </p:spPr>
        <p:txBody>
          <a:bodyPr/>
          <a:lstStyle/>
          <a:p>
            <a:r>
              <a:rPr lang="en-US" u="sng" dirty="0" smtClean="0"/>
              <a:t>I </a:t>
            </a:r>
            <a:r>
              <a:rPr lang="ru-RU" u="sng" dirty="0" smtClean="0"/>
              <a:t>этап: </a:t>
            </a:r>
            <a:r>
              <a:rPr lang="ru-RU" dirty="0" smtClean="0"/>
              <a:t>Знакомство и формирование основ сотрудничества всех участников образовательного процесса – детей, родителей, учителя, администрации школы, специалистов.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23585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II </a:t>
            </a:r>
            <a:r>
              <a:rPr lang="ru-RU" u="sng" dirty="0" smtClean="0"/>
              <a:t>этап:</a:t>
            </a:r>
            <a:r>
              <a:rPr lang="ru-RU" dirty="0" smtClean="0"/>
              <a:t> период адаптации к школьной жизни</a:t>
            </a:r>
          </a:p>
          <a:p>
            <a:r>
              <a:rPr lang="en-US" u="sng" dirty="0" smtClean="0"/>
              <a:t>III </a:t>
            </a:r>
            <a:r>
              <a:rPr lang="ru-RU" u="sng" dirty="0" smtClean="0"/>
              <a:t>этап: </a:t>
            </a:r>
            <a:r>
              <a:rPr lang="ru-RU" dirty="0" smtClean="0"/>
              <a:t>включение ребёнка с ОВЗ во взаимодействие с одноклассниками</a:t>
            </a:r>
          </a:p>
          <a:p>
            <a:r>
              <a:rPr lang="en-US" u="sng" dirty="0" smtClean="0"/>
              <a:t>IV </a:t>
            </a:r>
            <a:r>
              <a:rPr lang="ru-RU" u="sng" dirty="0" smtClean="0"/>
              <a:t>этап:</a:t>
            </a:r>
            <a:r>
              <a:rPr lang="ru-RU" dirty="0" smtClean="0"/>
              <a:t> организация пространства не только внутри классной комнаты, но и вне её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09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Овал 69"/>
          <p:cNvSpPr/>
          <p:nvPr/>
        </p:nvSpPr>
        <p:spPr>
          <a:xfrm>
            <a:off x="1763713" y="1844675"/>
            <a:ext cx="5329237" cy="3959225"/>
          </a:xfrm>
          <a:prstGeom prst="ellipse">
            <a:avLst/>
          </a:prstGeom>
          <a:noFill/>
          <a:ln>
            <a:solidFill>
              <a:srgbClr val="F63B1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93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Достоинства инклюзивного образования 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(в интересах ребёнка и общества)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Овал 12"/>
          <p:cNvSpPr/>
          <p:nvPr/>
        </p:nvSpPr>
        <p:spPr>
          <a:xfrm>
            <a:off x="6297613" y="2124075"/>
            <a:ext cx="1020762" cy="1020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3970" tIns="13970" rIns="13970" bIns="1397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/>
          </a:p>
        </p:txBody>
      </p:sp>
      <p:sp>
        <p:nvSpPr>
          <p:cNvPr id="42" name="Овал 41"/>
          <p:cNvSpPr/>
          <p:nvPr/>
        </p:nvSpPr>
        <p:spPr>
          <a:xfrm>
            <a:off x="5724128" y="3950559"/>
            <a:ext cx="2160239" cy="1656556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300" b="1" dirty="0"/>
              <a:t>Воспитание отзывчивости у здоровых. Гуманизация общества.</a:t>
            </a:r>
            <a:br>
              <a:rPr lang="ru-RU" sz="1300" b="1" dirty="0"/>
            </a:br>
            <a:endParaRPr lang="ru-RU" sz="1300" b="1" dirty="0"/>
          </a:p>
        </p:txBody>
      </p:sp>
      <p:sp>
        <p:nvSpPr>
          <p:cNvPr id="40" name="Овал 39"/>
          <p:cNvSpPr/>
          <p:nvPr/>
        </p:nvSpPr>
        <p:spPr>
          <a:xfrm>
            <a:off x="1188401" y="3932237"/>
            <a:ext cx="2016126" cy="1620837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sz="1200" b="1" dirty="0"/>
          </a:p>
          <a:p>
            <a:pPr algn="ctr">
              <a:defRPr/>
            </a:pPr>
            <a:r>
              <a:rPr lang="ru-RU" sz="1300" b="1" dirty="0"/>
              <a:t>Полноценное образование</a:t>
            </a:r>
          </a:p>
        </p:txBody>
      </p:sp>
      <p:sp>
        <p:nvSpPr>
          <p:cNvPr id="39" name="Овал 18"/>
          <p:cNvSpPr/>
          <p:nvPr/>
        </p:nvSpPr>
        <p:spPr>
          <a:xfrm>
            <a:off x="1635125" y="2157413"/>
            <a:ext cx="1120775" cy="8143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3970" tIns="13970" rIns="13970" bIns="1397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/>
          </a:p>
        </p:txBody>
      </p:sp>
      <p:grpSp>
        <p:nvGrpSpPr>
          <p:cNvPr id="3" name="Группа 47"/>
          <p:cNvGrpSpPr>
            <a:grpSpLocks/>
          </p:cNvGrpSpPr>
          <p:nvPr/>
        </p:nvGrpSpPr>
        <p:grpSpPr bwMode="auto">
          <a:xfrm>
            <a:off x="3492500" y="1382713"/>
            <a:ext cx="1873250" cy="1398587"/>
            <a:chOff x="3226126" y="120968"/>
            <a:chExt cx="1399901" cy="13999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9" name="Овал 48"/>
            <p:cNvSpPr/>
            <p:nvPr/>
          </p:nvSpPr>
          <p:spPr>
            <a:xfrm>
              <a:off x="3226126" y="120968"/>
              <a:ext cx="1399901" cy="1399901"/>
            </a:xfrm>
            <a:prstGeom prst="ellipse">
              <a:avLst/>
            </a:prstGeom>
            <a:solidFill>
              <a:srgbClr val="F67B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Овал 4"/>
            <p:cNvSpPr/>
            <p:nvPr/>
          </p:nvSpPr>
          <p:spPr>
            <a:xfrm>
              <a:off x="3382725" y="325947"/>
              <a:ext cx="1080771" cy="9899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/>
                <a:t>Уверенность ребёнка в себе </a:t>
              </a:r>
            </a:p>
          </p:txBody>
        </p:sp>
      </p:grpSp>
      <p:sp>
        <p:nvSpPr>
          <p:cNvPr id="52" name="Овал 51"/>
          <p:cNvSpPr/>
          <p:nvPr/>
        </p:nvSpPr>
        <p:spPr>
          <a:xfrm>
            <a:off x="3563938" y="4868863"/>
            <a:ext cx="1871662" cy="1368425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200" b="1" dirty="0"/>
          </a:p>
          <a:p>
            <a:pPr algn="ctr">
              <a:defRPr/>
            </a:pPr>
            <a:r>
              <a:rPr lang="ru-RU" sz="1200" b="1" dirty="0"/>
              <a:t>Адаптация</a:t>
            </a:r>
          </a:p>
          <a:p>
            <a:pPr algn="ctr">
              <a:defRPr/>
            </a:pPr>
            <a:r>
              <a:rPr lang="ru-RU" sz="1200" b="1" dirty="0"/>
              <a:t>и интеграция в социум</a:t>
            </a:r>
          </a:p>
        </p:txBody>
      </p:sp>
      <p:sp>
        <p:nvSpPr>
          <p:cNvPr id="54" name="Овал 53"/>
          <p:cNvSpPr/>
          <p:nvPr/>
        </p:nvSpPr>
        <p:spPr>
          <a:xfrm>
            <a:off x="5868416" y="2105692"/>
            <a:ext cx="2015951" cy="1439925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1400" b="1" dirty="0"/>
          </a:p>
          <a:p>
            <a:pPr algn="ctr">
              <a:defRPr/>
            </a:pPr>
            <a:r>
              <a:rPr lang="ru-RU" sz="1300" b="1" dirty="0"/>
              <a:t>Общение со сверстникам</a:t>
            </a:r>
            <a:r>
              <a:rPr lang="ru-RU" sz="1400" b="1" dirty="0"/>
              <a:t>и</a:t>
            </a:r>
          </a:p>
        </p:txBody>
      </p:sp>
      <p:sp>
        <p:nvSpPr>
          <p:cNvPr id="55" name="Овал 54"/>
          <p:cNvSpPr/>
          <p:nvPr/>
        </p:nvSpPr>
        <p:spPr>
          <a:xfrm>
            <a:off x="1475656" y="2082006"/>
            <a:ext cx="1800225" cy="1584449"/>
          </a:xfrm>
          <a:prstGeom prst="ellipse">
            <a:avLst/>
          </a:prstGeom>
          <a:solidFill>
            <a:srgbClr val="F67B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300" b="1" dirty="0"/>
              <a:t>Понимание проблем инвалидов,</a:t>
            </a:r>
            <a:br>
              <a:rPr lang="ru-RU" sz="1300" b="1" dirty="0"/>
            </a:br>
            <a:r>
              <a:rPr lang="ru-RU" sz="1300" b="1" dirty="0"/>
              <a:t>улучшение</a:t>
            </a:r>
            <a:br>
              <a:rPr lang="ru-RU" sz="1300" b="1" dirty="0"/>
            </a:br>
            <a:r>
              <a:rPr lang="ru-RU" sz="1300" b="1" dirty="0"/>
              <a:t>соц. системы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3203575" y="3140075"/>
            <a:ext cx="2663825" cy="1296988"/>
          </a:xfrm>
          <a:prstGeom prst="line">
            <a:avLst/>
          </a:prstGeom>
          <a:ln w="28575">
            <a:solidFill>
              <a:srgbClr val="F8593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3132138" y="3068638"/>
            <a:ext cx="2808287" cy="1295400"/>
          </a:xfrm>
          <a:prstGeom prst="line">
            <a:avLst/>
          </a:prstGeom>
          <a:ln w="28575">
            <a:solidFill>
              <a:srgbClr val="F8593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429125" y="2781300"/>
            <a:ext cx="71438" cy="2016125"/>
          </a:xfrm>
          <a:prstGeom prst="line">
            <a:avLst/>
          </a:prstGeom>
          <a:ln w="28575">
            <a:solidFill>
              <a:srgbClr val="F8593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2"/>
          <p:cNvGrpSpPr>
            <a:grpSpLocks/>
          </p:cNvGrpSpPr>
          <p:nvPr/>
        </p:nvGrpSpPr>
        <p:grpSpPr bwMode="auto">
          <a:xfrm>
            <a:off x="3419475" y="2995613"/>
            <a:ext cx="2181225" cy="1600200"/>
            <a:chOff x="3007764" y="1849859"/>
            <a:chExt cx="2181224" cy="12510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6" name="Овал 45"/>
            <p:cNvSpPr/>
            <p:nvPr/>
          </p:nvSpPr>
          <p:spPr>
            <a:xfrm>
              <a:off x="3007764" y="1849859"/>
              <a:ext cx="2181224" cy="125102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Овал 10"/>
            <p:cNvSpPr/>
            <p:nvPr/>
          </p:nvSpPr>
          <p:spPr>
            <a:xfrm>
              <a:off x="3152227" y="2033542"/>
              <a:ext cx="1801810" cy="8836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4130" tIns="24130" rIns="24130" bIns="24130" spcCol="127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900" dirty="0"/>
                <a:t>Инклюзивное</a:t>
              </a:r>
              <a:br>
                <a:rPr lang="ru-RU" sz="1900" dirty="0"/>
              </a:br>
              <a:r>
                <a:rPr lang="ru-RU" sz="1900" dirty="0"/>
                <a:t>обучение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52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283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МЕТОДЫ ОРГАНИЗАЦИИ УЧЕБНОГО ПРОЦЕССА В  ИНКЛЮЗИВНОМ КЛАССЕ</vt:lpstr>
      <vt:lpstr>Принципы инклюзивного образования</vt:lpstr>
      <vt:lpstr>Презентация PowerPoint</vt:lpstr>
      <vt:lpstr>Специфика деятельности учителя, реализующего инклюзивную практику.</vt:lpstr>
      <vt:lpstr>Презентация PowerPoint</vt:lpstr>
      <vt:lpstr>Достоинства инклюзивного образования  (в интересах ребёнка и общества)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ОРГАНИЗАЦИИ УЧЕБНОГО ПРОЦЕССА В  ИНКЛЮЗИВНОМ КЛАССЕ</dc:title>
  <dc:creator>Учитель</dc:creator>
  <cp:lastModifiedBy>Учитель</cp:lastModifiedBy>
  <cp:revision>4</cp:revision>
  <cp:lastPrinted>2014-10-27T06:15:11Z</cp:lastPrinted>
  <dcterms:created xsi:type="dcterms:W3CDTF">2014-10-24T04:43:31Z</dcterms:created>
  <dcterms:modified xsi:type="dcterms:W3CDTF">2014-10-27T06:17:53Z</dcterms:modified>
</cp:coreProperties>
</file>