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1" r:id="rId4"/>
    <p:sldId id="263" r:id="rId5"/>
    <p:sldId id="264" r:id="rId6"/>
    <p:sldId id="265" r:id="rId7"/>
    <p:sldId id="262" r:id="rId8"/>
    <p:sldId id="259" r:id="rId9"/>
    <p:sldId id="260"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32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9C78306A-8535-4285-BB0E-DA41334F1A49}" type="datetimeFigureOut">
              <a:rPr lang="ru-RU" smtClean="0"/>
              <a:t>20.12.2015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991868B0-4C86-4779-844C-C37AAEA5BD4E}"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C78306A-8535-4285-BB0E-DA41334F1A49}" type="datetimeFigureOut">
              <a:rPr lang="ru-RU" smtClean="0"/>
              <a:t>20.12.2015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1868B0-4C86-4779-844C-C37AAEA5BD4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C78306A-8535-4285-BB0E-DA41334F1A49}" type="datetimeFigureOut">
              <a:rPr lang="ru-RU" smtClean="0"/>
              <a:t>20.12.2015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1868B0-4C86-4779-844C-C37AAEA5BD4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9C78306A-8535-4285-BB0E-DA41334F1A49}" type="datetimeFigureOut">
              <a:rPr lang="ru-RU" smtClean="0"/>
              <a:t>20.12.2015</a:t>
            </a:fld>
            <a:endParaRPr lang="ru-RU"/>
          </a:p>
        </p:txBody>
      </p:sp>
      <p:sp>
        <p:nvSpPr>
          <p:cNvPr id="9" name="Номер слайда 8"/>
          <p:cNvSpPr>
            <a:spLocks noGrp="1"/>
          </p:cNvSpPr>
          <p:nvPr>
            <p:ph type="sldNum" sz="quarter" idx="15"/>
          </p:nvPr>
        </p:nvSpPr>
        <p:spPr/>
        <p:txBody>
          <a:bodyPr rtlCol="0"/>
          <a:lstStyle/>
          <a:p>
            <a:fld id="{991868B0-4C86-4779-844C-C37AAEA5BD4E}"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9C78306A-8535-4285-BB0E-DA41334F1A49}" type="datetimeFigureOut">
              <a:rPr lang="ru-RU" smtClean="0"/>
              <a:t>20.12.2015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991868B0-4C86-4779-844C-C37AAEA5BD4E}"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C78306A-8535-4285-BB0E-DA41334F1A49}" type="datetimeFigureOut">
              <a:rPr lang="ru-RU" smtClean="0"/>
              <a:t>20.12.2015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1868B0-4C86-4779-844C-C37AAEA5BD4E}"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9C78306A-8535-4285-BB0E-DA41334F1A49}" type="datetimeFigureOut">
              <a:rPr lang="ru-RU" smtClean="0"/>
              <a:t>20.12.2015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91868B0-4C86-4779-844C-C37AAEA5BD4E}"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9C78306A-8535-4285-BB0E-DA41334F1A49}" type="datetimeFigureOut">
              <a:rPr lang="ru-RU" smtClean="0"/>
              <a:t>20.12.2015</a:t>
            </a:fld>
            <a:endParaRPr lang="ru-RU"/>
          </a:p>
        </p:txBody>
      </p:sp>
      <p:sp>
        <p:nvSpPr>
          <p:cNvPr id="7" name="Номер слайда 6"/>
          <p:cNvSpPr>
            <a:spLocks noGrp="1"/>
          </p:cNvSpPr>
          <p:nvPr>
            <p:ph type="sldNum" sz="quarter" idx="11"/>
          </p:nvPr>
        </p:nvSpPr>
        <p:spPr/>
        <p:txBody>
          <a:bodyPr rtlCol="0"/>
          <a:lstStyle/>
          <a:p>
            <a:fld id="{991868B0-4C86-4779-844C-C37AAEA5BD4E}"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C78306A-8535-4285-BB0E-DA41334F1A49}" type="datetimeFigureOut">
              <a:rPr lang="ru-RU" smtClean="0"/>
              <a:t>20.12.2015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91868B0-4C86-4779-844C-C37AAEA5BD4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9C78306A-8535-4285-BB0E-DA41334F1A49}" type="datetimeFigureOut">
              <a:rPr lang="ru-RU" smtClean="0"/>
              <a:t>20.12.2015</a:t>
            </a:fld>
            <a:endParaRPr lang="ru-RU"/>
          </a:p>
        </p:txBody>
      </p:sp>
      <p:sp>
        <p:nvSpPr>
          <p:cNvPr id="22" name="Номер слайда 21"/>
          <p:cNvSpPr>
            <a:spLocks noGrp="1"/>
          </p:cNvSpPr>
          <p:nvPr>
            <p:ph type="sldNum" sz="quarter" idx="15"/>
          </p:nvPr>
        </p:nvSpPr>
        <p:spPr/>
        <p:txBody>
          <a:bodyPr rtlCol="0"/>
          <a:lstStyle/>
          <a:p>
            <a:fld id="{991868B0-4C86-4779-844C-C37AAEA5BD4E}"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9C78306A-8535-4285-BB0E-DA41334F1A49}" type="datetimeFigureOut">
              <a:rPr lang="ru-RU" smtClean="0"/>
              <a:t>20.12.2015</a:t>
            </a:fld>
            <a:endParaRPr lang="ru-RU"/>
          </a:p>
        </p:txBody>
      </p:sp>
      <p:sp>
        <p:nvSpPr>
          <p:cNvPr id="18" name="Номер слайда 17"/>
          <p:cNvSpPr>
            <a:spLocks noGrp="1"/>
          </p:cNvSpPr>
          <p:nvPr>
            <p:ph type="sldNum" sz="quarter" idx="11"/>
          </p:nvPr>
        </p:nvSpPr>
        <p:spPr/>
        <p:txBody>
          <a:bodyPr rtlCol="0"/>
          <a:lstStyle/>
          <a:p>
            <a:fld id="{991868B0-4C86-4779-844C-C37AAEA5BD4E}"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C78306A-8535-4285-BB0E-DA41334F1A49}" type="datetimeFigureOut">
              <a:rPr lang="ru-RU" smtClean="0"/>
              <a:t>20.12.2015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91868B0-4C86-4779-844C-C37AAEA5BD4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emf"/><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8800" dirty="0" smtClean="0">
                <a:latin typeface="+mn-lt"/>
              </a:rPr>
              <a:t>Пифагор</a:t>
            </a:r>
            <a:br>
              <a:rPr lang="ru-RU" sz="8800" dirty="0" smtClean="0">
                <a:latin typeface="+mn-lt"/>
              </a:rPr>
            </a:br>
            <a:r>
              <a:rPr lang="ru-RU" sz="3600" dirty="0" smtClean="0">
                <a:latin typeface="+mn-lt"/>
              </a:rPr>
              <a:t>(</a:t>
            </a:r>
            <a:r>
              <a:rPr lang="ru-RU" sz="3600" dirty="0" err="1" smtClean="0">
                <a:latin typeface="+mn-lt"/>
              </a:rPr>
              <a:t>ок</a:t>
            </a:r>
            <a:r>
              <a:rPr lang="ru-RU" sz="3600" dirty="0" smtClean="0">
                <a:latin typeface="+mn-lt"/>
              </a:rPr>
              <a:t>. 580 – </a:t>
            </a:r>
            <a:r>
              <a:rPr lang="ru-RU" sz="3600" dirty="0" err="1" smtClean="0">
                <a:latin typeface="+mn-lt"/>
              </a:rPr>
              <a:t>ок</a:t>
            </a:r>
            <a:r>
              <a:rPr lang="ru-RU" sz="3600" dirty="0" smtClean="0">
                <a:latin typeface="+mn-lt"/>
              </a:rPr>
              <a:t>. 500 </a:t>
            </a:r>
            <a:r>
              <a:rPr lang="ru-RU" sz="3600" dirty="0" err="1" smtClean="0">
                <a:latin typeface="+mn-lt"/>
              </a:rPr>
              <a:t>г.г</a:t>
            </a:r>
            <a:r>
              <a:rPr lang="ru-RU" sz="3600" dirty="0" smtClean="0">
                <a:latin typeface="+mn-lt"/>
              </a:rPr>
              <a:t> до н.э.)</a:t>
            </a:r>
            <a:endParaRPr lang="ru-RU" sz="3600" dirty="0">
              <a:latin typeface="+mn-lt"/>
            </a:endParaRPr>
          </a:p>
        </p:txBody>
      </p:sp>
      <p:sp>
        <p:nvSpPr>
          <p:cNvPr id="3" name="Подзаголовок 2"/>
          <p:cNvSpPr>
            <a:spLocks noGrp="1"/>
          </p:cNvSpPr>
          <p:nvPr>
            <p:ph type="subTitle" idx="1"/>
          </p:nvPr>
        </p:nvSpPr>
        <p:spPr/>
        <p:txBody>
          <a:bodyPr>
            <a:normAutofit/>
          </a:bodyPr>
          <a:lstStyle/>
          <a:p>
            <a:r>
              <a:rPr lang="ru-RU" sz="3200" b="0" dirty="0"/>
              <a:t>математик, философ, мистик. </a:t>
            </a:r>
            <a:endParaRPr lang="ru-RU" sz="3200" dirty="0"/>
          </a:p>
        </p:txBody>
      </p:sp>
    </p:spTree>
    <p:extLst>
      <p:ext uri="{BB962C8B-B14F-4D97-AF65-F5344CB8AC3E}">
        <p14:creationId xmlns:p14="http://schemas.microsoft.com/office/powerpoint/2010/main" val="2968808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Объект 3"/>
          <p:cNvSpPr>
            <a:spLocks noGrp="1"/>
          </p:cNvSpPr>
          <p:nvPr>
            <p:ph sz="quarter" idx="2"/>
          </p:nvPr>
        </p:nvSpPr>
        <p:spPr>
          <a:xfrm>
            <a:off x="4716016" y="260648"/>
            <a:ext cx="3672408" cy="5904656"/>
          </a:xfrm>
        </p:spPr>
        <p:txBody>
          <a:bodyPr>
            <a:normAutofit lnSpcReduction="10000"/>
          </a:bodyPr>
          <a:lstStyle/>
          <a:p>
            <a:pPr marL="0" indent="0" algn="ctr">
              <a:buNone/>
            </a:pPr>
            <a:r>
              <a:rPr lang="ru-RU" sz="3200" dirty="0"/>
              <a:t>«Жизнь подобна игрищам: </a:t>
            </a:r>
            <a:endParaRPr lang="ru-RU" sz="3200" dirty="0" smtClean="0"/>
          </a:p>
          <a:p>
            <a:pPr marL="0" indent="0" algn="ctr">
              <a:buNone/>
            </a:pPr>
            <a:r>
              <a:rPr lang="ru-RU" sz="3200" dirty="0" smtClean="0"/>
              <a:t>иные </a:t>
            </a:r>
            <a:r>
              <a:rPr lang="ru-RU" sz="3200" dirty="0"/>
              <a:t>приходят на них состязаться, иные — торговать, а самые счастливые — смотреть</a:t>
            </a:r>
            <a:r>
              <a:rPr lang="ru-RU" sz="3200" dirty="0" smtClean="0"/>
              <a:t>».</a:t>
            </a:r>
          </a:p>
          <a:p>
            <a:pPr marL="0" indent="0" algn="ctr">
              <a:buNone/>
            </a:pPr>
            <a:r>
              <a:rPr lang="ru-RU" sz="3200" dirty="0"/>
              <a:t/>
            </a:r>
            <a:br>
              <a:rPr lang="ru-RU" sz="3200" dirty="0"/>
            </a:br>
            <a:r>
              <a:rPr lang="ru-RU" sz="3200" dirty="0"/>
              <a:t>Пифагор.</a:t>
            </a:r>
            <a:endParaRPr lang="ru-RU" sz="3200" dirty="0"/>
          </a:p>
        </p:txBody>
      </p:sp>
      <p:pic>
        <p:nvPicPr>
          <p:cNvPr id="2050" name="Picture 2" descr="http://funfacts.ru/images/pifagor.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67544" y="260648"/>
            <a:ext cx="4248472" cy="590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1290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Пифагорейская школа</a:t>
            </a:r>
            <a:br>
              <a:rPr lang="ru-RU" dirty="0" smtClean="0"/>
            </a:br>
            <a:endParaRPr lang="ru-RU" dirty="0"/>
          </a:p>
        </p:txBody>
      </p:sp>
      <p:sp>
        <p:nvSpPr>
          <p:cNvPr id="3" name="Объект 2"/>
          <p:cNvSpPr>
            <a:spLocks noGrp="1"/>
          </p:cNvSpPr>
          <p:nvPr>
            <p:ph sz="quarter" idx="1"/>
          </p:nvPr>
        </p:nvSpPr>
        <p:spPr/>
        <p:txBody>
          <a:bodyPr>
            <a:normAutofit fontScale="85000" lnSpcReduction="10000"/>
          </a:bodyPr>
          <a:lstStyle/>
          <a:p>
            <a:pPr marL="0" indent="0">
              <a:buNone/>
            </a:pPr>
            <a:r>
              <a:rPr lang="ru-RU" b="1" dirty="0"/>
              <a:t>Пифагорейцами было сделано много важных открытий в арифметике и геометрии, в том числе:</a:t>
            </a:r>
          </a:p>
          <a:p>
            <a:pPr marL="0" indent="0">
              <a:buNone/>
            </a:pPr>
            <a:r>
              <a:rPr lang="ru-RU" b="1" dirty="0"/>
              <a:t>--теорема о сумме внутренних углов треугольника;</a:t>
            </a:r>
          </a:p>
          <a:p>
            <a:pPr marL="0" indent="0">
              <a:buNone/>
            </a:pPr>
            <a:r>
              <a:rPr lang="ru-RU" b="1" dirty="0"/>
              <a:t>--</a:t>
            </a:r>
            <a:r>
              <a:rPr lang="ru-RU" b="1" dirty="0" smtClean="0"/>
              <a:t>о строение </a:t>
            </a:r>
            <a:r>
              <a:rPr lang="ru-RU" b="1" dirty="0"/>
              <a:t>правильных многоугольников и деление плоскости на некоторые из них;</a:t>
            </a:r>
          </a:p>
          <a:p>
            <a:pPr marL="0" indent="0">
              <a:buNone/>
            </a:pPr>
            <a:r>
              <a:rPr lang="ru-RU" b="1" dirty="0"/>
              <a:t>--геометрические способы решения квадратных уравнений;</a:t>
            </a:r>
          </a:p>
          <a:p>
            <a:pPr marL="0" indent="0">
              <a:buNone/>
            </a:pPr>
            <a:r>
              <a:rPr lang="ru-RU" b="1" dirty="0"/>
              <a:t>--деление чисел на чётные и нечётные, простые и составные; введение фигурных, совершенных и дружественных чисел;</a:t>
            </a:r>
          </a:p>
          <a:p>
            <a:pPr marL="0" indent="0">
              <a:buNone/>
            </a:pPr>
            <a:r>
              <a:rPr lang="ru-RU" b="1" dirty="0"/>
              <a:t>--доказательство того, что не является рациональным числом;</a:t>
            </a:r>
          </a:p>
          <a:p>
            <a:pPr marL="0" indent="0">
              <a:buNone/>
            </a:pPr>
            <a:r>
              <a:rPr lang="ru-RU" b="1" dirty="0"/>
              <a:t>--создание математической теории музыки и учения об арифметических, геометрических и гармонических пропорциях и многое другое.</a:t>
            </a:r>
          </a:p>
        </p:txBody>
      </p:sp>
    </p:spTree>
    <p:extLst>
      <p:ext uri="{BB962C8B-B14F-4D97-AF65-F5344CB8AC3E}">
        <p14:creationId xmlns:p14="http://schemas.microsoft.com/office/powerpoint/2010/main" val="2673138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354162"/>
          </a:xfrm>
        </p:spPr>
        <p:txBody>
          <a:bodyPr>
            <a:normAutofit fontScale="90000"/>
          </a:bodyPr>
          <a:lstStyle/>
          <a:p>
            <a:pPr algn="ctr"/>
            <a:r>
              <a:rPr lang="ru-RU" dirty="0" smtClean="0">
                <a:solidFill>
                  <a:srgbClr val="FF0000"/>
                </a:solidFill>
              </a:rPr>
              <a:t>Кружка Пифагора </a:t>
            </a:r>
            <a:br>
              <a:rPr lang="ru-RU" dirty="0" smtClean="0">
                <a:solidFill>
                  <a:srgbClr val="FF0000"/>
                </a:solidFill>
              </a:rPr>
            </a:br>
            <a:r>
              <a:rPr lang="ru-RU" dirty="0" smtClean="0">
                <a:solidFill>
                  <a:srgbClr val="FF0000"/>
                </a:solidFill>
              </a:rPr>
              <a:t>или </a:t>
            </a:r>
            <a:br>
              <a:rPr lang="ru-RU" dirty="0" smtClean="0">
                <a:solidFill>
                  <a:srgbClr val="FF0000"/>
                </a:solidFill>
              </a:rPr>
            </a:br>
            <a:r>
              <a:rPr lang="ru-RU" dirty="0" smtClean="0">
                <a:solidFill>
                  <a:srgbClr val="FF0000"/>
                </a:solidFill>
              </a:rPr>
              <a:t>кружка жадности</a:t>
            </a:r>
            <a:endParaRPr lang="ru-RU" dirty="0">
              <a:solidFill>
                <a:srgbClr val="FF0000"/>
              </a:solidFill>
            </a:endParaRPr>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57200" y="2060848"/>
            <a:ext cx="7467600" cy="3672407"/>
          </a:xfrm>
        </p:spPr>
      </p:pic>
    </p:spTree>
    <p:extLst>
      <p:ext uri="{BB962C8B-B14F-4D97-AF65-F5344CB8AC3E}">
        <p14:creationId xmlns:p14="http://schemas.microsoft.com/office/powerpoint/2010/main" val="2803404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1354162"/>
          </a:xfrm>
        </p:spPr>
        <p:txBody>
          <a:bodyPr>
            <a:normAutofit/>
          </a:bodyPr>
          <a:lstStyle/>
          <a:p>
            <a:r>
              <a:rPr lang="ru-RU" sz="4000" dirty="0">
                <a:solidFill>
                  <a:srgbClr val="FF0000"/>
                </a:solidFill>
              </a:rPr>
              <a:t>Кружка </a:t>
            </a:r>
            <a:r>
              <a:rPr lang="ru-RU" sz="4000" dirty="0" smtClean="0">
                <a:solidFill>
                  <a:srgbClr val="FF0000"/>
                </a:solidFill>
              </a:rPr>
              <a:t>Пифагора или </a:t>
            </a:r>
            <a:br>
              <a:rPr lang="ru-RU" sz="4000" dirty="0" smtClean="0">
                <a:solidFill>
                  <a:srgbClr val="FF0000"/>
                </a:solidFill>
              </a:rPr>
            </a:br>
            <a:r>
              <a:rPr lang="ru-RU" sz="4000" dirty="0" smtClean="0">
                <a:solidFill>
                  <a:srgbClr val="FF0000"/>
                </a:solidFill>
              </a:rPr>
              <a:t>кружка жадности</a:t>
            </a:r>
            <a:endParaRPr lang="ru-RU" sz="4000" dirty="0"/>
          </a:p>
        </p:txBody>
      </p:sp>
      <p:pic>
        <p:nvPicPr>
          <p:cNvPr id="5122" name="Picture 2" descr="http://www.vsyasol.ru/wp-content/uploads/2013/07/IMG_55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55" y="1556792"/>
            <a:ext cx="5454685" cy="3636457"/>
          </a:xfrm>
          <a:prstGeom prst="rect">
            <a:avLst/>
          </a:prstGeom>
          <a:noFill/>
          <a:extLst>
            <a:ext uri="{909E8E84-426E-40DD-AFC4-6F175D3DCCD1}">
              <a14:hiddenFill xmlns:a14="http://schemas.microsoft.com/office/drawing/2010/main">
                <a:solidFill>
                  <a:srgbClr val="FFFFFF"/>
                </a:solidFill>
              </a14:hiddenFill>
            </a:ext>
          </a:extLst>
        </p:spPr>
      </p:pic>
      <p:pic>
        <p:nvPicPr>
          <p:cNvPr id="4" name="Объект 3"/>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3923928" y="3720124"/>
            <a:ext cx="4699164" cy="3124944"/>
          </a:xfrm>
        </p:spPr>
      </p:pic>
    </p:spTree>
    <p:extLst>
      <p:ext uri="{BB962C8B-B14F-4D97-AF65-F5344CB8AC3E}">
        <p14:creationId xmlns:p14="http://schemas.microsoft.com/office/powerpoint/2010/main" val="4258903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Объект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4572000" y="411110"/>
            <a:ext cx="4104456" cy="3672408"/>
          </a:xfrm>
        </p:spPr>
      </p:pic>
      <p:pic>
        <p:nvPicPr>
          <p:cNvPr id="6146" name="Picture 2" descr="C:\Users\Дина\Desktop\Pythagorean_cup_sold_in_Cre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04664"/>
            <a:ext cx="4294945" cy="626469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4572000" y="4365104"/>
            <a:ext cx="4283968" cy="1754326"/>
          </a:xfrm>
          <a:prstGeom prst="rect">
            <a:avLst/>
          </a:prstGeom>
        </p:spPr>
        <p:txBody>
          <a:bodyPr wrap="square">
            <a:spAutoFit/>
          </a:bodyPr>
          <a:lstStyle/>
          <a:p>
            <a:r>
              <a:rPr lang="ru-RU" dirty="0"/>
              <a:t> </a:t>
            </a:r>
            <a:r>
              <a:rPr lang="ru-RU" sz="3600" dirty="0" smtClean="0"/>
              <a:t>использование </a:t>
            </a:r>
            <a:r>
              <a:rPr lang="ru-RU" sz="3600" dirty="0"/>
              <a:t>гидростатического давления</a:t>
            </a:r>
          </a:p>
        </p:txBody>
      </p:sp>
    </p:spTree>
    <p:extLst>
      <p:ext uri="{BB962C8B-B14F-4D97-AF65-F5344CB8AC3E}">
        <p14:creationId xmlns:p14="http://schemas.microsoft.com/office/powerpoint/2010/main" val="2935466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dirty="0">
                <a:solidFill>
                  <a:srgbClr val="FF0000"/>
                </a:solidFill>
              </a:rPr>
              <a:t>Теорема Пифагора</a:t>
            </a:r>
            <a:endParaRPr lang="ru-RU" sz="4000" dirty="0"/>
          </a:p>
        </p:txBody>
      </p:sp>
      <p:sp>
        <p:nvSpPr>
          <p:cNvPr id="3" name="Объект 2"/>
          <p:cNvSpPr>
            <a:spLocks noGrp="1"/>
          </p:cNvSpPr>
          <p:nvPr>
            <p:ph sz="quarter" idx="1"/>
          </p:nvPr>
        </p:nvSpPr>
        <p:spPr>
          <a:xfrm>
            <a:off x="457200" y="1484784"/>
            <a:ext cx="7467600" cy="4989168"/>
          </a:xfrm>
        </p:spPr>
        <p:txBody>
          <a:bodyPr>
            <a:normAutofit lnSpcReduction="10000"/>
          </a:bodyPr>
          <a:lstStyle/>
          <a:p>
            <a:pPr marL="0" indent="0" algn="just">
              <a:buNone/>
            </a:pPr>
            <a:r>
              <a:rPr lang="ru-RU" b="1" dirty="0"/>
              <a:t> На данный момент в научной литературе зафиксировано 367 доказательств данной теоремы. Вероятно, теорема Пифагора является единственной теоремой со столь внушительным числом доказательств. Такое многообразие можно объяснить лишь фундаментальным значением теоремы для геометрии. Разумеется, концептуально все их можно разбить на малое число классов. Самые известные из них: доказательства методом площадей, аксиоматические и экзотические доказательства (например с помощью дифференциальных уравнений). Через подобные </a:t>
            </a:r>
            <a:r>
              <a:rPr lang="ru-RU" b="1" dirty="0" smtClean="0"/>
              <a:t>треугольники.</a:t>
            </a:r>
            <a:endParaRPr lang="ru-RU" b="1" dirty="0"/>
          </a:p>
          <a:p>
            <a:pPr marL="0" indent="0">
              <a:buNone/>
            </a:pPr>
            <a:endParaRPr lang="ru-RU" dirty="0"/>
          </a:p>
        </p:txBody>
      </p:sp>
    </p:spTree>
    <p:extLst>
      <p:ext uri="{BB962C8B-B14F-4D97-AF65-F5344CB8AC3E}">
        <p14:creationId xmlns:p14="http://schemas.microsoft.com/office/powerpoint/2010/main" val="4198274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dirty="0" smtClean="0">
                <a:solidFill>
                  <a:srgbClr val="FF0000"/>
                </a:solidFill>
              </a:rPr>
              <a:t>Теорема Пифагора: </a:t>
            </a:r>
            <a:r>
              <a:rPr lang="ru-RU" sz="3600" dirty="0" smtClean="0"/>
              <a:t/>
            </a:r>
            <a:br>
              <a:rPr lang="ru-RU" sz="3600" dirty="0" smtClean="0"/>
            </a:br>
            <a:r>
              <a:rPr lang="ru-RU" sz="2200" dirty="0" smtClean="0">
                <a:solidFill>
                  <a:schemeClr val="tx1"/>
                </a:solidFill>
              </a:rPr>
              <a:t>в прямоугольном треугольнике квадрат гипотенузы равен сумме квадратов катетов</a:t>
            </a:r>
            <a:endParaRPr lang="ru-RU" sz="2200" dirty="0">
              <a:solidFill>
                <a:schemeClr val="tx1"/>
              </a:solidFill>
            </a:endParaRPr>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971600" y="1844824"/>
            <a:ext cx="2680287" cy="3976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5855" y="2204864"/>
            <a:ext cx="2146385" cy="371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87070" y="2592018"/>
            <a:ext cx="1296144" cy="3366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23003" y="2906102"/>
            <a:ext cx="1024278" cy="3578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19324" y="3237553"/>
            <a:ext cx="1027957" cy="4441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71450" y="3621171"/>
            <a:ext cx="1127384" cy="439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52102" y="4060586"/>
            <a:ext cx="3562400" cy="499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1" name="Picture 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218744" y="4007876"/>
            <a:ext cx="1500534" cy="105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3840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endParaRPr lang="ru-RU"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908720"/>
            <a:ext cx="7282123" cy="360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339752" y="1247622"/>
            <a:ext cx="3432396" cy="2413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0293" y="1412776"/>
            <a:ext cx="5904656" cy="4981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38876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79</TotalTime>
  <Words>118</Words>
  <Application>Microsoft Office PowerPoint</Application>
  <PresentationFormat>Экран (4:3)</PresentationFormat>
  <Paragraphs>19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Эркер</vt:lpstr>
      <vt:lpstr>Пифагор (ок. 580 – ок. 500 г.г до н.э.)</vt:lpstr>
      <vt:lpstr>Презентация PowerPoint</vt:lpstr>
      <vt:lpstr>Пифагорейская школа </vt:lpstr>
      <vt:lpstr>Кружка Пифагора  или  кружка жадности</vt:lpstr>
      <vt:lpstr>Кружка Пифагора или  кружка жадности</vt:lpstr>
      <vt:lpstr>Презентация PowerPoint</vt:lpstr>
      <vt:lpstr>Теорема Пифагора</vt:lpstr>
      <vt:lpstr>Теорема Пифагора:  в прямоугольном треугольнике квадрат гипотенузы равен сумме квадратов катетов</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Пифагор</dc:title>
  <dc:creator>Дина</dc:creator>
  <cp:lastModifiedBy>Дина</cp:lastModifiedBy>
  <cp:revision>8</cp:revision>
  <dcterms:created xsi:type="dcterms:W3CDTF">2015-12-19T21:06:46Z</dcterms:created>
  <dcterms:modified xsi:type="dcterms:W3CDTF">2015-12-19T22:26:16Z</dcterms:modified>
</cp:coreProperties>
</file>