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543800" cy="5077850"/>
          </a:xfrm>
        </p:spPr>
        <p:txBody>
          <a:bodyPr/>
          <a:lstStyle/>
          <a:p>
            <a:pPr algn="ctr"/>
            <a:r>
              <a:rPr lang="ru-RU" dirty="0" smtClean="0"/>
              <a:t>Куда пойти учиться </a:t>
            </a:r>
            <a:br>
              <a:rPr lang="ru-RU" dirty="0" smtClean="0"/>
            </a:br>
            <a:r>
              <a:rPr lang="ru-RU" dirty="0" smtClean="0"/>
              <a:t>после 9 класса </a:t>
            </a:r>
            <a:br>
              <a:rPr lang="ru-RU" dirty="0" smtClean="0"/>
            </a:br>
            <a:r>
              <a:rPr lang="ru-RU" dirty="0" smtClean="0"/>
              <a:t>в Твери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534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Тверской промышленно-экономический колледж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39" y="852807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9 </a:t>
            </a:r>
            <a:r>
              <a:rPr lang="ru-RU" sz="2800" b="1" dirty="0" smtClean="0">
                <a:solidFill>
                  <a:schemeClr val="accent1"/>
                </a:solidFill>
              </a:rPr>
              <a:t>-11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376027"/>
            <a:ext cx="828316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«Программирование в компьютерных системах</a:t>
            </a:r>
            <a:r>
              <a:rPr lang="ru-RU" sz="2400" dirty="0" smtClean="0"/>
              <a:t>» - </a:t>
            </a:r>
            <a:r>
              <a:rPr lang="ru-RU" sz="2400" dirty="0" smtClean="0">
                <a:solidFill>
                  <a:schemeClr val="accent1"/>
                </a:solidFill>
              </a:rPr>
              <a:t>бюджет</a:t>
            </a:r>
            <a:r>
              <a:rPr lang="ru-RU" sz="2400" dirty="0" smtClean="0"/>
              <a:t> </a:t>
            </a: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«Организация и технология защиты информации» </a:t>
            </a:r>
            <a:r>
              <a:rPr lang="ru-RU" sz="2400" dirty="0" smtClean="0"/>
              <a:t>-</a:t>
            </a:r>
            <a:r>
              <a:rPr lang="ru-RU" sz="2400" dirty="0" smtClean="0">
                <a:solidFill>
                  <a:schemeClr val="accent1"/>
                </a:solidFill>
              </a:rPr>
              <a:t>бюджет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«</a:t>
            </a:r>
            <a:r>
              <a:rPr lang="ru-RU" sz="2400" dirty="0"/>
              <a:t>Экономика и бухгалтерский учет (по отраслям</a:t>
            </a:r>
            <a:r>
              <a:rPr lang="ru-RU" sz="2400" dirty="0" smtClean="0"/>
              <a:t>)»</a:t>
            </a: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«Операционная деятельность в логистике</a:t>
            </a:r>
            <a:r>
              <a:rPr lang="ru-RU" sz="2400" dirty="0" smtClean="0"/>
              <a:t>»- </a:t>
            </a:r>
            <a:r>
              <a:rPr lang="ru-RU" sz="2400" dirty="0">
                <a:solidFill>
                  <a:schemeClr val="accent1"/>
                </a:solidFill>
              </a:rPr>
              <a:t>бюджет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«</a:t>
            </a:r>
            <a:r>
              <a:rPr lang="ru-RU" sz="2400" dirty="0"/>
              <a:t>Коммерция (по отраслям)» </a:t>
            </a:r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«</a:t>
            </a:r>
            <a:r>
              <a:rPr lang="ru-RU" sz="2400" dirty="0"/>
              <a:t>Дизайн (по отраслям)» </a:t>
            </a:r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«</a:t>
            </a:r>
            <a:r>
              <a:rPr lang="ru-RU" sz="2400" dirty="0"/>
              <a:t>Конструирование, моделирование и технология швейных изделий» -</a:t>
            </a:r>
            <a:r>
              <a:rPr lang="ru-RU" sz="2400" dirty="0">
                <a:solidFill>
                  <a:schemeClr val="accent1"/>
                </a:solidFill>
              </a:rPr>
              <a:t>бюджет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«Парикмахерское искусство» </a:t>
            </a:r>
            <a:r>
              <a:rPr lang="ru-RU" sz="2400" dirty="0" smtClean="0"/>
              <a:t>- </a:t>
            </a:r>
            <a:r>
              <a:rPr lang="ru-RU" sz="2400" dirty="0" smtClean="0">
                <a:solidFill>
                  <a:schemeClr val="accent1"/>
                </a:solidFill>
              </a:rPr>
              <a:t>бюджет</a:t>
            </a:r>
            <a:endParaRPr lang="ru-RU" sz="2400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«</a:t>
            </a:r>
            <a:r>
              <a:rPr lang="ru-RU" sz="2400" dirty="0"/>
              <a:t>Стилистика и искусство визажа» </a:t>
            </a:r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«</a:t>
            </a:r>
            <a:r>
              <a:rPr lang="ru-RU" sz="2400" dirty="0"/>
              <a:t>Техника и искусство фотографии</a:t>
            </a:r>
            <a:r>
              <a:rPr lang="ru-RU" sz="2400" dirty="0" smtClean="0"/>
              <a:t>»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03877" y="5607954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средний балл аттестата, творческие специальности - рисунок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06358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Тверской промышленно-экономический колледж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22074" y="855876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9 </a:t>
            </a:r>
            <a:r>
              <a:rPr lang="ru-RU" sz="2800" b="1" dirty="0" smtClean="0">
                <a:solidFill>
                  <a:schemeClr val="accent1"/>
                </a:solidFill>
              </a:rPr>
              <a:t>-11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565" y="1379096"/>
            <a:ext cx="828316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«</a:t>
            </a:r>
            <a:r>
              <a:rPr lang="ru-RU" sz="2200" dirty="0"/>
              <a:t>Радиомеханик» </a:t>
            </a:r>
            <a:r>
              <a:rPr lang="ru-RU" sz="2200" dirty="0">
                <a:solidFill>
                  <a:schemeClr val="accent1"/>
                </a:solidFill>
              </a:rPr>
              <a:t>бюджет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 «</a:t>
            </a:r>
            <a:r>
              <a:rPr lang="ru-RU" sz="2200" dirty="0"/>
              <a:t>Сборщик обуви»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«Художник по костюму</a:t>
            </a:r>
            <a:r>
              <a:rPr lang="ru-RU" sz="2200" dirty="0" smtClean="0"/>
              <a:t>» </a:t>
            </a:r>
            <a:endParaRPr lang="ru-RU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«Закройщик» </a:t>
            </a:r>
            <a:r>
              <a:rPr lang="ru-RU" sz="2200" dirty="0">
                <a:solidFill>
                  <a:schemeClr val="accent1"/>
                </a:solidFill>
              </a:rPr>
              <a:t>бюджет</a:t>
            </a:r>
            <a:endParaRPr lang="ru-RU" sz="2200" dirty="0" smtClean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«Портной» (квалификация «Портной»)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«</a:t>
            </a:r>
            <a:r>
              <a:rPr lang="ru-RU" sz="2200" dirty="0"/>
              <a:t>Оператор швейного оборудования»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«Вышивальщица» </a:t>
            </a:r>
            <a:r>
              <a:rPr lang="ru-RU" sz="2200" dirty="0" smtClean="0"/>
              <a:t> </a:t>
            </a:r>
            <a:endParaRPr lang="ru-RU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«Модистка головных уборов»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«Оператор прядильного производства»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«Парикмахер» (квалификация «Парикмахер</a:t>
            </a:r>
            <a:r>
              <a:rPr lang="ru-RU" sz="2200" dirty="0" smtClean="0"/>
              <a:t>») </a:t>
            </a:r>
            <a:endParaRPr lang="ru-RU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«Изготовитель художественных изделий из дерева» </a:t>
            </a:r>
            <a:r>
              <a:rPr lang="ru-RU" sz="2200" dirty="0" smtClean="0"/>
              <a:t>«</a:t>
            </a:r>
            <a:r>
              <a:rPr lang="ru-RU" sz="2200" dirty="0"/>
              <a:t>Агент рекламный»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«Секретарь» </a:t>
            </a:r>
            <a:endParaRPr lang="ru-RU" sz="2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«</a:t>
            </a:r>
            <a:r>
              <a:rPr lang="ru-RU" sz="2200" dirty="0"/>
              <a:t>Делопроизводитель</a:t>
            </a:r>
            <a:r>
              <a:rPr lang="ru-RU" sz="2200" dirty="0" smtClean="0"/>
              <a:t>».</a:t>
            </a:r>
            <a:endParaRPr lang="ru-RU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3548" y="6183313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средний балл аттестата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01898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Тверской </a:t>
            </a:r>
            <a:r>
              <a:rPr lang="ru-RU" sz="4000" b="1" dirty="0" smtClean="0"/>
              <a:t>технологический колледж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22074" y="855876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9 </a:t>
            </a:r>
            <a:r>
              <a:rPr lang="ru-RU" sz="2800" b="1" dirty="0" smtClean="0">
                <a:solidFill>
                  <a:schemeClr val="accent1"/>
                </a:solidFill>
              </a:rPr>
              <a:t>-11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565" y="1379096"/>
            <a:ext cx="82831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Строительство </a:t>
            </a:r>
            <a:r>
              <a:rPr lang="ru-RU" sz="2800" dirty="0"/>
              <a:t>и эксплуатация зданий и </a:t>
            </a:r>
            <a:r>
              <a:rPr lang="ru-RU" sz="2800" dirty="0" smtClean="0"/>
              <a:t>сооружений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Техническая </a:t>
            </a:r>
            <a:r>
              <a:rPr lang="ru-RU" sz="2800" dirty="0"/>
              <a:t>эксплуатация подъемно-транспортных, строительных, дорожных машин и </a:t>
            </a:r>
            <a:r>
              <a:rPr lang="ru-RU" sz="2800" dirty="0" smtClean="0"/>
              <a:t>оборудования</a:t>
            </a:r>
            <a:endParaRPr lang="ru-RU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Гостиничный </a:t>
            </a:r>
            <a:r>
              <a:rPr lang="ru-RU" sz="2800" dirty="0" smtClean="0"/>
              <a:t>сервис</a:t>
            </a:r>
            <a:endParaRPr lang="ru-RU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Туризм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Реклама </a:t>
            </a:r>
            <a:r>
              <a:rPr lang="ru-RU" sz="2800" dirty="0" smtClean="0"/>
              <a:t>(платно)</a:t>
            </a:r>
            <a:endParaRPr lang="ru-RU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Дизайн </a:t>
            </a:r>
            <a:r>
              <a:rPr lang="ru-RU" sz="2800" dirty="0" smtClean="0"/>
              <a:t>(платно)</a:t>
            </a:r>
            <a:endParaRPr lang="ru-RU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3548" y="6183313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средний балл аттестата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39070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Тверской торгово-экономический колледж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22074" y="855876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9 </a:t>
            </a:r>
            <a:r>
              <a:rPr lang="ru-RU" sz="2800" b="1" dirty="0" smtClean="0">
                <a:solidFill>
                  <a:schemeClr val="accent1"/>
                </a:solidFill>
              </a:rPr>
              <a:t>-11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565" y="1379096"/>
            <a:ext cx="828316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Коммерция 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Право </a:t>
            </a:r>
            <a:r>
              <a:rPr lang="ru-RU" sz="2800" dirty="0"/>
              <a:t>и организация социального </a:t>
            </a:r>
            <a:r>
              <a:rPr lang="ru-RU" sz="2800" dirty="0" smtClean="0"/>
              <a:t>обеспечения</a:t>
            </a:r>
            <a:endParaRPr lang="ru-RU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Операционная деятельность в </a:t>
            </a:r>
            <a:r>
              <a:rPr lang="ru-RU" sz="2800" dirty="0" smtClean="0"/>
              <a:t>логистике</a:t>
            </a:r>
            <a:endParaRPr lang="ru-RU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Технология хлеба, кондитерских и макаронных изделий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Технология продукции общественного питания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3548" y="6183313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средний балл аттестата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01283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Тверской </a:t>
            </a:r>
            <a:r>
              <a:rPr lang="ru-RU" sz="3600" b="1" dirty="0" smtClean="0"/>
              <a:t>химико-технологический </a:t>
            </a:r>
            <a:r>
              <a:rPr lang="ru-RU" sz="3600" b="1" dirty="0"/>
              <a:t>колледж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5655" y="1293827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9 </a:t>
            </a:r>
            <a:r>
              <a:rPr lang="ru-RU" sz="2800" b="1" dirty="0" smtClean="0">
                <a:solidFill>
                  <a:schemeClr val="accent1"/>
                </a:solidFill>
              </a:rPr>
              <a:t>-11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576" y="2212995"/>
            <a:ext cx="84238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Товароведение – 11 класс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Информационные системы – 9 класс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Техническое обслуживание и ремонт радиоэлектронной техники – 9 класс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Биохимическое производство – 9 класс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Технология хлеба, кондитерских  и макаронных изделий – 9 класс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Рациональное использование природных комплексов – 9 класс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3548" y="6183313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средний балл аттестата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275856" y="1817047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бюджет</a:t>
            </a:r>
            <a:endParaRPr lang="ru-RU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807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Тверской </a:t>
            </a:r>
            <a:r>
              <a:rPr lang="ru-RU" sz="3200" b="1" dirty="0" smtClean="0"/>
              <a:t>химико-технологический </a:t>
            </a:r>
            <a:r>
              <a:rPr lang="ru-RU" sz="3200" b="1" dirty="0"/>
              <a:t>колледж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68679" y="917431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9 </a:t>
            </a:r>
            <a:r>
              <a:rPr lang="ru-RU" sz="2800" b="1" dirty="0" smtClean="0">
                <a:solidFill>
                  <a:schemeClr val="accent1"/>
                </a:solidFill>
              </a:rPr>
              <a:t>-11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0052" y="1720553"/>
            <a:ext cx="842389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Компьютерные системы и комплексы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Информационные системы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Техническое обслуживание и ремонт радиоэлектронной техники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Биохимическое производство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Технология хлеба, кондитерских  и макаронных изделий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Рациональное использование природных комплексов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Экономика и бухгалтерский учет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Товароведение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Финансы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Банковское дело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03548" y="6183313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средний балл аттестата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275856" y="138787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платно</a:t>
            </a:r>
            <a:endParaRPr lang="ru-RU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179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Тверской политехнический колледж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68679" y="917431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9 </a:t>
            </a:r>
            <a:r>
              <a:rPr lang="ru-RU" sz="2800" b="1" dirty="0" smtClean="0">
                <a:solidFill>
                  <a:schemeClr val="accent1"/>
                </a:solidFill>
              </a:rPr>
              <a:t>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0051" y="1340768"/>
            <a:ext cx="842389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Наладчик аппаратного и программного обеспечения </a:t>
            </a:r>
            <a:endParaRPr lang="ru-RU" sz="2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 </a:t>
            </a:r>
            <a:r>
              <a:rPr lang="ru-RU" sz="2200" dirty="0"/>
              <a:t>Электромонтёр по ремонту и обслуживанию электрооборудования в машиностроении </a:t>
            </a:r>
            <a:endParaRPr lang="ru-RU" sz="2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 </a:t>
            </a:r>
            <a:r>
              <a:rPr lang="ru-RU" sz="2200" dirty="0"/>
              <a:t>Сварщик (электросварочные и газосварочные работы) </a:t>
            </a:r>
            <a:endParaRPr lang="ru-RU" sz="2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 </a:t>
            </a:r>
            <a:r>
              <a:rPr lang="ru-RU" sz="2200" dirty="0"/>
              <a:t>Наладчик станков и оборудования в механообработке </a:t>
            </a:r>
            <a:endParaRPr lang="ru-RU" sz="2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 </a:t>
            </a:r>
            <a:r>
              <a:rPr lang="ru-RU" sz="2200" dirty="0"/>
              <a:t>Мастер по обработке цифровой информации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Станочник </a:t>
            </a:r>
            <a:r>
              <a:rPr lang="ru-RU" sz="2200" dirty="0"/>
              <a:t>(</a:t>
            </a:r>
            <a:r>
              <a:rPr lang="ru-RU" sz="2200" dirty="0" err="1"/>
              <a:t>металлобоработка</a:t>
            </a:r>
            <a:r>
              <a:rPr lang="ru-RU" sz="2200" dirty="0"/>
              <a:t>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Слесарь </a:t>
            </a:r>
            <a:r>
              <a:rPr lang="ru-RU" sz="2200" dirty="0"/>
              <a:t>по ремонту строительных машин </a:t>
            </a:r>
            <a:endParaRPr lang="ru-RU" sz="2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Техническое обслуживание и ремонт автомобильного </a:t>
            </a:r>
            <a:r>
              <a:rPr lang="ru-RU" sz="2200" dirty="0" smtClean="0"/>
              <a:t>транспорта</a:t>
            </a:r>
            <a:endParaRPr lang="ru-RU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 </a:t>
            </a:r>
            <a:r>
              <a:rPr lang="ru-RU" sz="2200" dirty="0"/>
              <a:t>Компьютерные системы и </a:t>
            </a:r>
            <a:r>
              <a:rPr lang="ru-RU" sz="2200" dirty="0" smtClean="0"/>
              <a:t>комплексы </a:t>
            </a:r>
            <a:endParaRPr lang="ru-RU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Сварочное производство</a:t>
            </a:r>
            <a:endParaRPr lang="ru-RU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Монтаж</a:t>
            </a:r>
            <a:r>
              <a:rPr lang="ru-RU" sz="2200" dirty="0"/>
              <a:t>, наладка и эксплуатация электрооборудования промышленных и гражданских зданий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03548" y="6183313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средний балл аттестата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47098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Тверской </a:t>
            </a:r>
            <a:r>
              <a:rPr lang="ru-RU" sz="3200" b="1" dirty="0" smtClean="0"/>
              <a:t> колледж сервиса и туризма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68679" y="917431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</a:t>
            </a:r>
            <a:r>
              <a:rPr lang="ru-RU" sz="2800" b="1" dirty="0" smtClean="0">
                <a:solidFill>
                  <a:schemeClr val="accent1"/>
                </a:solidFill>
              </a:rPr>
              <a:t>9-11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0051" y="1720553"/>
            <a:ext cx="842389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Пекарь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Мастер по обработке цифровой информации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Повар кондитер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Компьютерные сети – 11 класс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Организация обслуживания в общественном питании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Сервис домашнего и коммунального хозяйства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Технология продукции общественного питания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Товароведение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Гостиничный сервис – 11 класс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Туризм – 11 класс</a:t>
            </a: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03548" y="6183313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средний балл аттестата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74240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Тверской </a:t>
            </a:r>
            <a:r>
              <a:rPr lang="ru-RU" sz="3200" b="1" dirty="0" smtClean="0"/>
              <a:t> колледж транспорта и  сервиса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68679" y="917431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</a:t>
            </a:r>
            <a:r>
              <a:rPr lang="ru-RU" sz="2800" b="1" dirty="0" smtClean="0">
                <a:solidFill>
                  <a:schemeClr val="accent1"/>
                </a:solidFill>
              </a:rPr>
              <a:t>9-11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4" y="1435643"/>
            <a:ext cx="842389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Мастер сухого строительства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Машинист крана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Машинист дорожных и строительных машин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Мастер по обработке цифровой информации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Парикмахер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Слесарь по ремонту строительных машин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Автомеханик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Парикмахерское искусство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Техническое обслуживание и ремонт автомобильного транспорта – 9 и 11 класс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Стилистика и искусство визажа – 11 класс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36653" y="5590627"/>
            <a:ext cx="81369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средний балл аттестата, </a:t>
            </a:r>
            <a:r>
              <a:rPr lang="ru-RU" sz="2400" dirty="0" smtClean="0"/>
              <a:t>парикмахерское искусство и визаж – тестирование и рисунок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49217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Тверской полиграфический колледж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68679" y="917431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</a:t>
            </a:r>
            <a:r>
              <a:rPr lang="ru-RU" sz="2800" b="1" dirty="0" smtClean="0">
                <a:solidFill>
                  <a:schemeClr val="accent1"/>
                </a:solidFill>
              </a:rPr>
              <a:t>9 класса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4" y="1435643"/>
            <a:ext cx="84238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Специалист издательского </a:t>
            </a:r>
            <a:r>
              <a:rPr lang="ru-RU" sz="2400" dirty="0" smtClean="0"/>
              <a:t>дела</a:t>
            </a: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Художник народных художественных </a:t>
            </a:r>
            <a:r>
              <a:rPr lang="ru-RU" sz="2400" dirty="0" smtClean="0"/>
              <a:t>промыслов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Переплетчик, </a:t>
            </a:r>
            <a:r>
              <a:rPr lang="ru-RU" sz="2400" dirty="0" smtClean="0"/>
              <a:t>брошюровщик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Наладчик полиграфического </a:t>
            </a:r>
            <a:r>
              <a:rPr lang="ru-RU" sz="2400" dirty="0" smtClean="0"/>
              <a:t>оборудования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Печатник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Агент </a:t>
            </a:r>
            <a:r>
              <a:rPr lang="ru-RU" sz="2400" dirty="0" smtClean="0"/>
              <a:t>рекламный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Мастер по обработке цифровой </a:t>
            </a:r>
            <a:r>
              <a:rPr lang="ru-RU" sz="2400" dirty="0" smtClean="0"/>
              <a:t>информации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Ювелир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6653" y="5590627"/>
            <a:ext cx="81369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средний балл аттестата, </a:t>
            </a:r>
            <a:r>
              <a:rPr lang="ru-RU" sz="2400" dirty="0" smtClean="0"/>
              <a:t>творческие специальности – творческие испытания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522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Тверское музыкальное училище имени М.П. Мусоргского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956192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9 - 11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2479412"/>
            <a:ext cx="65527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Вокальное искусство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Актерское искусство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Теория музыки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Инструментальное исполнительство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Сольное и хоровое народное пение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Хоровое </a:t>
            </a:r>
            <a:r>
              <a:rPr lang="ru-RU" sz="2800" dirty="0" err="1" smtClean="0"/>
              <a:t>дирижирование</a:t>
            </a:r>
            <a:endParaRPr lang="ru-RU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5301208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русский язык, литература, творческие испытания.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43963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Тверской к</a:t>
            </a:r>
            <a:r>
              <a:rPr lang="ru-RU" sz="3200" b="1" dirty="0" smtClean="0"/>
              <a:t>олледж им</a:t>
            </a:r>
            <a:r>
              <a:rPr lang="ru-RU" sz="3200" b="1" dirty="0"/>
              <a:t>. Героя Советского Союза</a:t>
            </a:r>
          </a:p>
          <a:p>
            <a:pPr algn="ctr"/>
            <a:r>
              <a:rPr lang="ru-RU" sz="3200" b="1" dirty="0"/>
              <a:t>П. А. </a:t>
            </a:r>
            <a:r>
              <a:rPr lang="ru-RU" sz="3200" b="1" dirty="0" err="1"/>
              <a:t>Кайкова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82531" y="1409874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</a:t>
            </a:r>
            <a:r>
              <a:rPr lang="ru-RU" sz="2800" b="1" dirty="0" smtClean="0">
                <a:solidFill>
                  <a:schemeClr val="accent1"/>
                </a:solidFill>
              </a:rPr>
              <a:t>9 класса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6653" y="1968629"/>
            <a:ext cx="84238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Столяр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Штукатур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Слесарь-ремонтник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Пожарный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Контролер сберегательного банка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Делопроизводитель</a:t>
            </a:r>
            <a:endParaRPr lang="ru-RU" sz="2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Оператор связи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Электромонтер по ремонту линейно-кабельных сооружений телефонной связи и проводного </a:t>
            </a:r>
            <a:r>
              <a:rPr lang="ru-RU" sz="2200" dirty="0" smtClean="0"/>
              <a:t>вещания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Слесарь </a:t>
            </a:r>
            <a:endParaRPr lang="ru-RU" sz="2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Сварщик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 smtClean="0"/>
              <a:t>Банковское дело (платно)</a:t>
            </a:r>
          </a:p>
          <a:p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6653" y="613935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средний балл аттестата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7806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Тверской  </a:t>
            </a:r>
            <a:r>
              <a:rPr lang="ru-RU" sz="4000" b="1" dirty="0"/>
              <a:t>художественный</a:t>
            </a:r>
          </a:p>
          <a:p>
            <a:pPr algn="ctr"/>
            <a:r>
              <a:rPr lang="ru-RU" sz="4000" b="1" dirty="0"/>
              <a:t> </a:t>
            </a:r>
            <a:r>
              <a:rPr lang="ru-RU" sz="4000" b="1" dirty="0" smtClean="0"/>
              <a:t>колледж  </a:t>
            </a:r>
            <a:r>
              <a:rPr lang="ru-RU" sz="4000" b="1" dirty="0"/>
              <a:t>им. А. Г. Венецианова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956192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9 - 11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2479412"/>
            <a:ext cx="65527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Дизайн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Живопись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3548" y="3717055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русский язык, творческие испытания.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3749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Тверской  </a:t>
            </a:r>
            <a:r>
              <a:rPr lang="ru-RU" sz="4000" b="1" dirty="0"/>
              <a:t>художественный</a:t>
            </a:r>
          </a:p>
          <a:p>
            <a:pPr algn="ctr"/>
            <a:r>
              <a:rPr lang="ru-RU" sz="4000" b="1" dirty="0"/>
              <a:t> </a:t>
            </a:r>
            <a:r>
              <a:rPr lang="ru-RU" sz="4000" b="1" dirty="0" smtClean="0"/>
              <a:t>колледж  </a:t>
            </a:r>
            <a:r>
              <a:rPr lang="ru-RU" sz="4000" b="1" dirty="0"/>
              <a:t>им. А. Г. Венецианова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956192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9 </a:t>
            </a:r>
            <a:r>
              <a:rPr lang="ru-RU" sz="2800" b="1" dirty="0" smtClean="0">
                <a:solidFill>
                  <a:schemeClr val="accent1"/>
                </a:solidFill>
              </a:rPr>
              <a:t> </a:t>
            </a:r>
            <a:r>
              <a:rPr lang="ru-RU" sz="2800" b="1" dirty="0">
                <a:solidFill>
                  <a:schemeClr val="accent1"/>
                </a:solidFill>
              </a:rPr>
              <a:t>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7310" y="2479412"/>
            <a:ext cx="82831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Народное художественное </a:t>
            </a:r>
            <a:r>
              <a:rPr lang="ru-RU" sz="2800" dirty="0" smtClean="0"/>
              <a:t>творчество (по видам)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Музыкальное искусство эстрады </a:t>
            </a:r>
            <a:endParaRPr lang="ru-RU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Актерское </a:t>
            </a:r>
            <a:r>
              <a:rPr lang="ru-RU" sz="2800" dirty="0" smtClean="0"/>
              <a:t>искусство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Цирковое искусство </a:t>
            </a:r>
            <a:endParaRPr lang="ru-RU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Педагогика дополнительного образования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7310" y="517635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творческие испытания.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0867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4197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Тверской колледж им. А.Н. Коняева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56313" y="828851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9 </a:t>
            </a:r>
            <a:r>
              <a:rPr lang="ru-RU" sz="2800" b="1" dirty="0" smtClean="0">
                <a:solidFill>
                  <a:schemeClr val="accent1"/>
                </a:solidFill>
              </a:rPr>
              <a:t> </a:t>
            </a:r>
            <a:r>
              <a:rPr lang="ru-RU" sz="2800" b="1" dirty="0">
                <a:solidFill>
                  <a:schemeClr val="accent1"/>
                </a:solidFill>
              </a:rPr>
              <a:t>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687" y="1352071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Сварочное производство </a:t>
            </a:r>
            <a:endParaRPr lang="ru-RU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Автоматизация </a:t>
            </a:r>
            <a:r>
              <a:rPr lang="ru-RU" sz="2800" dirty="0"/>
              <a:t>технологических процессов и производств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Технология машиностроения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Техническое обслуживание и ремонт автомобильного транспорта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Программирование в компьютерных системах </a:t>
            </a:r>
            <a:r>
              <a:rPr lang="ru-RU" sz="2800" dirty="0" smtClean="0"/>
              <a:t> </a:t>
            </a:r>
            <a:endParaRPr lang="ru-RU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Право и организация социального обеспечения </a:t>
            </a:r>
            <a:r>
              <a:rPr lang="ru-RU" sz="2800" dirty="0" smtClean="0"/>
              <a:t> </a:t>
            </a:r>
            <a:endParaRPr lang="ru-RU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Банковское дело  </a:t>
            </a:r>
            <a:r>
              <a:rPr lang="ru-RU" sz="2800" dirty="0" smtClean="0"/>
              <a:t>(платно)</a:t>
            </a:r>
            <a:endParaRPr lang="ru-RU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Экономика, бухгалтерский учет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7310" y="575327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Экзамены: </a:t>
            </a:r>
            <a:r>
              <a:rPr lang="ru-RU" sz="2800" dirty="0" smtClean="0"/>
              <a:t>средний балл аттестата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4251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Тверской кооперативный техникум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9671" y="1256566"/>
            <a:ext cx="66247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9 </a:t>
            </a:r>
            <a:r>
              <a:rPr lang="ru-RU" sz="2800" b="1" dirty="0" smtClean="0">
                <a:solidFill>
                  <a:schemeClr val="accent1"/>
                </a:solidFill>
              </a:rPr>
              <a:t>-11 классов</a:t>
            </a:r>
          </a:p>
          <a:p>
            <a:pPr lvl="0" algn="ctr"/>
            <a:r>
              <a:rPr lang="ru-RU" sz="2800" b="1" dirty="0" smtClean="0">
                <a:solidFill>
                  <a:schemeClr val="accent1"/>
                </a:solidFill>
              </a:rPr>
              <a:t>платно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181" y="2210673"/>
            <a:ext cx="82831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ОРГАНИЗАЦИЯ ОБСЛУЖИВАНИЯ В ОБЩЕСТВЕННОМ </a:t>
            </a:r>
            <a:r>
              <a:rPr lang="ru-RU" sz="2800" dirty="0" smtClean="0"/>
              <a:t>ПИТАНИИ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ПРАВО И ОРГАНИЗАЦИЯСОЦИАЛЬНОГО </a:t>
            </a:r>
            <a:r>
              <a:rPr lang="ru-RU" sz="2800" dirty="0" smtClean="0"/>
              <a:t>ОБЕСПЕЧЕНИЯ (русский и история)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ЭКОНОМИКА И БУХГАЛТЕРСКИЙ </a:t>
            </a:r>
            <a:r>
              <a:rPr lang="ru-RU" sz="2800" dirty="0" smtClean="0"/>
              <a:t>УЧЕТ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КОММЕРЦИЯ </a:t>
            </a:r>
            <a:endParaRPr lang="ru-RU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ТУРИЗМ ( экзамены: русский и история)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3548" y="543796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русский язык и математика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7155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Тверской машиностроительный колледж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469944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9 </a:t>
            </a:r>
            <a:r>
              <a:rPr lang="ru-RU" sz="2800" b="1" dirty="0" smtClean="0">
                <a:solidFill>
                  <a:schemeClr val="accent1"/>
                </a:solidFill>
              </a:rPr>
              <a:t>-11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181" y="2006327"/>
            <a:ext cx="82831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Правоведение</a:t>
            </a: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Право </a:t>
            </a:r>
            <a:r>
              <a:rPr lang="ru-RU" sz="2000" dirty="0"/>
              <a:t>и организация социального обеспечения </a:t>
            </a:r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Техническая </a:t>
            </a:r>
            <a:r>
              <a:rPr lang="ru-RU" sz="2000" dirty="0"/>
              <a:t>эксплуатация и обслуживание электрического и электромеханического оборудования (по отраслям) </a:t>
            </a:r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Технология машиностроения</a:t>
            </a: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Технология машиностроения</a:t>
            </a: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Техническое </a:t>
            </a:r>
            <a:r>
              <a:rPr lang="ru-RU" sz="2000" dirty="0"/>
              <a:t>обслуживание и ремонт автомобильного транспорта </a:t>
            </a:r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 Техническое </a:t>
            </a:r>
            <a:r>
              <a:rPr lang="ru-RU" sz="2000" dirty="0"/>
              <a:t>обслуживание и ремонт автомобильного транспорта </a:t>
            </a:r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Автоматизация технологических процессов и производств (по отраслям) </a:t>
            </a:r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Автоматизированные системы обработки информации и управления (по отраслям)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3548" y="576532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средний балл аттестата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33650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Тверской медицинский колледж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60888" y="956578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9 </a:t>
            </a:r>
            <a:r>
              <a:rPr lang="ru-RU" sz="2800" b="1" dirty="0" smtClean="0">
                <a:solidFill>
                  <a:schemeClr val="accent1"/>
                </a:solidFill>
              </a:rPr>
              <a:t>-11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0419" y="1700808"/>
            <a:ext cx="82831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/>
              <a:t>Сестринское </a:t>
            </a:r>
            <a:r>
              <a:rPr lang="ru-RU" sz="3200" dirty="0" smtClean="0"/>
              <a:t>дело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/>
              <a:t>Акушерское </a:t>
            </a:r>
            <a:r>
              <a:rPr lang="ru-RU" sz="3200" dirty="0" smtClean="0"/>
              <a:t>дело (11 класс)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/>
              <a:t>Лечебное </a:t>
            </a:r>
            <a:r>
              <a:rPr lang="ru-RU" sz="3200" dirty="0" smtClean="0"/>
              <a:t>дело (11 класс)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/>
              <a:t>Лабораторная </a:t>
            </a:r>
            <a:r>
              <a:rPr lang="ru-RU" sz="3200" dirty="0" smtClean="0"/>
              <a:t>диагностика (9 класс)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smtClean="0"/>
              <a:t>Фармация (11 класс)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/>
              <a:t>Стоматология </a:t>
            </a:r>
            <a:r>
              <a:rPr lang="ru-RU" sz="3200" dirty="0" smtClean="0"/>
              <a:t>ортопедическая (11 класс)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03548" y="576532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средний балл аттестата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57304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Тверской педагогический колледж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60888" y="956578"/>
            <a:ext cx="662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1"/>
                </a:solidFill>
              </a:rPr>
              <a:t>поступление </a:t>
            </a:r>
            <a:r>
              <a:rPr lang="ru-RU" sz="2800" b="1" dirty="0">
                <a:solidFill>
                  <a:schemeClr val="accent1"/>
                </a:solidFill>
              </a:rPr>
              <a:t>на базе 9 </a:t>
            </a:r>
            <a:r>
              <a:rPr lang="ru-RU" sz="2800" b="1" dirty="0" smtClean="0">
                <a:solidFill>
                  <a:schemeClr val="accent1"/>
                </a:solidFill>
              </a:rPr>
              <a:t>-11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0419" y="1700808"/>
            <a:ext cx="82831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smtClean="0"/>
              <a:t>Музыкальное образование (9 класс + творческое испытание)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smtClean="0"/>
              <a:t>Дошкольное образование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smtClean="0"/>
              <a:t>Преподавание в начальных классах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smtClean="0"/>
              <a:t>Коррекционная педагогика в начальной школе (9 класс)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03548" y="576532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Экзамены: </a:t>
            </a:r>
            <a:r>
              <a:rPr lang="ru-RU" sz="2800" dirty="0" smtClean="0"/>
              <a:t>средний балл аттестата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13290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223</TotalTime>
  <Words>1007</Words>
  <Application>Microsoft Office PowerPoint</Application>
  <PresentationFormat>Экран (4:3)</PresentationFormat>
  <Paragraphs>210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Impact</vt:lpstr>
      <vt:lpstr>Times New Roman</vt:lpstr>
      <vt:lpstr>Wingdings</vt:lpstr>
      <vt:lpstr>NewsPrint</vt:lpstr>
      <vt:lpstr>Куда пойти учиться  после 9 класса  в Твери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Куда пойти учиться  после 9 класса  в Твери</dc:title>
  <dc:creator>Пользователь</dc:creator>
  <cp:lastModifiedBy>Ученик</cp:lastModifiedBy>
  <cp:revision>21</cp:revision>
  <dcterms:created xsi:type="dcterms:W3CDTF">2016-02-14T11:35:09Z</dcterms:created>
  <dcterms:modified xsi:type="dcterms:W3CDTF">2016-02-15T12:34:26Z</dcterms:modified>
</cp:coreProperties>
</file>