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6" r:id="rId2"/>
    <p:sldId id="362" r:id="rId3"/>
    <p:sldId id="267" r:id="rId4"/>
    <p:sldId id="325" r:id="rId5"/>
    <p:sldId id="354" r:id="rId6"/>
    <p:sldId id="347" r:id="rId7"/>
    <p:sldId id="340" r:id="rId8"/>
    <p:sldId id="348" r:id="rId9"/>
    <p:sldId id="273" r:id="rId10"/>
    <p:sldId id="318" r:id="rId11"/>
    <p:sldId id="361" r:id="rId12"/>
    <p:sldId id="275" r:id="rId13"/>
    <p:sldId id="307" r:id="rId14"/>
    <p:sldId id="357" r:id="rId15"/>
    <p:sldId id="356" r:id="rId16"/>
    <p:sldId id="330" r:id="rId17"/>
    <p:sldId id="351" r:id="rId18"/>
    <p:sldId id="364" r:id="rId19"/>
    <p:sldId id="350" r:id="rId20"/>
    <p:sldId id="355" r:id="rId21"/>
    <p:sldId id="352" r:id="rId22"/>
    <p:sldId id="360" r:id="rId23"/>
    <p:sldId id="277" r:id="rId24"/>
    <p:sldId id="353" r:id="rId25"/>
    <p:sldId id="358" r:id="rId26"/>
    <p:sldId id="332" r:id="rId27"/>
    <p:sldId id="36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003"/>
    <a:srgbClr val="FF9933"/>
    <a:srgbClr val="6699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96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8C360-64A6-475F-921A-DC78505FC79A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B4A3E-880F-43CF-A83F-76EF90CFF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905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9pPr>
          </a:lstStyle>
          <a:p>
            <a:pPr eaLnBrk="1"/>
            <a:fld id="{B3C21CF5-ED2F-4B09-828D-260A82A56216}" type="slidenum">
              <a:rPr lang="ru-RU" altLang="ru-RU">
                <a:solidFill>
                  <a:srgbClr val="000000"/>
                </a:solidFill>
                <a:latin typeface="Times New Roman" pitchFamily="16" charset="0"/>
              </a:rPr>
              <a:pPr eaLnBrk="1"/>
              <a:t>18</a:t>
            </a:fld>
            <a:endParaRPr lang="ru-RU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993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E8207E-B19C-4457-A398-B5DFC07667F6}" type="slidenum">
              <a:rPr lang="ru-RU" altLang="ru-RU"/>
              <a:pPr/>
              <a:t>24</a:t>
            </a:fld>
            <a:endParaRPr lang="ru-RU" altLang="ru-RU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Каждый шаг алгоритма написания буквы  запускается кликом мыши.</a:t>
            </a:r>
          </a:p>
          <a:p>
            <a:r>
              <a:rPr lang="ru-RU" altLang="ru-RU"/>
              <a:t>Автор работы: Марабаева Л.А., учитель начальных классов ГОУ СОШ №1207 г. Москва</a:t>
            </a:r>
          </a:p>
          <a:p>
            <a:endParaRPr lang="ru-RU" altLang="ru-RU"/>
          </a:p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3C71-DDEE-42E3-B0F1-9FC2C41557FC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DF1A-3A6D-4076-8B17-CF882C2BD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407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3C71-DDEE-42E3-B0F1-9FC2C41557FC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DF1A-3A6D-4076-8B17-CF882C2BD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380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3C71-DDEE-42E3-B0F1-9FC2C41557FC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DF1A-3A6D-4076-8B17-CF882C2BD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664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3C71-DDEE-42E3-B0F1-9FC2C41557FC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DF1A-3A6D-4076-8B17-CF882C2BD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009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3C71-DDEE-42E3-B0F1-9FC2C41557FC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DF1A-3A6D-4076-8B17-CF882C2BD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662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3C71-DDEE-42E3-B0F1-9FC2C41557FC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DF1A-3A6D-4076-8B17-CF882C2BD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917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3C71-DDEE-42E3-B0F1-9FC2C41557FC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DF1A-3A6D-4076-8B17-CF882C2BD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287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3C71-DDEE-42E3-B0F1-9FC2C41557FC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DF1A-3A6D-4076-8B17-CF882C2BD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053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3C71-DDEE-42E3-B0F1-9FC2C41557FC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DF1A-3A6D-4076-8B17-CF882C2BD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293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3C71-DDEE-42E3-B0F1-9FC2C41557FC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DF1A-3A6D-4076-8B17-CF882C2BD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83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3C71-DDEE-42E3-B0F1-9FC2C41557FC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DF1A-3A6D-4076-8B17-CF882C2BD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470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23C71-DDEE-42E3-B0F1-9FC2C41557FC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6DF1A-3A6D-4076-8B17-CF882C2BD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459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2;&#1086;&#1080;%20&#1076;&#1086;&#1082;&#1091;&#1084;&#1077;&#1085;&#1090;&#1099;\&#1084;&#1072;&#1084;&#1080;&#1085;&#1072;%20&#1087;&#1072;&#1087;&#1082;&#1072;\1%20&#1082;&#1083;&#1072;&#1089;&#1089;\&#1087;&#1086;%20&#1041;&#1072;&#1079;&#1072;&#1088;&#1085;&#1086;&#1084;&#1091;\14_ocarina_ii-_ocarina_ii__fluite_solo_.mp3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foto.mail.ru/mail/lyubov.51/746/3651.html#768" TargetMode="External"/><Relationship Id="rId3" Type="http://schemas.openxmlformats.org/officeDocument/2006/relationships/hyperlink" Target="http://images.yandex.ru/yandsearch?ed=1&amp;rpt=simage&amp;text=%D1%81%D0%BE%D0%BB%D0%BD%D1%8B%D1%88%D0%BA%D0%BE%20%D0%BA%D0%B0%D1%80%D1%82%D0%B8%D0%BD%D0%BA%D0%B8&amp;img_url=r.foto.radikal.ru/0705/83/90f99bbad84b.jpg&amp;spsite=fake-016-602158.ru&amp;p=72" TargetMode="External"/><Relationship Id="rId7" Type="http://schemas.openxmlformats.org/officeDocument/2006/relationships/hyperlink" Target="http://playground.udaff.com/gringo/pictures/stukachog.jpg" TargetMode="External"/><Relationship Id="rId2" Type="http://schemas.openxmlformats.org/officeDocument/2006/relationships/hyperlink" Target="http://images.yandex.ru/yandsearch?ed=1&amp;rpt=simage&amp;text=%D1%81%D0%BE%D0%BB%D0%BD%D1%8B%D1%88%D0%BA%D0%BE%20%D0%BA%D0%B0%D1%80%D1%82%D0%B8%D0%BD%D0%BA%D0%B8&amp;img_url=s46.radikal.ru/i113/0903/98/d9620c865461.jpg&amp;spsite=fake-049-12387110.ru&amp;p=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01.olx.ru/ui/8/68/52/1280921707_108136652_3--AutoCAD-ArchiCAD---1280921707.jpg" TargetMode="External"/><Relationship Id="rId5" Type="http://schemas.openxmlformats.org/officeDocument/2006/relationships/hyperlink" Target="http://banana.by/uploads/posts/2010-01/1263137671_t.jpg" TargetMode="External"/><Relationship Id="rId4" Type="http://schemas.openxmlformats.org/officeDocument/2006/relationships/hyperlink" Target="http://images.yandex.ru/yandsearch?nl=1&amp;ed=1&amp;rpt=simage&amp;text=%D1%82%D1%83%D1%87%D0%BA%D0%B0%20%D1%81%20%D0%B4%D0%BE%D0%B6%D0%B4%D0%B5%D0%BC&amp;img_url=dl7.glitter-graphics.net/pub/499/499407t73srikefi.jpg&amp;spsite=fake-031-10615078.ru&amp;p=5" TargetMode="External"/><Relationship Id="rId9" Type="http://schemas.openxmlformats.org/officeDocument/2006/relationships/hyperlink" Target="http://900igr.net/data/skazki-i-igry/CHej-zvuk-1.files/0009-034-Telefon.pn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5" y="0"/>
            <a:ext cx="914505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46076"/>
            <a:ext cx="630114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tx2"/>
                </a:solidFill>
                <a:cs typeface="Aharoni" panose="02010803020104030203" pitchFamily="2" charset="-79"/>
              </a:rPr>
              <a:t>Назови  слова,  которые </a:t>
            </a:r>
          </a:p>
          <a:p>
            <a:r>
              <a:rPr lang="ru-RU" sz="4400" b="1" dirty="0" smtClean="0">
                <a:solidFill>
                  <a:schemeClr val="tx2"/>
                </a:solidFill>
                <a:cs typeface="Aharoni" panose="02010803020104030203" pitchFamily="2" charset="-79"/>
              </a:rPr>
              <a:t> начинаются   со  звуков  </a:t>
            </a:r>
            <a:endParaRPr lang="ru-RU" sz="4400" b="1" dirty="0">
              <a:solidFill>
                <a:schemeClr val="tx2"/>
              </a:solidFill>
              <a:cs typeface="Aharoni" panose="02010803020104030203" pitchFamily="2" charset="-79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4741475" y="1971565"/>
            <a:ext cx="944489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</a:rPr>
              <a:t>[</a:t>
            </a:r>
            <a:r>
              <a:rPr lang="ru-RU" sz="4800" b="1" dirty="0" smtClean="0">
                <a:solidFill>
                  <a:srgbClr val="0070C0"/>
                </a:solidFill>
              </a:rPr>
              <a:t>д</a:t>
            </a:r>
            <a:r>
              <a:rPr lang="en-US" sz="4800" b="1" dirty="0" smtClean="0">
                <a:solidFill>
                  <a:srgbClr val="0070C0"/>
                </a:solidFill>
              </a:rPr>
              <a:t>]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347863" y="1962148"/>
            <a:ext cx="1128835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00B050"/>
                </a:solidFill>
              </a:rPr>
              <a:t>[</a:t>
            </a:r>
            <a:r>
              <a:rPr lang="ru-RU" sz="4800" b="1" dirty="0" smtClean="0">
                <a:solidFill>
                  <a:srgbClr val="00B050"/>
                </a:solidFill>
              </a:rPr>
              <a:t>д</a:t>
            </a:r>
            <a:r>
              <a:rPr lang="en-US" sz="4800" b="1" dirty="0" smtClean="0">
                <a:solidFill>
                  <a:srgbClr val="00B050"/>
                </a:solidFill>
              </a:rPr>
              <a:t>`]</a:t>
            </a:r>
            <a:endParaRPr lang="ru-RU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51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lh3.ggpht.com/-KKL64f34_Us/TnjUCxPfzRI/AAAAAAAACNQ/fy4ErIpTz1Y/clip_image005_thumb%25255B2%25255D.gif?imgmax=80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08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103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85750" y="428625"/>
            <a:ext cx="8501063" cy="3714750"/>
          </a:xfrm>
          <a:prstGeom prst="ellipse">
            <a:avLst/>
          </a:prstGeom>
          <a:solidFill>
            <a:schemeClr val="bg1"/>
          </a:solidFill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Кольцо 4"/>
          <p:cNvSpPr/>
          <p:nvPr/>
        </p:nvSpPr>
        <p:spPr>
          <a:xfrm>
            <a:off x="1571625" y="928688"/>
            <a:ext cx="2928938" cy="2643187"/>
          </a:xfrm>
          <a:prstGeom prst="donut">
            <a:avLst>
              <a:gd name="adj" fmla="val 5778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Кольцо 5"/>
          <p:cNvSpPr/>
          <p:nvPr/>
        </p:nvSpPr>
        <p:spPr>
          <a:xfrm>
            <a:off x="4643438" y="928688"/>
            <a:ext cx="2928937" cy="2643187"/>
          </a:xfrm>
          <a:prstGeom prst="donut">
            <a:avLst>
              <a:gd name="adj" fmla="val 5778"/>
            </a:avLst>
          </a:prstGeom>
          <a:solidFill>
            <a:srgbClr val="0070C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8" name="Прямая со стрелкой 7"/>
          <p:cNvCxnSpPr>
            <a:stCxn id="4" idx="0"/>
            <a:endCxn id="4" idx="4"/>
          </p:cNvCxnSpPr>
          <p:nvPr/>
        </p:nvCxnSpPr>
        <p:spPr>
          <a:xfrm rot="16200000" flipH="1">
            <a:off x="2678907" y="2285206"/>
            <a:ext cx="3714750" cy="1587"/>
          </a:xfrm>
          <a:prstGeom prst="straightConnector1">
            <a:avLst/>
          </a:prstGeom>
          <a:ln w="1270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6200000" flipH="1">
            <a:off x="2715419" y="2285206"/>
            <a:ext cx="3714750" cy="1588"/>
          </a:xfrm>
          <a:prstGeom prst="straightConnector1">
            <a:avLst/>
          </a:prstGeom>
          <a:ln w="1270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4" idx="6"/>
            <a:endCxn id="4" idx="2"/>
          </p:cNvCxnSpPr>
          <p:nvPr/>
        </p:nvCxnSpPr>
        <p:spPr>
          <a:xfrm flipH="1">
            <a:off x="285750" y="2286000"/>
            <a:ext cx="8501063" cy="1588"/>
          </a:xfrm>
          <a:prstGeom prst="straightConnector1">
            <a:avLst/>
          </a:prstGeom>
          <a:ln w="1270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7-конечная звезда 17"/>
          <p:cNvSpPr/>
          <p:nvPr/>
        </p:nvSpPr>
        <p:spPr>
          <a:xfrm>
            <a:off x="4286250" y="2000250"/>
            <a:ext cx="357188" cy="357188"/>
          </a:xfrm>
          <a:prstGeom prst="star7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7-конечная звезда 19"/>
          <p:cNvSpPr/>
          <p:nvPr/>
        </p:nvSpPr>
        <p:spPr>
          <a:xfrm>
            <a:off x="4357688" y="2000250"/>
            <a:ext cx="357187" cy="357188"/>
          </a:xfrm>
          <a:prstGeom prst="star7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7-конечная звезда 20"/>
          <p:cNvSpPr/>
          <p:nvPr/>
        </p:nvSpPr>
        <p:spPr>
          <a:xfrm>
            <a:off x="214313" y="2071688"/>
            <a:ext cx="357187" cy="357187"/>
          </a:xfrm>
          <a:prstGeom prst="star7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7-конечная звезда 21"/>
          <p:cNvSpPr/>
          <p:nvPr/>
        </p:nvSpPr>
        <p:spPr>
          <a:xfrm>
            <a:off x="4357688" y="285750"/>
            <a:ext cx="357187" cy="357188"/>
          </a:xfrm>
          <a:prstGeom prst="star7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7-конечная звезда 22"/>
          <p:cNvSpPr/>
          <p:nvPr/>
        </p:nvSpPr>
        <p:spPr>
          <a:xfrm>
            <a:off x="8572500" y="2071688"/>
            <a:ext cx="357188" cy="357187"/>
          </a:xfrm>
          <a:prstGeom prst="star7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7-конечная звезда 23"/>
          <p:cNvSpPr/>
          <p:nvPr/>
        </p:nvSpPr>
        <p:spPr>
          <a:xfrm>
            <a:off x="4572000" y="2000250"/>
            <a:ext cx="357188" cy="357188"/>
          </a:xfrm>
          <a:prstGeom prst="star7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7-конечная звезда 13">
            <a:hlinkClick r:id="" action="ppaction://macro?name=DragandDrop"/>
          </p:cNvPr>
          <p:cNvSpPr/>
          <p:nvPr/>
        </p:nvSpPr>
        <p:spPr>
          <a:xfrm>
            <a:off x="4357688" y="2071688"/>
            <a:ext cx="357187" cy="357187"/>
          </a:xfrm>
          <a:prstGeom prst="star7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7-конечная звезда 14">
            <a:hlinkClick r:id="" action="ppaction://macro?name=DragandDrop"/>
          </p:cNvPr>
          <p:cNvSpPr/>
          <p:nvPr/>
        </p:nvSpPr>
        <p:spPr>
          <a:xfrm>
            <a:off x="8572500" y="2071688"/>
            <a:ext cx="357188" cy="357187"/>
          </a:xfrm>
          <a:prstGeom prst="star7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7-конечная звезда 15">
            <a:hlinkClick r:id="" action="ppaction://macro?name=DragandDrop"/>
          </p:cNvPr>
          <p:cNvSpPr/>
          <p:nvPr/>
        </p:nvSpPr>
        <p:spPr>
          <a:xfrm>
            <a:off x="4429125" y="3857625"/>
            <a:ext cx="357188" cy="357188"/>
          </a:xfrm>
          <a:prstGeom prst="star7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7-конечная звезда 16">
            <a:hlinkClick r:id="" action="ppaction://macro?name=DragandDrop"/>
          </p:cNvPr>
          <p:cNvSpPr/>
          <p:nvPr/>
        </p:nvSpPr>
        <p:spPr>
          <a:xfrm>
            <a:off x="214313" y="2071688"/>
            <a:ext cx="357187" cy="357187"/>
          </a:xfrm>
          <a:prstGeom prst="star7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" name="14_ocarina_ii-_ocarina_ii__fluite_solo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813" y="6429375"/>
            <a:ext cx="16192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384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6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08 -0.01688 -0.00851 -0.04879 -0.01754 -0.06983 C -0.02656 -0.09087 -0.04097 -0.11214 -0.05399 -0.12694 C -0.06701 -0.14174 -0.07969 -0.15099 -0.09531 -0.15862 C -0.11094 -0.16625 -0.13281 -0.17156 -0.14757 -0.17341 C -0.16233 -0.17526 -0.17257 -0.17203 -0.1842 -0.16925 C -0.19583 -0.16648 -0.20625 -0.16324 -0.21754 -0.15654 C -0.22882 -0.14983 -0.24028 -0.14197 -0.25243 -0.12902 C -0.26458 -0.11607 -0.28177 -0.09573 -0.29045 -0.07839 C -0.29913 -0.06104 -0.30208 -0.04301 -0.30469 -0.02544 C -0.30729 -0.00786 -0.30764 0.01063 -0.30642 0.02728 C -0.30521 0.04393 -0.30208 0.05664 -0.29688 0.07398 C -0.29167 0.09133 -0.28733 0.11352 -0.27465 0.13086 C -0.26198 0.1482 -0.23837 0.16809 -0.22066 0.17757 C -0.20295 0.18705 -0.18195 0.18612 -0.16823 0.18797 C -0.15451 0.18982 -0.14913 0.18982 -0.13802 0.18797 C -0.12691 0.18612 -0.11389 0.18312 -0.10156 0.17757 C -0.08924 0.17202 -0.07431 0.16439 -0.06354 0.15422 C -0.05278 0.14404 -0.04549 0.13202 -0.03646 0.11607 C -0.02743 0.10011 -0.01493 0.07329 -0.00955 0.05919 C -0.00417 0.04508 -0.00573 0.04023 -0.00469 0.03167 C -0.00365 0.02312 0.00208 0.01687 0 0 Z " pathEditMode="relative" ptsTypes="aaaaaaaaaaaaaaaaaaaaaa">
                                      <p:cBhvr>
                                        <p:cTn id="1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91 -0.01341 0.00486 -0.04347 0.00955 -0.05919 C 0.01423 -0.07492 0.02066 -0.08255 0.02864 -0.09526 C 0.03663 -0.10798 0.04618 -0.12463 0.05729 -0.13549 C 0.0684 -0.14636 0.08298 -0.15445 0.09531 -0.1607 C 0.10764 -0.16694 0.11875 -0.17203 0.13177 -0.17341 C 0.14479 -0.1748 0.16094 -0.1711 0.17309 -0.16925 C 0.18524 -0.1674 0.19358 -0.1681 0.20486 -0.16278 C 0.21614 -0.15746 0.22917 -0.14775 0.24132 -0.13758 C 0.25347 -0.1274 0.26771 -0.11885 0.27778 -0.10151 C 0.28785 -0.08417 0.29722 -0.05341 0.30173 -0.03399 C 0.30625 -0.01457 0.30573 -0.00324 0.30486 0.01479 C 0.30399 0.03283 0.30191 0.05664 0.29687 0.07398 C 0.29184 0.09133 0.28177 0.10612 0.27465 0.11838 C 0.26753 0.13063 0.2625 0.13896 0.25399 0.14797 C 0.24548 0.15699 0.2342 0.16647 0.22396 0.17318 C 0.21371 0.17988 0.20382 0.18543 0.19219 0.18797 C 0.18055 0.19052 0.16319 0.18844 0.15399 0.18797 C 0.14479 0.18751 0.14739 0.18844 0.13663 0.18589 C 0.12587 0.18335 0.10243 0.18011 0.08889 0.17318 C 0.07535 0.16624 0.06614 0.15491 0.05555 0.14358 C 0.04496 0.13225 0.03351 0.11977 0.02552 0.10566 C 0.01753 0.09156 0.0125 0.07329 0.00798 0.05919 C 0.00347 0.04508 0 0.0319 -0.00156 0.02104 C -0.00313 0.01017 -0.00191 0.01341 0 0 Z " pathEditMode="relative" ptsTypes="aaaaaaaaaaaaaaaaaaaaaaaaa">
                                      <p:cBhvr>
                                        <p:cTn id="26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1688 C -0.00607 -0.03977 -0.01059 -0.06266 -0.01909 -0.08231 C -0.0276 -0.10196 -0.03524 -0.11768 -0.05243 -0.13526 C -0.06961 -0.15283 -0.09427 -0.17133 -0.12222 -0.18821 C -0.15017 -0.20508 -0.18489 -0.22335 -0.22066 -0.23676 C -0.25642 -0.25017 -0.30364 -0.26173 -0.33645 -0.26844 C -0.36927 -0.27514 -0.39079 -0.27514 -0.41753 -0.27699 C -0.44427 -0.27884 -0.47309 -0.27977 -0.49687 -0.27907 C -0.52066 -0.27838 -0.53107 -0.27676 -0.56041 -0.2726 C -0.58975 -0.26844 -0.64427 -0.26104 -0.67309 -0.25364 C -0.70191 -0.24624 -0.70885 -0.23907 -0.73333 -0.22821 C -0.75781 -0.21734 -0.79757 -0.203 -0.82066 -0.18821 C -0.84375 -0.17341 -0.85468 -0.15745 -0.87152 -0.13942 C -0.88836 -0.12138 -0.91163 -0.10289 -0.92222 -0.08023 C -0.93281 -0.05757 -0.9368 -0.03167 -0.93489 -0.00416 C -0.93298 0.02336 -0.92291 0.06104 -0.91111 0.08463 C -0.8993 0.10821 -0.88159 0.1207 -0.86354 0.13734 C -0.84548 0.15399 -0.82448 0.1711 -0.80312 0.18405 C -0.78177 0.197 -0.76232 0.20555 -0.73489 0.21573 C -0.70746 0.2259 -0.66701 0.23838 -0.63819 0.24532 C -0.60937 0.25226 -0.59184 0.25526 -0.56198 0.25804 C -0.53211 0.26081 -0.49288 0.26266 -0.45868 0.2622 C -0.42448 0.26174 -0.39566 0.26174 -0.35711 0.25573 C -0.31857 0.24971 -0.2651 0.23885 -0.22708 0.22613 C -0.18906 0.21341 -0.15833 0.19838 -0.12864 0.17966 C -0.09895 0.16093 -0.06857 0.13596 -0.0493 0.11422 C -0.03003 0.09249 -0.02014 0.06544 -0.01267 0.04856 C -0.0052 0.03145 -0.00642 0.02636 -0.00486 0.01272 C -0.00329 -0.00092 -0.00295 -0.02543 -0.00312 -0.03375 " pathEditMode="relative" rAng="0" ptsTypes="aaaaaaaaaaaaaaaaaaaaaaaaaaaaA">
                                      <p:cBhvr>
                                        <p:cTn id="38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00" y="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1688 C -0.00347 -0.0007 -0.00642 0.02705 -0.0125 0.04647 C -0.01857 0.06589 -0.02708 0.08346 -0.03784 0.09942 C -0.04878 0.11537 -0.06371 0.12948 -0.0776 0.14173 C -0.09184 0.15398 -0.10902 0.16462 -0.12222 0.17341 C -0.13507 0.18219 -0.14027 0.18728 -0.15538 0.19445 C -0.17048 0.20161 -0.18663 0.20716 -0.2125 0.21572 C -0.23836 0.22427 -0.27951 0.23838 -0.31093 0.24531 C -0.34236 0.25225 -0.3651 0.25618 -0.40139 0.25803 C -0.43784 0.25988 -0.48993 0.25872 -0.52986 0.25595 C -0.56979 0.25317 -0.60017 0.25179 -0.64114 0.24115 C -0.68177 0.23052 -0.73593 0.21133 -0.7743 0.19237 C -0.81267 0.17341 -0.84704 0.15121 -0.87135 0.12693 C -0.89531 0.10265 -0.9092 0.06936 -0.91875 0.04647 C -0.92829 0.02358 -0.92812 0.00924 -0.92829 -0.01041 C -0.92847 -0.03006 -0.92899 -0.0518 -0.92031 -0.07191 C -0.91163 -0.09203 -0.89722 -0.10891 -0.87586 -0.1311 C -0.85451 -0.1533 -0.82829 -0.18428 -0.79184 -0.20509 C -0.75555 -0.2259 -0.70711 -0.24232 -0.65868 -0.25573 C -0.60989 -0.26914 -0.55312 -0.28185 -0.49982 -0.28532 C -0.44687 -0.28879 -0.39166 -0.28602 -0.33941 -0.27677 C -0.28732 -0.26752 -0.23194 -0.25041 -0.18698 -0.23029 C -0.14201 -0.21018 -0.09895 -0.18058 -0.06961 -0.1563 C -0.04027 -0.13203 -0.02222 -0.10197 -0.01093 -0.0844 C 0.00018 -0.06683 -0.00364 -0.06289 -0.00156 -0.05064 C 0.00052 -0.03839 0.00035 -0.03307 -0.00156 -0.01688 Z " pathEditMode="relative" rAng="0" ptsTypes="aaaaaaaaaaaaaaaaaaaaaaaaaa">
                                      <p:cBhvr>
                                        <p:cTn id="41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3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5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-0.00087 0.26636 -0.00157 0.53271 " pathEditMode="relative" ptsTypes="aA">
                                      <p:cBhvr>
                                        <p:cTn id="5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0.46267 -0.00116 0.92552 -0.00208 " pathEditMode="relative" ptsTypes="aA">
                                      <p:cBhvr>
                                        <p:cTn id="6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7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799 -0.01896 -0.02118 -0.05896 -0.03646 -0.08463 C -0.05174 -0.11029 -0.07396 -0.14012 -0.09202 -0.15445 C -0.11007 -0.16879 -0.12986 -0.16856 -0.14445 -0.17133 C -0.15903 -0.17411 -0.16563 -0.17411 -0.17934 -0.17133 C -0.19306 -0.16856 -0.21459 -0.15977 -0.22709 -0.15445 C -0.23959 -0.14914 -0.24341 -0.14914 -0.254 -0.13966 C -0.26459 -0.13018 -0.27952 -0.11862 -0.29045 -0.09734 C -0.30139 -0.07607 -0.31615 -0.04162 -0.3191 -0.01272 C -0.32205 0.01618 -0.31459 0.0504 -0.30799 0.07607 C -0.30139 0.10173 -0.29236 0.12416 -0.27934 0.1415 C -0.26632 0.15884 -0.2467 0.17109 -0.23021 0.17965 C -0.21372 0.1882 -0.19653 0.19121 -0.18091 0.19237 C -0.16528 0.19352 -0.15469 0.19214 -0.13646 0.18589 C -0.11823 0.17965 -0.08785 0.16832 -0.07153 0.15422 C -0.05521 0.14011 -0.04844 0.12023 -0.0382 0.10127 C -0.02795 0.08231 -0.02014 0.06358 -0.00955 0.04 C 0.00104 0.01641 0.01371 -0.01272 0.02534 -0.04023 C 0.03698 -0.06775 0.04618 -0.10451 0.06024 -0.12486 C 0.0743 -0.14521 0.09687 -0.15538 0.10955 -0.16278 C 0.12222 -0.17018 0.12222 -0.16671 0.13646 -0.16925 C 0.15069 -0.1718 0.17708 -0.18035 0.19514 -0.17758 C 0.21319 -0.1748 0.22882 -0.16185 0.24444 -0.15237 C 0.26007 -0.14289 0.27673 -0.13758 0.28889 -0.1207 C 0.30104 -0.10382 0.31128 -0.07561 0.31736 -0.05087 C 0.32344 -0.02613 0.32795 0.00115 0.32534 0.02728 C 0.32274 0.05341 0.31475 0.08161 0.30156 0.10566 C 0.28837 0.12971 0.26528 0.15745 0.246 0.17109 C 0.22673 0.18474 0.20208 0.18589 0.18576 0.18797 C 0.16944 0.19005 0.16267 0.18728 0.14757 0.18381 C 0.13246 0.18034 0.10885 0.17503 0.09514 0.16693 C 0.08142 0.15884 0.07534 0.14936 0.0651 0.13526 C 0.05486 0.12115 0.0408 0.09664 0.03333 0.08231 C 0.02587 0.06797 0.0243 0.05734 0.02066 0.04855 C 0.01701 0.03977 0.0151 0.03884 0.01111 0.02959 C 0.00712 0.02034 0.00798 0.01896 0 0 Z " pathEditMode="relative" ptsTypes="aaaaaaaaaaaaaaaaaaaaaaaaaaaaaaaaaaaa">
                                      <p:cBhvr>
                                        <p:cTn id="7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335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3500"/>
                            </p:stCondLst>
                            <p:childTnLst>
                              <p:par>
                                <p:cTn id="8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9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4500"/>
                            </p:stCondLst>
                            <p:childTnLst>
                              <p:par>
                                <p:cTn id="9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4500"/>
                            </p:stCondLst>
                            <p:childTnLst>
                              <p:par>
                                <p:cTn id="9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10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1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11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08520" y="620688"/>
            <a:ext cx="9252520" cy="5940088"/>
          </a:xfrm>
          <a:prstGeom prst="rect">
            <a:avLst/>
          </a:prstGeom>
          <a:solidFill>
            <a:srgbClr val="FF9933"/>
          </a:solid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35000" b="1" dirty="0" smtClean="0">
                <a:ln w="11430"/>
                <a:solidFill>
                  <a:srgbClr val="17100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8000" b="1" dirty="0" smtClean="0">
                <a:ln w="11430"/>
                <a:solidFill>
                  <a:srgbClr val="17100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 </a:t>
            </a:r>
            <a:r>
              <a:rPr lang="ru-RU" sz="38000" b="1" dirty="0" err="1" smtClean="0">
                <a:ln w="11430"/>
                <a:solidFill>
                  <a:srgbClr val="17100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endParaRPr lang="ru-RU" sz="38000" b="1" dirty="0">
              <a:ln w="11430"/>
              <a:solidFill>
                <a:srgbClr val="17100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1440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404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8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63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Напечатай буквы</a:t>
            </a:r>
            <a:endParaRPr lang="ru-RU" sz="4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7170" name="Picture 2" descr="http://4.bp.blogspot.com/-97wGLKO-mgY/TiHYiwsXJDI/AAAAAAAAH90/smNJc1143ig/s1600/%25D0%2591%25D1%2583%25D0%25BA%25D0%25B2%25D0%25B0-%25D0%25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0997"/>
            <a:ext cx="6526426" cy="922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logolife.ru/wp-content/uploads/%D0%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36152"/>
            <a:ext cx="1226437" cy="163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logolife.ru/wp-content/uploads/%D0%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477" y="1470678"/>
            <a:ext cx="823263" cy="109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57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st1.stranamam.ru/data/cache/2011feb/16/06/1453006_67662-110x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06" y="620688"/>
            <a:ext cx="4133070" cy="567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g2.searchmasterclass.net/uploads/posts/2013-06-06/image_22620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518" y="980728"/>
            <a:ext cx="4251328" cy="500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49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2075"/>
          </a:xfrm>
        </p:spPr>
        <p:txBody>
          <a:bodyPr>
            <a:normAutofit fontScale="90000"/>
          </a:bodyPr>
          <a:lstStyle/>
          <a:p>
            <a:endParaRPr lang="ru-RU" altLang="ru-RU" sz="4000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55200" y="2288034"/>
            <a:ext cx="2016224" cy="4209851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None/>
            </a:pPr>
            <a:r>
              <a:rPr lang="ru-RU" altLang="ru-RU" sz="32400" dirty="0" smtClean="0">
                <a:solidFill>
                  <a:srgbClr val="0000FF"/>
                </a:solidFill>
              </a:rPr>
              <a:t>Д   </a:t>
            </a:r>
            <a:endParaRPr lang="ru-RU" altLang="ru-RU" sz="32400" dirty="0">
              <a:solidFill>
                <a:srgbClr val="0000FF"/>
              </a:solidFill>
            </a:endParaRPr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7" y="0"/>
            <a:ext cx="4249043" cy="659735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None/>
            </a:pPr>
            <a:r>
              <a:rPr lang="ru-RU" altLang="ru-RU" sz="7100" b="1" dirty="0">
                <a:solidFill>
                  <a:srgbClr val="FF0000"/>
                </a:solidFill>
              </a:rPr>
              <a:t>а</a:t>
            </a:r>
            <a:r>
              <a:rPr lang="ru-RU" altLang="ru-RU" sz="7100" b="1" dirty="0"/>
              <a:t>   -   </a:t>
            </a:r>
            <a:r>
              <a:rPr lang="ru-RU" altLang="ru-RU" sz="7100" b="1" dirty="0" smtClean="0"/>
              <a:t>да</a:t>
            </a:r>
            <a:endParaRPr lang="ru-RU" altLang="ru-RU" sz="7100" b="1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altLang="ru-RU" sz="7100" b="1" dirty="0">
                <a:solidFill>
                  <a:srgbClr val="FF0000"/>
                </a:solidFill>
              </a:rPr>
              <a:t>о   </a:t>
            </a:r>
            <a:r>
              <a:rPr lang="ru-RU" altLang="ru-RU" sz="7100" b="1" dirty="0"/>
              <a:t>-   </a:t>
            </a:r>
            <a:r>
              <a:rPr lang="ru-RU" altLang="ru-RU" sz="7100" b="1" dirty="0" smtClean="0"/>
              <a:t>до</a:t>
            </a:r>
            <a:endParaRPr lang="ru-RU" altLang="ru-RU" sz="7100" b="1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altLang="ru-RU" sz="7100" b="1" dirty="0">
                <a:solidFill>
                  <a:srgbClr val="FF0000"/>
                </a:solidFill>
              </a:rPr>
              <a:t>у   </a:t>
            </a:r>
            <a:r>
              <a:rPr lang="ru-RU" altLang="ru-RU" sz="7100" b="1" dirty="0"/>
              <a:t>-   </a:t>
            </a:r>
            <a:r>
              <a:rPr lang="ru-RU" altLang="ru-RU" sz="7100" b="1" dirty="0" err="1" smtClean="0"/>
              <a:t>ду</a:t>
            </a:r>
            <a:endParaRPr lang="ru-RU" altLang="ru-RU" sz="7100" b="1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altLang="ru-RU" sz="7100" b="1" dirty="0">
                <a:solidFill>
                  <a:srgbClr val="FF0000"/>
                </a:solidFill>
              </a:rPr>
              <a:t>и   </a:t>
            </a:r>
            <a:r>
              <a:rPr lang="ru-RU" altLang="ru-RU" sz="7100" b="1" dirty="0"/>
              <a:t>-   </a:t>
            </a:r>
            <a:r>
              <a:rPr lang="ru-RU" altLang="ru-RU" sz="7100" b="1" dirty="0" err="1" smtClean="0"/>
              <a:t>ди</a:t>
            </a:r>
            <a:endParaRPr lang="ru-RU" altLang="ru-RU" sz="7100" b="1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altLang="ru-RU" sz="7100" b="1" dirty="0">
                <a:solidFill>
                  <a:srgbClr val="FF0000"/>
                </a:solidFill>
              </a:rPr>
              <a:t>ы  </a:t>
            </a:r>
            <a:r>
              <a:rPr lang="ru-RU" altLang="ru-RU" sz="7100" b="1" dirty="0"/>
              <a:t>-  </a:t>
            </a:r>
            <a:r>
              <a:rPr lang="ru-RU" altLang="ru-RU" sz="7100" b="1" dirty="0" smtClean="0"/>
              <a:t> </a:t>
            </a:r>
            <a:r>
              <a:rPr lang="ru-RU" altLang="ru-RU" sz="7100" b="1" dirty="0" err="1" smtClean="0"/>
              <a:t>ды</a:t>
            </a:r>
            <a:endParaRPr lang="ru-RU" altLang="ru-RU" sz="7100" b="1" dirty="0" smtClean="0"/>
          </a:p>
          <a:p>
            <a:pPr>
              <a:buFont typeface="Wingdings" pitchFamily="2" charset="2"/>
              <a:buNone/>
            </a:pPr>
            <a:r>
              <a:rPr lang="ru-RU" altLang="ru-RU" sz="7100" b="1" dirty="0" smtClean="0">
                <a:solidFill>
                  <a:srgbClr val="FF0000"/>
                </a:solidFill>
              </a:rPr>
              <a:t> е  -   </a:t>
            </a:r>
            <a:r>
              <a:rPr lang="ru-RU" altLang="ru-RU" sz="7100" b="1" dirty="0" smtClean="0"/>
              <a:t>де</a:t>
            </a:r>
            <a:r>
              <a:rPr lang="ru-RU" altLang="ru-RU" sz="7100" b="1" dirty="0" smtClean="0">
                <a:solidFill>
                  <a:srgbClr val="FF0000"/>
                </a:solidFill>
              </a:rPr>
              <a:t> </a:t>
            </a:r>
          </a:p>
          <a:p>
            <a:pPr>
              <a:buFont typeface="Wingdings" pitchFamily="2" charset="2"/>
              <a:buNone/>
            </a:pPr>
            <a:endParaRPr lang="ru-RU" altLang="ru-RU" sz="7100" b="1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</a:pPr>
            <a:endParaRPr lang="ru-RU" altLang="ru-RU" sz="4000" b="1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</a:pPr>
            <a:endParaRPr lang="ru-RU" altLang="ru-RU" sz="4000" b="1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</a:pPr>
            <a:endParaRPr lang="ru-RU" altLang="ru-RU" sz="4000" b="1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</a:pPr>
            <a:endParaRPr lang="ru-RU" altLang="ru-RU" sz="4000" b="1" dirty="0">
              <a:solidFill>
                <a:srgbClr val="FF0000"/>
              </a:solidFill>
            </a:endParaRPr>
          </a:p>
        </p:txBody>
      </p:sp>
      <p:sp>
        <p:nvSpPr>
          <p:cNvPr id="132102" name="Line 6"/>
          <p:cNvSpPr>
            <a:spLocks noChangeShapeType="1"/>
          </p:cNvSpPr>
          <p:nvPr/>
        </p:nvSpPr>
        <p:spPr bwMode="auto">
          <a:xfrm flipV="1">
            <a:off x="2859736" y="1484310"/>
            <a:ext cx="1783702" cy="16074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32103" name="Line 7"/>
          <p:cNvSpPr>
            <a:spLocks noChangeShapeType="1"/>
          </p:cNvSpPr>
          <p:nvPr/>
        </p:nvSpPr>
        <p:spPr bwMode="auto">
          <a:xfrm flipV="1">
            <a:off x="2971424" y="2780926"/>
            <a:ext cx="1672014" cy="5760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2105" name="Line 9"/>
          <p:cNvSpPr>
            <a:spLocks noChangeShapeType="1"/>
          </p:cNvSpPr>
          <p:nvPr/>
        </p:nvSpPr>
        <p:spPr bwMode="auto">
          <a:xfrm>
            <a:off x="2899935" y="3573016"/>
            <a:ext cx="1687053" cy="2880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2106" name="Line 10"/>
          <p:cNvSpPr>
            <a:spLocks noChangeShapeType="1"/>
          </p:cNvSpPr>
          <p:nvPr/>
        </p:nvSpPr>
        <p:spPr bwMode="auto">
          <a:xfrm>
            <a:off x="2971424" y="4005064"/>
            <a:ext cx="1615563" cy="7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2107" name="Line 11"/>
          <p:cNvSpPr>
            <a:spLocks noChangeShapeType="1"/>
          </p:cNvSpPr>
          <p:nvPr/>
        </p:nvSpPr>
        <p:spPr bwMode="auto">
          <a:xfrm>
            <a:off x="2859735" y="4401108"/>
            <a:ext cx="1928289" cy="16201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V="1">
            <a:off x="2859735" y="620687"/>
            <a:ext cx="1928289" cy="20249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235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132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32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00" decel="100000" fill="hold"/>
                                        <p:tgtEl>
                                          <p:spTgt spid="132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132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32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00" decel="100000" fill="hold"/>
                                        <p:tgtEl>
                                          <p:spTgt spid="132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132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32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00" decel="100000" fill="hold"/>
                                        <p:tgtEl>
                                          <p:spTgt spid="132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3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0"/>
                                        <p:tgtEl>
                                          <p:spTgt spid="132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32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00" decel="100000" fill="hold"/>
                                        <p:tgtEl>
                                          <p:spTgt spid="132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4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0"/>
                                        <p:tgtEl>
                                          <p:spTgt spid="132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132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00" decel="100000" fill="hold"/>
                                        <p:tgtEl>
                                          <p:spTgt spid="132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500"/>
                            </p:stCondLst>
                            <p:childTnLst>
                              <p:par>
                                <p:cTn id="5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0"/>
                                        <p:tgtEl>
                                          <p:spTgt spid="132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132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00" decel="100000" fill="hold"/>
                                        <p:tgtEl>
                                          <p:spTgt spid="132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build="p"/>
      <p:bldP spid="132099" grpId="1" build="p"/>
      <p:bldP spid="13210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214313" y="0"/>
            <a:ext cx="8686800" cy="4525963"/>
          </a:xfrm>
        </p:spPr>
        <p:txBody>
          <a:bodyPr>
            <a:normAutofit/>
          </a:bodyPr>
          <a:lstStyle/>
          <a:p>
            <a:pPr algn="ctr" eaLnBrk="1" hangingPunct="1">
              <a:buFont typeface="Wingdings 2" pitchFamily="18" charset="2"/>
              <a:buNone/>
            </a:pPr>
            <a:r>
              <a:rPr lang="ru-RU" altLang="ru-RU" sz="5400" b="1" dirty="0" smtClean="0">
                <a:solidFill>
                  <a:srgbClr val="00B050"/>
                </a:solidFill>
              </a:rPr>
              <a:t>Дятел лечит древний дуб,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altLang="ru-RU" sz="5400" b="1" dirty="0" smtClean="0">
                <a:solidFill>
                  <a:srgbClr val="00B050"/>
                </a:solidFill>
              </a:rPr>
              <a:t>Добрый дятел дубу люб.</a:t>
            </a:r>
          </a:p>
        </p:txBody>
      </p:sp>
      <p:pic>
        <p:nvPicPr>
          <p:cNvPr id="20483" name="Picture 2" descr="D:\1 ЛЮДА\дяте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2357438"/>
            <a:ext cx="3175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777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Documents and Settings\user\Рабочий стол\9785090169264.jpg"/>
          <p:cNvPicPr>
            <a:picLocks noChangeAspect="1" noChangeArrowheads="1"/>
          </p:cNvPicPr>
          <p:nvPr/>
        </p:nvPicPr>
        <p:blipFill>
          <a:blip r:embed="rId3"/>
          <a:srcRect l="2362"/>
          <a:stretch>
            <a:fillRect/>
          </a:stretch>
        </p:blipFill>
        <p:spPr bwMode="auto">
          <a:xfrm>
            <a:off x="2915816" y="1721032"/>
            <a:ext cx="3784479" cy="508908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123728" y="692696"/>
            <a:ext cx="5623491" cy="837809"/>
          </a:xfrm>
          <a:prstGeom prst="rect">
            <a:avLst/>
          </a:prstGeom>
          <a:noFill/>
        </p:spPr>
        <p:txBody>
          <a:bodyPr wrap="none" lIns="82945" tIns="41473" rIns="82945" bIns="41473">
            <a:spAutoFit/>
          </a:bodyPr>
          <a:lstStyle/>
          <a:p>
            <a:r>
              <a:rPr lang="ru-RU" altLang="ru-RU" sz="4900" b="1" dirty="0">
                <a:solidFill>
                  <a:srgbClr val="191966"/>
                </a:solidFill>
              </a:rPr>
              <a:t>Работа с учебником</a:t>
            </a:r>
          </a:p>
        </p:txBody>
      </p:sp>
    </p:spTree>
    <p:extLst>
      <p:ext uri="{BB962C8B-B14F-4D97-AF65-F5344CB8AC3E}">
        <p14:creationId xmlns:p14="http://schemas.microsoft.com/office/powerpoint/2010/main" val="18505122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40" y="4435473"/>
            <a:ext cx="2592387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24263" y="620688"/>
            <a:ext cx="24176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Звезда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www.comixfuzzy.de/sympole_transparent/02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5" y="836712"/>
            <a:ext cx="2708275" cy="253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orld-mans.ru/image/verhushka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334" y="302541"/>
            <a:ext cx="2667620" cy="266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stihi.ru/pics/2014/01/07/632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76" y="3220075"/>
            <a:ext cx="4137178" cy="344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10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Знакомство с буквой </a:t>
            </a:r>
            <a:r>
              <a:rPr lang="ru-RU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Д,д</a:t>
            </a: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.</a:t>
            </a:r>
            <a:b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869160"/>
            <a:ext cx="6400800" cy="1752600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171003"/>
                </a:solidFill>
              </a:rPr>
              <a:t>Учитель начальных классов</a:t>
            </a:r>
          </a:p>
          <a:p>
            <a:r>
              <a:rPr lang="ru-RU" i="1" dirty="0" smtClean="0">
                <a:solidFill>
                  <a:srgbClr val="171003"/>
                </a:solidFill>
              </a:rPr>
              <a:t>МОУ СОШ  №  39 г. Твери</a:t>
            </a:r>
          </a:p>
          <a:p>
            <a:r>
              <a:rPr lang="ru-RU" i="1" dirty="0" err="1" smtClean="0">
                <a:solidFill>
                  <a:srgbClr val="171003"/>
                </a:solidFill>
              </a:rPr>
              <a:t>Ермошкина</a:t>
            </a:r>
            <a:r>
              <a:rPr lang="ru-RU" i="1" dirty="0" smtClean="0">
                <a:solidFill>
                  <a:srgbClr val="171003"/>
                </a:solidFill>
              </a:rPr>
              <a:t>  Е.А.</a:t>
            </a:r>
            <a:endParaRPr lang="ru-RU" i="1" dirty="0">
              <a:solidFill>
                <a:srgbClr val="1710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42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ru-RU" altLang="ru-RU" sz="3200" b="1" dirty="0" smtClean="0"/>
              <a:t>Какие звуки обозначает буква э?</a:t>
            </a:r>
            <a:endParaRPr lang="ru-RU" altLang="ru-RU" sz="3200" dirty="0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81000" y="1066800"/>
            <a:ext cx="2133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400" b="1" kern="0" dirty="0">
                <a:solidFill>
                  <a:srgbClr val="3366FF"/>
                </a:solidFill>
                <a:latin typeface="+mj-lt"/>
                <a:ea typeface="+mj-ea"/>
                <a:cs typeface="+mj-cs"/>
              </a:rPr>
              <a:t>гласный</a:t>
            </a:r>
          </a:p>
          <a:p>
            <a:pPr algn="ctr" eaLnBrk="0" hangingPunct="0">
              <a:defRPr/>
            </a:pPr>
            <a:r>
              <a:rPr lang="ru-RU" sz="2400" b="1" kern="0" dirty="0">
                <a:solidFill>
                  <a:srgbClr val="3366FF"/>
                </a:solidFill>
                <a:latin typeface="+mj-lt"/>
                <a:ea typeface="+mj-ea"/>
                <a:cs typeface="+mj-cs"/>
              </a:rPr>
              <a:t>согласный</a:t>
            </a:r>
            <a:endParaRPr lang="ru-RU" sz="2400" kern="0" dirty="0">
              <a:solidFill>
                <a:srgbClr val="3366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429000" y="1066800"/>
            <a:ext cx="2133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400" b="1" kern="0" dirty="0">
                <a:solidFill>
                  <a:srgbClr val="3366FF"/>
                </a:solidFill>
                <a:latin typeface="+mj-lt"/>
                <a:ea typeface="+mj-ea"/>
                <a:cs typeface="+mj-cs"/>
              </a:rPr>
              <a:t>звонкий</a:t>
            </a:r>
          </a:p>
          <a:p>
            <a:pPr algn="ctr" eaLnBrk="0" hangingPunct="0">
              <a:defRPr/>
            </a:pPr>
            <a:r>
              <a:rPr lang="ru-RU" sz="2400" b="1" kern="0" dirty="0">
                <a:solidFill>
                  <a:srgbClr val="3366FF"/>
                </a:solidFill>
                <a:latin typeface="+mj-lt"/>
                <a:ea typeface="+mj-ea"/>
                <a:cs typeface="+mj-cs"/>
              </a:rPr>
              <a:t>глухой</a:t>
            </a:r>
            <a:endParaRPr lang="ru-RU" sz="2400" kern="0" dirty="0">
              <a:solidFill>
                <a:srgbClr val="3366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6553200" y="1066800"/>
            <a:ext cx="2133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400" b="1" kern="0" dirty="0">
                <a:solidFill>
                  <a:srgbClr val="3366FF"/>
                </a:solidFill>
                <a:latin typeface="+mj-lt"/>
                <a:ea typeface="+mj-ea"/>
                <a:cs typeface="+mj-cs"/>
              </a:rPr>
              <a:t>твердый</a:t>
            </a:r>
          </a:p>
          <a:p>
            <a:pPr algn="ctr" eaLnBrk="0" hangingPunct="0">
              <a:defRPr/>
            </a:pPr>
            <a:r>
              <a:rPr lang="ru-RU" sz="2400" b="1" kern="0" dirty="0">
                <a:solidFill>
                  <a:srgbClr val="3366FF"/>
                </a:solidFill>
                <a:latin typeface="+mj-lt"/>
                <a:ea typeface="+mj-ea"/>
                <a:cs typeface="+mj-cs"/>
              </a:rPr>
              <a:t>мягкий</a:t>
            </a:r>
            <a:endParaRPr lang="ru-RU" sz="2400" kern="0" dirty="0">
              <a:solidFill>
                <a:srgbClr val="3366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271" name="TextBox 28"/>
          <p:cNvSpPr txBox="1">
            <a:spLocks noChangeArrowheads="1"/>
          </p:cNvSpPr>
          <p:nvPr/>
        </p:nvSpPr>
        <p:spPr bwMode="auto">
          <a:xfrm>
            <a:off x="2133600" y="762000"/>
            <a:ext cx="647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7200">
                <a:solidFill>
                  <a:srgbClr val="3366FF"/>
                </a:solidFill>
              </a:rPr>
              <a:t>?</a:t>
            </a:r>
          </a:p>
        </p:txBody>
      </p:sp>
      <p:sp>
        <p:nvSpPr>
          <p:cNvPr id="11272" name="TextBox 28"/>
          <p:cNvSpPr txBox="1">
            <a:spLocks noChangeArrowheads="1"/>
          </p:cNvSpPr>
          <p:nvPr/>
        </p:nvSpPr>
        <p:spPr bwMode="auto">
          <a:xfrm>
            <a:off x="8229600" y="781050"/>
            <a:ext cx="685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7200">
                <a:solidFill>
                  <a:srgbClr val="3366FF"/>
                </a:solidFill>
              </a:rPr>
              <a:t>?</a:t>
            </a:r>
          </a:p>
        </p:txBody>
      </p:sp>
      <p:sp>
        <p:nvSpPr>
          <p:cNvPr id="11273" name="TextBox 28"/>
          <p:cNvSpPr txBox="1">
            <a:spLocks noChangeArrowheads="1"/>
          </p:cNvSpPr>
          <p:nvPr/>
        </p:nvSpPr>
        <p:spPr bwMode="auto">
          <a:xfrm>
            <a:off x="5067300" y="762000"/>
            <a:ext cx="647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7200">
                <a:solidFill>
                  <a:srgbClr val="3366FF"/>
                </a:solidFill>
              </a:rPr>
              <a:t>?</a:t>
            </a:r>
          </a:p>
        </p:txBody>
      </p:sp>
      <p:pic>
        <p:nvPicPr>
          <p:cNvPr id="3076" name="Picture 4" descr="http://1.bp.blogspot.com/-lVTHVGUZ_1s/UtfUmM8TA7I/AAAAAAAADIA/i0fCmg06jaQ/s1600/%D0%B1%D1%83%D0%BA%D0%B2%D0%B0+%D0%9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163" y="1989184"/>
            <a:ext cx="3575274" cy="325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08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6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Оцени свою работу </a:t>
            </a:r>
          </a:p>
        </p:txBody>
      </p:sp>
      <p:sp>
        <p:nvSpPr>
          <p:cNvPr id="20483" name="Oval 5"/>
          <p:cNvSpPr>
            <a:spLocks noChangeArrowheads="1"/>
          </p:cNvSpPr>
          <p:nvPr/>
        </p:nvSpPr>
        <p:spPr bwMode="auto">
          <a:xfrm>
            <a:off x="971550" y="2060575"/>
            <a:ext cx="1371600" cy="14478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20484" name="WordArt 6"/>
          <p:cNvSpPr>
            <a:spLocks noChangeArrowheads="1" noChangeShapeType="1" noTextEdit="1"/>
          </p:cNvSpPr>
          <p:nvPr/>
        </p:nvSpPr>
        <p:spPr bwMode="auto">
          <a:xfrm>
            <a:off x="2590800" y="2286000"/>
            <a:ext cx="541020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-у меня всё получилось</a:t>
            </a:r>
          </a:p>
        </p:txBody>
      </p:sp>
      <p:sp>
        <p:nvSpPr>
          <p:cNvPr id="20485" name="Oval 7"/>
          <p:cNvSpPr>
            <a:spLocks noChangeArrowheads="1"/>
          </p:cNvSpPr>
          <p:nvPr/>
        </p:nvSpPr>
        <p:spPr bwMode="auto">
          <a:xfrm>
            <a:off x="1066800" y="3657600"/>
            <a:ext cx="1295400" cy="1371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20486" name="WordArt 8"/>
          <p:cNvSpPr>
            <a:spLocks noChangeArrowheads="1" noChangeShapeType="1" noTextEdit="1"/>
          </p:cNvSpPr>
          <p:nvPr/>
        </p:nvSpPr>
        <p:spPr bwMode="auto">
          <a:xfrm>
            <a:off x="2667000" y="4038600"/>
            <a:ext cx="556260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 я испытываю затруднения</a:t>
            </a:r>
          </a:p>
        </p:txBody>
      </p:sp>
      <p:sp>
        <p:nvSpPr>
          <p:cNvPr id="20487" name="Oval 9"/>
          <p:cNvSpPr>
            <a:spLocks noChangeArrowheads="1"/>
          </p:cNvSpPr>
          <p:nvPr/>
        </p:nvSpPr>
        <p:spPr bwMode="auto">
          <a:xfrm>
            <a:off x="1524000" y="5334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20488" name="Oval 10"/>
          <p:cNvSpPr>
            <a:spLocks noChangeArrowheads="1"/>
          </p:cNvSpPr>
          <p:nvPr/>
        </p:nvSpPr>
        <p:spPr bwMode="auto">
          <a:xfrm>
            <a:off x="1066800" y="5257800"/>
            <a:ext cx="1295400" cy="1371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20489" name="WordArt 11"/>
          <p:cNvSpPr>
            <a:spLocks noChangeArrowheads="1" noChangeShapeType="1" noTextEdit="1"/>
          </p:cNvSpPr>
          <p:nvPr/>
        </p:nvSpPr>
        <p:spPr bwMode="auto">
          <a:xfrm>
            <a:off x="2895600" y="5638800"/>
            <a:ext cx="5181600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 я ничего не понял</a:t>
            </a:r>
          </a:p>
        </p:txBody>
      </p:sp>
    </p:spTree>
    <p:extLst>
      <p:ext uri="{BB962C8B-B14F-4D97-AF65-F5344CB8AC3E}">
        <p14:creationId xmlns:p14="http://schemas.microsoft.com/office/powerpoint/2010/main" val="424244924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132856"/>
            <a:ext cx="8229600" cy="1143000"/>
          </a:xfrm>
        </p:spPr>
        <p:txBody>
          <a:bodyPr>
            <a:noAutofit/>
          </a:bodyPr>
          <a:lstStyle/>
          <a:p>
            <a:r>
              <a:rPr lang="ru-RU" sz="8800" i="1" dirty="0" smtClean="0">
                <a:latin typeface="Monotype Corsiva" panose="03010101010201010101" pitchFamily="66" charset="0"/>
              </a:rPr>
              <a:t>Урок</a:t>
            </a:r>
            <a:br>
              <a:rPr lang="ru-RU" sz="8800" i="1" dirty="0" smtClean="0">
                <a:latin typeface="Monotype Corsiva" panose="03010101010201010101" pitchFamily="66" charset="0"/>
              </a:rPr>
            </a:br>
            <a:r>
              <a:rPr lang="ru-RU" sz="8800" i="1" dirty="0" smtClean="0">
                <a:latin typeface="Monotype Corsiva" panose="03010101010201010101" pitchFamily="66" charset="0"/>
              </a:rPr>
              <a:t>письма</a:t>
            </a:r>
            <a:endParaRPr lang="ru-RU" sz="8800" i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74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вгения\Desktop\ПЛАКАТЫ\148929_html_m3dc898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0046"/>
            <a:ext cx="6264696" cy="678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10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1" name="Group 95"/>
          <p:cNvGrpSpPr>
            <a:grpSpLocks/>
          </p:cNvGrpSpPr>
          <p:nvPr/>
        </p:nvGrpSpPr>
        <p:grpSpPr bwMode="auto">
          <a:xfrm>
            <a:off x="5181600" y="6096000"/>
            <a:ext cx="862013" cy="609600"/>
            <a:chOff x="567" y="2931"/>
            <a:chExt cx="726" cy="544"/>
          </a:xfrm>
        </p:grpSpPr>
        <p:sp>
          <p:nvSpPr>
            <p:cNvPr id="9312" name="Oval 96"/>
            <p:cNvSpPr>
              <a:spLocks noChangeArrowheads="1"/>
            </p:cNvSpPr>
            <p:nvPr/>
          </p:nvSpPr>
          <p:spPr bwMode="auto">
            <a:xfrm rot="1872103">
              <a:off x="567" y="2976"/>
              <a:ext cx="577" cy="499"/>
            </a:xfrm>
            <a:prstGeom prst="ellipse">
              <a:avLst/>
            </a:prstGeom>
            <a:noFill/>
            <a:ln w="1270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13" name="Rectangle 97"/>
            <p:cNvSpPr>
              <a:spLocks noChangeArrowheads="1"/>
            </p:cNvSpPr>
            <p:nvPr/>
          </p:nvSpPr>
          <p:spPr bwMode="auto">
            <a:xfrm rot="1471967">
              <a:off x="567" y="2931"/>
              <a:ext cx="726" cy="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218" name="Line 2"/>
          <p:cNvSpPr>
            <a:spLocks noChangeShapeType="1"/>
          </p:cNvSpPr>
          <p:nvPr/>
        </p:nvSpPr>
        <p:spPr bwMode="auto">
          <a:xfrm flipH="1">
            <a:off x="26670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 flipH="1">
            <a:off x="11160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76200" y="4800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152400" y="2590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 flipH="1">
            <a:off x="56515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9292" name="Group 76"/>
          <p:cNvGrpSpPr>
            <a:grpSpLocks/>
          </p:cNvGrpSpPr>
          <p:nvPr/>
        </p:nvGrpSpPr>
        <p:grpSpPr bwMode="auto">
          <a:xfrm>
            <a:off x="5832475" y="2608263"/>
            <a:ext cx="1368425" cy="865187"/>
            <a:chOff x="3168" y="240"/>
            <a:chExt cx="862" cy="545"/>
          </a:xfrm>
        </p:grpSpPr>
        <p:sp>
          <p:nvSpPr>
            <p:cNvPr id="9293" name="Oval 77"/>
            <p:cNvSpPr>
              <a:spLocks noChangeArrowheads="1"/>
            </p:cNvSpPr>
            <p:nvPr/>
          </p:nvSpPr>
          <p:spPr bwMode="auto">
            <a:xfrm>
              <a:off x="3264" y="240"/>
              <a:ext cx="680" cy="499"/>
            </a:xfrm>
            <a:prstGeom prst="ellipse">
              <a:avLst/>
            </a:prstGeom>
            <a:noFill/>
            <a:ln w="114300">
              <a:solidFill>
                <a:srgbClr val="6666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94" name="Rectangle 78"/>
            <p:cNvSpPr>
              <a:spLocks noChangeArrowheads="1"/>
            </p:cNvSpPr>
            <p:nvPr/>
          </p:nvSpPr>
          <p:spPr bwMode="auto">
            <a:xfrm rot="493204">
              <a:off x="3168" y="422"/>
              <a:ext cx="862" cy="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297" name="Oval 81"/>
          <p:cNvSpPr>
            <a:spLocks noChangeArrowheads="1"/>
          </p:cNvSpPr>
          <p:nvPr/>
        </p:nvSpPr>
        <p:spPr bwMode="auto">
          <a:xfrm rot="1937574">
            <a:off x="5419725" y="3836988"/>
            <a:ext cx="604838" cy="935037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98" name="Rectangle 82"/>
          <p:cNvSpPr>
            <a:spLocks noChangeArrowheads="1"/>
          </p:cNvSpPr>
          <p:nvPr/>
        </p:nvSpPr>
        <p:spPr bwMode="auto">
          <a:xfrm rot="12019435" flipV="1">
            <a:off x="5208588" y="3773488"/>
            <a:ext cx="1152525" cy="647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99" name="Rectangle 83"/>
          <p:cNvSpPr>
            <a:spLocks noChangeArrowheads="1"/>
          </p:cNvSpPr>
          <p:nvPr/>
        </p:nvSpPr>
        <p:spPr bwMode="auto">
          <a:xfrm rot="493204">
            <a:off x="5854700" y="2968625"/>
            <a:ext cx="1368425" cy="576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301" name="Line 85"/>
          <p:cNvSpPr>
            <a:spLocks noChangeShapeType="1"/>
          </p:cNvSpPr>
          <p:nvPr/>
        </p:nvSpPr>
        <p:spPr bwMode="auto">
          <a:xfrm flipV="1">
            <a:off x="6934200" y="2608263"/>
            <a:ext cx="431800" cy="1125537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02" name="Line 86"/>
          <p:cNvSpPr>
            <a:spLocks noChangeShapeType="1"/>
          </p:cNvSpPr>
          <p:nvPr/>
        </p:nvSpPr>
        <p:spPr bwMode="auto">
          <a:xfrm flipH="1">
            <a:off x="5791200" y="2667000"/>
            <a:ext cx="1647825" cy="4021138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9304" name="Group 88"/>
          <p:cNvGrpSpPr>
            <a:grpSpLocks/>
          </p:cNvGrpSpPr>
          <p:nvPr/>
        </p:nvGrpSpPr>
        <p:grpSpPr bwMode="auto">
          <a:xfrm>
            <a:off x="6858000" y="2895600"/>
            <a:ext cx="431800" cy="360363"/>
            <a:chOff x="567" y="1026"/>
            <a:chExt cx="181" cy="136"/>
          </a:xfrm>
        </p:grpSpPr>
        <p:sp>
          <p:nvSpPr>
            <p:cNvPr id="9305" name="Line 89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306" name="Line 90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9307" name="Picture 91" descr="3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038" y="4337050"/>
            <a:ext cx="64770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08" name="Picture 92" descr="1-32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738" y="2176463"/>
            <a:ext cx="66675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09" name="AutoShape 93"/>
          <p:cNvSpPr>
            <a:spLocks noChangeArrowheads="1"/>
          </p:cNvSpPr>
          <p:nvPr/>
        </p:nvSpPr>
        <p:spPr bwMode="auto">
          <a:xfrm>
            <a:off x="6934200" y="29718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314" name="Line 98"/>
          <p:cNvSpPr>
            <a:spLocks noChangeShapeType="1"/>
          </p:cNvSpPr>
          <p:nvPr/>
        </p:nvSpPr>
        <p:spPr bwMode="auto">
          <a:xfrm flipH="1">
            <a:off x="5562600" y="3733800"/>
            <a:ext cx="2133600" cy="18288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76200" y="3733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00" name="Line 84"/>
          <p:cNvSpPr>
            <a:spLocks noChangeShapeType="1"/>
          </p:cNvSpPr>
          <p:nvPr/>
        </p:nvSpPr>
        <p:spPr bwMode="auto">
          <a:xfrm flipH="1">
            <a:off x="5349875" y="2824163"/>
            <a:ext cx="720725" cy="1655762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03" name="Line 87"/>
          <p:cNvSpPr>
            <a:spLocks noChangeShapeType="1"/>
          </p:cNvSpPr>
          <p:nvPr/>
        </p:nvSpPr>
        <p:spPr bwMode="auto">
          <a:xfrm flipH="1">
            <a:off x="5926138" y="3733800"/>
            <a:ext cx="1008062" cy="81915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 flipH="1">
            <a:off x="43561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16" name="Line 100"/>
          <p:cNvSpPr>
            <a:spLocks noChangeShapeType="1"/>
          </p:cNvSpPr>
          <p:nvPr/>
        </p:nvSpPr>
        <p:spPr bwMode="auto">
          <a:xfrm flipV="1">
            <a:off x="5181600" y="5562600"/>
            <a:ext cx="381000" cy="8382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9318" name="Picture 102" descr="D:\Буквы\img01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7" t="20532" r="19051" b="14949"/>
          <a:stretch>
            <a:fillRect/>
          </a:stretch>
        </p:blipFill>
        <p:spPr bwMode="auto">
          <a:xfrm>
            <a:off x="6781800" y="381000"/>
            <a:ext cx="236220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319" name="Group 103"/>
          <p:cNvGrpSpPr>
            <a:grpSpLocks/>
          </p:cNvGrpSpPr>
          <p:nvPr/>
        </p:nvGrpSpPr>
        <p:grpSpPr bwMode="auto">
          <a:xfrm>
            <a:off x="5562600" y="6497638"/>
            <a:ext cx="431800" cy="360362"/>
            <a:chOff x="567" y="1026"/>
            <a:chExt cx="181" cy="136"/>
          </a:xfrm>
        </p:grpSpPr>
        <p:sp>
          <p:nvSpPr>
            <p:cNvPr id="9320" name="Line 104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321" name="Line 105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322" name="Text Box 106"/>
          <p:cNvSpPr txBox="1">
            <a:spLocks noChangeArrowheads="1"/>
          </p:cNvSpPr>
          <p:nvPr/>
        </p:nvSpPr>
        <p:spPr bwMode="auto">
          <a:xfrm>
            <a:off x="7924800" y="6629400"/>
            <a:ext cx="1219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900" i="1"/>
              <a:t>Марабаева Л.А</a:t>
            </a:r>
            <a:r>
              <a:rPr lang="ru-RU" altLang="ru-RU" sz="800" i="1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325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9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9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9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9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9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97" grpId="0" animBg="1"/>
      <p:bldP spid="9301" grpId="0" animBg="1"/>
      <p:bldP spid="9302" grpId="0" animBg="1"/>
      <p:bldP spid="9309" grpId="0" animBg="1"/>
      <p:bldP spid="9314" grpId="0" animBg="1"/>
      <p:bldP spid="9300" grpId="0" animBg="1"/>
      <p:bldP spid="9303" grpId="0" animBg="1"/>
      <p:bldP spid="93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 descr="1808688-6fdaec76a7ef0def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288" y="0"/>
            <a:ext cx="5559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6372225" y="2852738"/>
            <a:ext cx="360363" cy="36036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916238" y="2852738"/>
            <a:ext cx="360362" cy="360362"/>
          </a:xfrm>
          <a:prstGeom prst="ellips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419475" y="2276475"/>
            <a:ext cx="360363" cy="360363"/>
          </a:xfrm>
          <a:prstGeom prst="ellipse">
            <a:avLst/>
          </a:prstGeom>
          <a:solidFill>
            <a:srgbClr val="008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84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-1.32547E-6 C -0.00173 0.04673 -0.00347 0.09369 -0.01076 0.14458 C -0.01805 0.19547 -0.02083 0.25261 -0.0434 0.30512 C -0.06597 0.35763 -0.11145 0.43211 -0.14565 0.45918 C -0.17986 0.48624 -0.21579 0.48254 -0.24809 0.46704 C -0.28038 0.45154 -0.31371 0.42055 -0.33975 0.36595 C -0.36579 0.31136 -0.39357 0.21004 -0.40486 0.13972 C -0.41614 0.0694 -0.4151 0.01203 -0.40711 -0.05621 C -0.39913 -0.12445 -0.37986 -0.21374 -0.35659 -0.26972 C -0.33333 -0.3257 -0.30104 -0.3708 -0.26736 -0.39162 C -0.23368 -0.41244 -0.19184 -0.42378 -0.15416 -0.39486 C -0.11649 -0.36595 -0.06597 -0.28105 -0.04097 -0.21836 C -0.01597 -0.15567 -0.01006 -0.05227 -0.00364 -0.0192 " pathEditMode="relative" ptsTypes="aaaaaaaaaaa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059 0.0798 0.0033 0.12144 -0.00712 0.18135 C -0.01754 0.24126 -0.03438 0.3102 -0.0625 0.3597 C -0.09063 0.4092 -0.13455 0.46865 -0.17587 0.47837 C -0.21719 0.48808 -0.2724 0.47282 -0.31076 0.41753 C -0.34913 0.36225 -0.39219 0.23456 -0.4059 0.14619 C -0.41962 0.05783 -0.40451 -0.03863 -0.39271 -0.11242 C -0.3809 -0.18622 -0.36424 -0.24752 -0.3349 -0.29702 C -0.30556 -0.34652 -0.26076 -0.40921 -0.21684 -0.40921 C -0.17292 -0.40921 -0.10799 -0.36503 -0.07101 -0.29702 C -0.03403 -0.22901 -0.01059 -0.07981 0 0 Z " pathEditMode="relative" ptsTypes="aaaaaaaaaaa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69558E-6 C -0.00989 0.03193 -0.01979 0.06385 -0.00955 0.12515 C 0.0007 0.18645 0.03056 0.31391 0.06146 0.36757 C 0.09236 0.42124 0.13681 0.45756 0.17587 0.44784 C 0.21493 0.43813 0.26771 0.37498 0.29636 0.30974 C 0.325 0.24451 0.34601 0.13972 0.34827 0.05622 C 0.35052 -0.02729 0.33281 -0.1263 0.30972 -0.19107 C 0.28663 -0.25584 0.24792 -0.31344 0.20972 -0.3324 C 0.17153 -0.35137 0.11441 -0.33865 0.08073 -0.30511 C 0.04705 -0.27157 0.02222 -0.18436 0.00729 -0.13162 C -0.00764 -0.07888 -0.00573 -0.01272 -0.00833 0.01111 " pathEditMode="relative" ptsTypes="aaaaaaaaaaA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2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65 0.04464 -0.01632 0.04395 -0.0059 0.10432 C 0.00451 0.1647 0.0316 0.3065 0.06267 0.36294 C 0.09375 0.41938 0.13941 0.45801 0.18073 0.44321 C 0.22205 0.4284 0.28299 0.35045 0.31094 0.27457 C 0.33889 0.1987 0.34913 0.06893 0.34826 -0.01273 C 0.3474 -0.09438 0.32969 -0.15823 0.30608 -0.21513 C 0.28247 -0.27204 0.24184 -0.33681 0.20608 -0.35462 C 0.17031 -0.37243 0.12344 -0.35439 0.09167 -0.3227 C 0.0599 -0.291 0.03108 -0.2186 0.0158 -0.16378 C 0.00052 -0.10895 0.00365 -0.04465 0 0 Z " pathEditMode="relative" ptsTypes="aaaaaaaaaaa">
                                      <p:cBhvr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34259E-6 C 0.00086 -0.01249 -0.00591 -0.04857 0.0052 -0.07541 C 0.01632 -0.10224 0.04184 -0.14596 0.06632 -0.16053 C 0.0908 -0.17511 0.12864 -0.17094 0.15191 -0.16215 C 0.17517 -0.15336 0.19253 -0.13694 0.20607 -0.10756 C 0.21961 -0.07818 0.24062 -0.02498 0.23298 0.01458 C 0.22534 0.05413 0.18489 0.10919 0.16024 0.13001 C 0.13559 0.15082 0.10902 0.12561 0.08437 0.13972 C 0.05972 0.15383 0.02725 0.18367 0.01215 0.21513 C -0.00295 0.24659 -0.01372 0.2917 -0.00591 0.32917 C 0.00191 0.36665 0.02968 0.42263 0.05902 0.43998 C 0.08836 0.45732 0.14201 0.45177 0.16996 0.4335 C 0.19791 0.41522 0.21892 0.36734 0.22656 0.33079 C 0.2342 0.29424 0.22847 0.24474 0.2158 0.21351 C 0.20312 0.18228 0.17343 0.15638 0.15069 0.14296 C 0.12795 0.12954 0.1026 0.14643 0.07951 0.13324 C 0.05642 0.12006 0.02656 0.08837 0.01215 0.06431 C -0.00226 0.04025 -0.004 0.00139 -0.00712 -0.0111 " pathEditMode="fixed" rAng="0" ptsTypes="aaaaaaaaaaaaaaaaaa">
                                      <p:cBhvr>
                                        <p:cTn id="3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37" y="14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6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34259E-6 C -0.00191 -0.02336 -0.00226 -0.04603 0.00486 -0.06893 C 0.01198 -0.09183 0.02951 -0.12213 0.04253 -0.13786 C 0.05555 -0.15359 0.07309 -0.15868 0.0835 -0.16354 C 0.09392 -0.1684 0.09288 -0.16886 0.1052 -0.16678 C 0.11753 -0.1647 0.14253 -0.15799 0.15781 -0.15082 C 0.17309 -0.14365 0.18611 -0.13786 0.1967 -0.12352 C 0.20729 -0.10918 0.21614 -0.08836 0.2217 -0.0643 C 0.22725 -0.04025 0.24027 -0.01341 0.2302 0.02082 C 0.22014 0.05506 0.18593 0.11867 0.16145 0.14134 C 0.13698 0.16401 0.1085 0.14458 0.08316 0.1573 C 0.05781 0.17002 0.02326 0.18807 0.00972 0.21837 C -0.00382 0.24867 -0.00035 0.30581 0.00243 0.33843 C 0.0052 0.37104 0.02135 0.39973 0.02691 0.4143 C 0.03246 0.42887 0.03402 0.42263 0.03541 0.42563 C 0.0368 0.42864 0.01892 0.4261 0.03541 0.43188 C 0.05191 0.43766 0.10798 0.46311 0.13489 0.46079 C 0.1618 0.45825 0.17968 0.44113 0.1967 0.41569 C 0.21371 0.39047 0.23541 0.34328 0.23732 0.30974 C 0.23923 0.27597 0.22395 0.23965 0.2085 0.21351 C 0.19305 0.18737 0.16562 0.16285 0.14461 0.15244 C 0.12361 0.14203 0.10225 0.16077 0.08194 0.15082 C 0.06163 0.14088 0.03715 0.11936 0.02291 0.0923 C 0.00868 0.06662 0.00069 0.00879 -0.00365 -0.00809 " pathEditMode="fixed" rAng="0" ptsTypes="aaaaaaaaaaaaaaaaaaaaaaaa">
                                      <p:cBhvr>
                                        <p:cTn id="3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23" y="147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5" grpId="0" animBg="1"/>
      <p:bldP spid="5" grpId="1" animBg="1"/>
      <p:bldP spid="5" grpId="2" animBg="1"/>
      <p:bldP spid="5" grpId="3" animBg="1"/>
      <p:bldP spid="6" grpId="0" animBg="1"/>
      <p:bldP spid="6" grpId="1" animBg="1"/>
      <p:bldP spid="6" grpId="2" animBg="1"/>
      <p:bldP spid="6" grpId="3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6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Оцени свою работу </a:t>
            </a:r>
          </a:p>
        </p:txBody>
      </p:sp>
      <p:sp>
        <p:nvSpPr>
          <p:cNvPr id="20483" name="Oval 5"/>
          <p:cNvSpPr>
            <a:spLocks noChangeArrowheads="1"/>
          </p:cNvSpPr>
          <p:nvPr/>
        </p:nvSpPr>
        <p:spPr bwMode="auto">
          <a:xfrm>
            <a:off x="971550" y="2060575"/>
            <a:ext cx="1371600" cy="14478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20484" name="WordArt 6"/>
          <p:cNvSpPr>
            <a:spLocks noChangeArrowheads="1" noChangeShapeType="1" noTextEdit="1"/>
          </p:cNvSpPr>
          <p:nvPr/>
        </p:nvSpPr>
        <p:spPr bwMode="auto">
          <a:xfrm>
            <a:off x="2590800" y="2286000"/>
            <a:ext cx="541020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-у меня всё получилось</a:t>
            </a:r>
          </a:p>
        </p:txBody>
      </p:sp>
      <p:sp>
        <p:nvSpPr>
          <p:cNvPr id="20485" name="Oval 7"/>
          <p:cNvSpPr>
            <a:spLocks noChangeArrowheads="1"/>
          </p:cNvSpPr>
          <p:nvPr/>
        </p:nvSpPr>
        <p:spPr bwMode="auto">
          <a:xfrm>
            <a:off x="1066800" y="3657600"/>
            <a:ext cx="1295400" cy="1371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20486" name="WordArt 8"/>
          <p:cNvSpPr>
            <a:spLocks noChangeArrowheads="1" noChangeShapeType="1" noTextEdit="1"/>
          </p:cNvSpPr>
          <p:nvPr/>
        </p:nvSpPr>
        <p:spPr bwMode="auto">
          <a:xfrm>
            <a:off x="2667000" y="4038600"/>
            <a:ext cx="556260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 я испытываю затруднения</a:t>
            </a:r>
          </a:p>
        </p:txBody>
      </p:sp>
      <p:sp>
        <p:nvSpPr>
          <p:cNvPr id="20487" name="Oval 9"/>
          <p:cNvSpPr>
            <a:spLocks noChangeArrowheads="1"/>
          </p:cNvSpPr>
          <p:nvPr/>
        </p:nvSpPr>
        <p:spPr bwMode="auto">
          <a:xfrm>
            <a:off x="1524000" y="5334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20488" name="Oval 10"/>
          <p:cNvSpPr>
            <a:spLocks noChangeArrowheads="1"/>
          </p:cNvSpPr>
          <p:nvPr/>
        </p:nvSpPr>
        <p:spPr bwMode="auto">
          <a:xfrm>
            <a:off x="1066800" y="5257800"/>
            <a:ext cx="1295400" cy="1371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20489" name="WordArt 11"/>
          <p:cNvSpPr>
            <a:spLocks noChangeArrowheads="1" noChangeShapeType="1" noTextEdit="1"/>
          </p:cNvSpPr>
          <p:nvPr/>
        </p:nvSpPr>
        <p:spPr bwMode="auto">
          <a:xfrm>
            <a:off x="2895600" y="5638800"/>
            <a:ext cx="5181600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 я ничего не понял</a:t>
            </a:r>
          </a:p>
        </p:txBody>
      </p:sp>
    </p:spTree>
    <p:extLst>
      <p:ext uri="{BB962C8B-B14F-4D97-AF65-F5344CB8AC3E}">
        <p14:creationId xmlns:p14="http://schemas.microsoft.com/office/powerpoint/2010/main" val="96257610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ru-RU" altLang="ru-RU" sz="2800"/>
              <a:t>Интернет - источники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684213" y="1484313"/>
            <a:ext cx="819308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400" dirty="0">
                <a:hlinkClick r:id="rId2"/>
              </a:rPr>
              <a:t>http://images.yandex.ru/yandsearch?ed=1&amp;rpt=simage&amp;text=%</a:t>
            </a:r>
            <a:r>
              <a:rPr lang="ru-RU" altLang="ru-RU" sz="1400" dirty="0" smtClean="0">
                <a:hlinkClick r:id="rId2"/>
              </a:rPr>
              <a:t>D1%81%D0%BE%D0%BB%D0%BD%D1%8B%D1%88%D0%BA%D0%BE%20%D0%BA%D0%B0%D1%80%D1%82%D0%B8%D0%BD%D0%BA%D0%B8&amp;img_url=s46.radikal.ru%2Fi113%2F0903%2F98%2Fd9620c865461.jpg&amp;spsite=fake-049-12387110.ru&amp;p=2</a:t>
            </a:r>
            <a:endParaRPr lang="ru-RU" altLang="ru-RU" sz="1400" dirty="0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684213" y="2276475"/>
            <a:ext cx="845978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400" dirty="0">
                <a:hlinkClick r:id="rId3"/>
              </a:rPr>
              <a:t>http://images.yandex.ru/yandsearch?ed=1&amp;rpt=simage&amp;text=%</a:t>
            </a:r>
            <a:r>
              <a:rPr lang="ru-RU" altLang="ru-RU" sz="1400" dirty="0" smtClean="0">
                <a:hlinkClick r:id="rId3"/>
              </a:rPr>
              <a:t>D1%81%D0%BE%D0%BB%D0%BD%D1%8B%D1%88%D0%BA%D0%BE%20%D0%BA%D0%B0%D1%80%D1%82%D0%B8%D0%BD%D0%BA%D0%B8&amp;img_url=r.foto.radikal.ru%2F0705%2F83%2F90f99bbad84b.jpg&amp;spsite=fake-016-602158.ru&amp;p=72</a:t>
            </a:r>
            <a:r>
              <a:rPr lang="ru-RU" altLang="ru-RU" sz="1400" dirty="0" smtClean="0"/>
              <a:t> буква д</a:t>
            </a:r>
            <a:endParaRPr lang="ru-RU" altLang="ru-RU" sz="1400" dirty="0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611188" y="3141663"/>
            <a:ext cx="842486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400" dirty="0">
                <a:hlinkClick r:id="rId4"/>
              </a:rPr>
              <a:t>http://images.yandex.ru/yandsearch?nl=1&amp;ed=1&amp;rpt=simage&amp;text=%</a:t>
            </a:r>
            <a:r>
              <a:rPr lang="ru-RU" altLang="ru-RU" sz="1400" dirty="0" smtClean="0">
                <a:hlinkClick r:id="rId4"/>
              </a:rPr>
              <a:t>D1%82%D1%83%D1%87%D0%BA%D0%B0%20%D1%81%20%D0%B4%D0%BE%D0%B6%D0%B4%D0%B5%D0%BC&amp;img_url=dl7.glitter-graphics.net%2Fpub%2F499%2F499407t73srikefi.jpg&amp;spsite=fake-031-10615078.ru&amp;p=5</a:t>
            </a:r>
            <a:endParaRPr lang="ru-RU" altLang="ru-RU" sz="1400" dirty="0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611188" y="4005263"/>
            <a:ext cx="624908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400" dirty="0">
                <a:hlinkClick r:id="rId5"/>
              </a:rPr>
              <a:t>http://banana.by/uploads/posts/2010-01/1263137671_t.jpg</a:t>
            </a:r>
            <a:r>
              <a:rPr lang="ru-RU" altLang="ru-RU" sz="1400" dirty="0"/>
              <a:t> картинки на буквы </a:t>
            </a:r>
            <a:r>
              <a:rPr lang="ru-RU" altLang="ru-RU" sz="1400" dirty="0" smtClean="0"/>
              <a:t>Д</a:t>
            </a:r>
            <a:endParaRPr lang="ru-RU" altLang="ru-RU" sz="1400" dirty="0"/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611188" y="4271963"/>
            <a:ext cx="830233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400" dirty="0">
                <a:hlinkClick r:id="rId6"/>
              </a:rPr>
              <a:t>http://images01.olx.ru/ui/8/68/52/1280921707_108136652_3--AutoCAD-ArchiCAD---1280921707.jpg</a:t>
            </a:r>
            <a:r>
              <a:rPr lang="ru-RU" altLang="ru-RU" sz="1400" dirty="0"/>
              <a:t> </a:t>
            </a:r>
            <a:r>
              <a:rPr lang="ru-RU" altLang="ru-RU" sz="1400" dirty="0" smtClean="0"/>
              <a:t>девочка</a:t>
            </a:r>
            <a:endParaRPr lang="ru-RU" altLang="ru-RU" sz="1400" dirty="0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611188" y="4508500"/>
            <a:ext cx="5216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400">
                <a:hlinkClick r:id="rId7"/>
              </a:rPr>
              <a:t>http://playground.udaff.com/gringo/pictures/stukachog.jpg</a:t>
            </a:r>
            <a:r>
              <a:rPr lang="ru-RU" altLang="ru-RU" sz="1400"/>
              <a:t> дятел</a:t>
            </a: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611188" y="4724400"/>
            <a:ext cx="480638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400" dirty="0">
                <a:hlinkClick r:id="rId8"/>
              </a:rPr>
              <a:t>http://foto.mail.ru/mail/lyubov.51/746/3651.html#768</a:t>
            </a:r>
            <a:r>
              <a:rPr lang="ru-RU" altLang="ru-RU" sz="1400" dirty="0"/>
              <a:t> </a:t>
            </a:r>
            <a:r>
              <a:rPr lang="ru-RU" altLang="ru-RU" sz="1400" dirty="0" smtClean="0"/>
              <a:t>дерево</a:t>
            </a:r>
            <a:endParaRPr lang="ru-RU" altLang="ru-RU" sz="1400" dirty="0"/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611188" y="4992688"/>
            <a:ext cx="622266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400" dirty="0">
                <a:hlinkClick r:id="rId9"/>
              </a:rPr>
              <a:t>http://900igr.net/data/skazki-i-igry/CHej-zvuk-1.files/0009-034-Telefon.png</a:t>
            </a:r>
            <a:r>
              <a:rPr lang="ru-RU" altLang="ru-RU" sz="1400" dirty="0"/>
              <a:t> </a:t>
            </a:r>
            <a:r>
              <a:rPr lang="ru-RU" altLang="ru-RU" sz="1400" dirty="0" smtClean="0"/>
              <a:t>солдат</a:t>
            </a:r>
            <a:endParaRPr lang="ru-RU" altLang="ru-RU" sz="1400" dirty="0"/>
          </a:p>
        </p:txBody>
      </p:sp>
    </p:spTree>
    <p:extLst>
      <p:ext uri="{BB962C8B-B14F-4D97-AF65-F5344CB8AC3E}">
        <p14:creationId xmlns:p14="http://schemas.microsoft.com/office/powerpoint/2010/main" val="319207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Евгения\Desktop\ПЛАКАТЫ\1360448909_001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-1539552"/>
            <a:ext cx="6624736" cy="834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17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154595"/>
              </p:ext>
            </p:extLst>
          </p:nvPr>
        </p:nvGraphicFramePr>
        <p:xfrm>
          <a:off x="0" y="0"/>
          <a:ext cx="9396538" cy="6669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7222"/>
                <a:gridCol w="1337222"/>
                <a:gridCol w="1337222"/>
                <a:gridCol w="1337222"/>
                <a:gridCol w="1373206"/>
                <a:gridCol w="1337222"/>
                <a:gridCol w="1337222"/>
              </a:tblGrid>
              <a:tr h="5636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36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а</a:t>
                      </a:r>
                      <a:endParaRPr lang="ru-RU" sz="3600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о</a:t>
                      </a:r>
                      <a:endParaRPr lang="ru-RU" sz="3600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и</a:t>
                      </a:r>
                      <a:endParaRPr lang="ru-RU" sz="3600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ы</a:t>
                      </a:r>
                      <a:endParaRPr lang="ru-RU" sz="3600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у</a:t>
                      </a:r>
                      <a:endParaRPr lang="ru-RU" sz="3600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е</a:t>
                      </a:r>
                      <a:endParaRPr lang="ru-RU" sz="3600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5726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н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0070C0"/>
                          </a:solidFill>
                          <a:effectLst/>
                          <a:latin typeface="Arial Black" panose="020B0A04020102020204" pitchFamily="34" charset="0"/>
                        </a:rPr>
                        <a:t>н</a:t>
                      </a:r>
                      <a:r>
                        <a:rPr lang="ru-RU" sz="3600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а</a:t>
                      </a:r>
                      <a:endParaRPr lang="ru-RU" sz="3600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0070C0"/>
                          </a:solidFill>
                          <a:effectLst/>
                          <a:latin typeface="Arial Black" panose="020B0A04020102020204" pitchFamily="34" charset="0"/>
                        </a:rPr>
                        <a:t>н</a:t>
                      </a:r>
                      <a:r>
                        <a:rPr lang="ru-RU" sz="3600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о</a:t>
                      </a:r>
                      <a:endParaRPr lang="ru-RU" sz="3600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00B050"/>
                          </a:solidFill>
                          <a:effectLst/>
                          <a:latin typeface="Arial Black" panose="020B0A04020102020204" pitchFamily="34" charset="0"/>
                        </a:rPr>
                        <a:t>н</a:t>
                      </a:r>
                      <a:r>
                        <a:rPr lang="ru-RU" sz="3600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и</a:t>
                      </a:r>
                      <a:endParaRPr lang="ru-RU" sz="3600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err="1">
                          <a:solidFill>
                            <a:srgbClr val="0070C0"/>
                          </a:solidFill>
                          <a:effectLst/>
                          <a:latin typeface="Arial Black" panose="020B0A04020102020204" pitchFamily="34" charset="0"/>
                        </a:rPr>
                        <a:t>н</a:t>
                      </a:r>
                      <a:r>
                        <a:rPr lang="ru-RU" sz="3600" dirty="0" err="1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ы</a:t>
                      </a:r>
                      <a:endParaRPr lang="ru-RU" sz="3600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0070C0"/>
                          </a:solidFill>
                          <a:effectLst/>
                          <a:latin typeface="Arial Black" panose="020B0A04020102020204" pitchFamily="34" charset="0"/>
                        </a:rPr>
                        <a:t>н</a:t>
                      </a:r>
                      <a:r>
                        <a:rPr lang="ru-RU" sz="3600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у</a:t>
                      </a:r>
                      <a:endParaRPr lang="ru-RU" sz="3600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solidFill>
                            <a:srgbClr val="00B050"/>
                          </a:solidFill>
                          <a:effectLst/>
                          <a:latin typeface="Arial Black" panose="020B0A04020102020204" pitchFamily="34" charset="0"/>
                        </a:rPr>
                        <a:t>н</a:t>
                      </a:r>
                      <a:r>
                        <a:rPr lang="ru-RU" sz="3600" dirty="0" smtClean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е</a:t>
                      </a:r>
                      <a:endParaRPr lang="ru-RU" sz="3600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5636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Calibri"/>
                          <a:cs typeface="Times New Roman"/>
                        </a:rPr>
                        <a:t>с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err="1" smtClean="0">
                          <a:solidFill>
                            <a:srgbClr val="0070C0"/>
                          </a:solidFill>
                          <a:effectLst/>
                          <a:latin typeface="Arial Black" panose="020B0A04020102020204" pitchFamily="34" charset="0"/>
                        </a:rPr>
                        <a:t>с</a:t>
                      </a:r>
                      <a:r>
                        <a:rPr lang="ru-RU" sz="3600" dirty="0" err="1" smtClean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а</a:t>
                      </a:r>
                      <a:endParaRPr lang="ru-RU" sz="3600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solidFill>
                            <a:srgbClr val="0070C0"/>
                          </a:solidFill>
                          <a:effectLst/>
                          <a:latin typeface="Arial Black" panose="020B0A04020102020204" pitchFamily="34" charset="0"/>
                        </a:rPr>
                        <a:t>с</a:t>
                      </a:r>
                      <a:r>
                        <a:rPr lang="ru-RU" sz="3600" dirty="0" smtClean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о</a:t>
                      </a:r>
                      <a:endParaRPr lang="ru-RU" sz="3600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solidFill>
                            <a:srgbClr val="00B050"/>
                          </a:solidFill>
                          <a:effectLst/>
                          <a:latin typeface="Arial Black" panose="020B0A04020102020204" pitchFamily="34" charset="0"/>
                        </a:rPr>
                        <a:t>с</a:t>
                      </a:r>
                      <a:r>
                        <a:rPr lang="ru-RU" sz="3600" dirty="0" smtClean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и</a:t>
                      </a:r>
                      <a:endParaRPr lang="ru-RU" sz="3600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err="1" smtClean="0">
                          <a:solidFill>
                            <a:srgbClr val="0070C0"/>
                          </a:solidFill>
                          <a:effectLst/>
                          <a:latin typeface="Arial Black" panose="020B0A04020102020204" pitchFamily="34" charset="0"/>
                        </a:rPr>
                        <a:t>с</a:t>
                      </a:r>
                      <a:r>
                        <a:rPr lang="ru-RU" sz="3600" dirty="0" err="1" smtClean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ы</a:t>
                      </a:r>
                      <a:endParaRPr lang="ru-RU" sz="3600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solidFill>
                            <a:srgbClr val="0070C0"/>
                          </a:solidFill>
                          <a:effectLst/>
                          <a:latin typeface="Arial Black" panose="020B0A04020102020204" pitchFamily="34" charset="0"/>
                        </a:rPr>
                        <a:t>с</a:t>
                      </a:r>
                      <a:r>
                        <a:rPr lang="ru-RU" sz="3600" dirty="0" smtClean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у</a:t>
                      </a:r>
                      <a:endParaRPr lang="ru-RU" sz="3600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solidFill>
                            <a:srgbClr val="00B050"/>
                          </a:solidFill>
                          <a:effectLst/>
                          <a:latin typeface="Arial Black" panose="020B0A04020102020204" pitchFamily="34" charset="0"/>
                        </a:rPr>
                        <a:t>с</a:t>
                      </a:r>
                      <a:r>
                        <a:rPr lang="ru-RU" sz="3600" dirty="0" smtClean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е</a:t>
                      </a:r>
                      <a:endParaRPr lang="ru-RU" sz="3600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5636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Calibri"/>
                          <a:cs typeface="Times New Roman"/>
                        </a:rPr>
                        <a:t>к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solidFill>
                            <a:srgbClr val="0070C0"/>
                          </a:solidFill>
                          <a:effectLst/>
                          <a:latin typeface="Arial Black" panose="020B0A04020102020204" pitchFamily="34" charset="0"/>
                        </a:rPr>
                        <a:t>к</a:t>
                      </a:r>
                      <a:r>
                        <a:rPr lang="ru-RU" sz="3600" dirty="0" smtClean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а</a:t>
                      </a:r>
                      <a:endParaRPr lang="ru-RU" sz="3600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solidFill>
                            <a:srgbClr val="0070C0"/>
                          </a:solidFill>
                          <a:effectLst/>
                          <a:latin typeface="Arial Black" panose="020B0A04020102020204" pitchFamily="34" charset="0"/>
                        </a:rPr>
                        <a:t>к</a:t>
                      </a:r>
                      <a:r>
                        <a:rPr lang="ru-RU" sz="3600" dirty="0" smtClean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о</a:t>
                      </a:r>
                      <a:endParaRPr lang="ru-RU" sz="3600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err="1" smtClean="0">
                          <a:solidFill>
                            <a:srgbClr val="00B050"/>
                          </a:solidFill>
                          <a:effectLst/>
                          <a:latin typeface="Arial Black" panose="020B0A04020102020204" pitchFamily="34" charset="0"/>
                        </a:rPr>
                        <a:t>к</a:t>
                      </a:r>
                      <a:r>
                        <a:rPr lang="ru-RU" sz="3600" dirty="0" err="1" smtClean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и</a:t>
                      </a:r>
                      <a:endParaRPr lang="ru-RU" sz="3600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aseline="0" dirty="0" smtClean="0">
                          <a:solidFill>
                            <a:srgbClr val="0070C0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  -</a:t>
                      </a:r>
                      <a:endParaRPr lang="ru-RU" sz="3600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solidFill>
                            <a:srgbClr val="0070C0"/>
                          </a:solidFill>
                          <a:effectLst/>
                          <a:latin typeface="Arial Black" panose="020B0A04020102020204" pitchFamily="34" charset="0"/>
                        </a:rPr>
                        <a:t>к</a:t>
                      </a:r>
                      <a:r>
                        <a:rPr lang="ru-RU" sz="3600" dirty="0" smtClean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у</a:t>
                      </a:r>
                      <a:endParaRPr lang="ru-RU" sz="3600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err="1" smtClean="0">
                          <a:solidFill>
                            <a:srgbClr val="00B050"/>
                          </a:solidFill>
                          <a:effectLst/>
                          <a:latin typeface="Arial Black" panose="020B0A04020102020204" pitchFamily="34" charset="0"/>
                        </a:rPr>
                        <a:t>к</a:t>
                      </a:r>
                      <a:r>
                        <a:rPr lang="ru-RU" sz="3600" dirty="0" err="1" smtClean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е</a:t>
                      </a:r>
                      <a:endParaRPr lang="ru-RU" sz="3600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5636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Calibri"/>
                          <a:cs typeface="Times New Roman"/>
                        </a:rPr>
                        <a:t>т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solidFill>
                            <a:srgbClr val="0070C0"/>
                          </a:solidFill>
                          <a:effectLst/>
                          <a:latin typeface="Arial Black" panose="020B0A04020102020204" pitchFamily="34" charset="0"/>
                        </a:rPr>
                        <a:t>т</a:t>
                      </a:r>
                      <a:r>
                        <a:rPr lang="ru-RU" sz="3600" dirty="0" smtClean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а</a:t>
                      </a:r>
                      <a:endParaRPr lang="ru-RU" sz="3600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solidFill>
                            <a:srgbClr val="0070C0"/>
                          </a:solidFill>
                          <a:effectLst/>
                          <a:latin typeface="Arial Black" panose="020B0A04020102020204" pitchFamily="34" charset="0"/>
                        </a:rPr>
                        <a:t>т</a:t>
                      </a:r>
                      <a:r>
                        <a:rPr lang="ru-RU" sz="3600" dirty="0" smtClean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о</a:t>
                      </a:r>
                      <a:endParaRPr lang="ru-RU" sz="3600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err="1" smtClean="0">
                          <a:solidFill>
                            <a:srgbClr val="00B050"/>
                          </a:solidFill>
                          <a:effectLst/>
                          <a:latin typeface="Arial Black" panose="020B0A04020102020204" pitchFamily="34" charset="0"/>
                        </a:rPr>
                        <a:t>т</a:t>
                      </a:r>
                      <a:r>
                        <a:rPr lang="ru-RU" sz="3600" dirty="0" err="1" smtClean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и</a:t>
                      </a:r>
                      <a:endParaRPr lang="ru-RU" sz="3600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solidFill>
                            <a:srgbClr val="0070C0"/>
                          </a:solidFill>
                          <a:effectLst/>
                          <a:latin typeface="Arial Black" panose="020B0A04020102020204" pitchFamily="34" charset="0"/>
                        </a:rPr>
                        <a:t>т</a:t>
                      </a:r>
                      <a:r>
                        <a:rPr lang="ru-RU" sz="3600" dirty="0" smtClean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ы</a:t>
                      </a:r>
                      <a:endParaRPr lang="ru-RU" sz="3600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solidFill>
                            <a:srgbClr val="0070C0"/>
                          </a:solidFill>
                          <a:effectLst/>
                          <a:latin typeface="Arial Black" panose="020B0A04020102020204" pitchFamily="34" charset="0"/>
                        </a:rPr>
                        <a:t>т</a:t>
                      </a:r>
                      <a:r>
                        <a:rPr lang="ru-RU" sz="3600" dirty="0" smtClean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у</a:t>
                      </a:r>
                      <a:endParaRPr lang="ru-RU" sz="3600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solidFill>
                            <a:srgbClr val="00B050"/>
                          </a:solidFill>
                          <a:effectLst/>
                          <a:latin typeface="Arial Black" panose="020B0A04020102020204" pitchFamily="34" charset="0"/>
                        </a:rPr>
                        <a:t>т</a:t>
                      </a:r>
                      <a:r>
                        <a:rPr lang="ru-RU" sz="3600" dirty="0" smtClean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е</a:t>
                      </a:r>
                      <a:endParaRPr lang="ru-RU" sz="3600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5636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Calibri"/>
                          <a:cs typeface="Times New Roman"/>
                        </a:rPr>
                        <a:t>л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solidFill>
                            <a:srgbClr val="0070C0"/>
                          </a:solidFill>
                          <a:effectLst/>
                          <a:latin typeface="Arial Black" panose="020B0A04020102020204" pitchFamily="34" charset="0"/>
                        </a:rPr>
                        <a:t>л</a:t>
                      </a:r>
                      <a:r>
                        <a:rPr lang="ru-RU" sz="3600" dirty="0" smtClean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а</a:t>
                      </a:r>
                      <a:endParaRPr lang="ru-RU" sz="3600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err="1" smtClean="0">
                          <a:solidFill>
                            <a:srgbClr val="0070C0"/>
                          </a:solidFill>
                          <a:effectLst/>
                          <a:latin typeface="Arial Black" panose="020B0A04020102020204" pitchFamily="34" charset="0"/>
                        </a:rPr>
                        <a:t>л</a:t>
                      </a:r>
                      <a:r>
                        <a:rPr lang="ru-RU" sz="3600" dirty="0" err="1" smtClean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о</a:t>
                      </a:r>
                      <a:endParaRPr lang="ru-RU" sz="3600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solidFill>
                            <a:srgbClr val="00B050"/>
                          </a:solidFill>
                          <a:effectLst/>
                          <a:latin typeface="Arial Black" panose="020B0A04020102020204" pitchFamily="34" charset="0"/>
                        </a:rPr>
                        <a:t>л</a:t>
                      </a:r>
                      <a:r>
                        <a:rPr lang="ru-RU" sz="3600" dirty="0" smtClean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и</a:t>
                      </a:r>
                      <a:endParaRPr lang="ru-RU" sz="3600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err="1" smtClean="0">
                          <a:solidFill>
                            <a:srgbClr val="0070C0"/>
                          </a:solidFill>
                          <a:effectLst/>
                          <a:latin typeface="Arial Black" panose="020B0A04020102020204" pitchFamily="34" charset="0"/>
                        </a:rPr>
                        <a:t>л</a:t>
                      </a:r>
                      <a:r>
                        <a:rPr lang="ru-RU" sz="3600" dirty="0" err="1" smtClean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ы</a:t>
                      </a:r>
                      <a:endParaRPr lang="ru-RU" sz="3600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err="1" smtClean="0">
                          <a:solidFill>
                            <a:srgbClr val="0070C0"/>
                          </a:solidFill>
                          <a:effectLst/>
                          <a:latin typeface="Arial Black" panose="020B0A04020102020204" pitchFamily="34" charset="0"/>
                        </a:rPr>
                        <a:t>л</a:t>
                      </a:r>
                      <a:r>
                        <a:rPr lang="ru-RU" sz="3600" dirty="0" err="1" smtClean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у</a:t>
                      </a:r>
                      <a:endParaRPr lang="ru-RU" sz="3600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err="1" smtClean="0">
                          <a:solidFill>
                            <a:srgbClr val="00B050"/>
                          </a:solidFill>
                          <a:effectLst/>
                          <a:latin typeface="Arial Black" panose="020B0A04020102020204" pitchFamily="34" charset="0"/>
                        </a:rPr>
                        <a:t>л</a:t>
                      </a:r>
                      <a:r>
                        <a:rPr lang="ru-RU" sz="3600" dirty="0" err="1" smtClean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е</a:t>
                      </a:r>
                      <a:endParaRPr lang="ru-RU" sz="3600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5636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Calibri"/>
                          <a:cs typeface="Times New Roman"/>
                        </a:rPr>
                        <a:t>р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err="1" smtClean="0">
                          <a:solidFill>
                            <a:srgbClr val="0070C0"/>
                          </a:solidFill>
                          <a:effectLst/>
                          <a:latin typeface="Arial Black" panose="020B0A04020102020204" pitchFamily="34" charset="0"/>
                        </a:rPr>
                        <a:t>р</a:t>
                      </a:r>
                      <a:r>
                        <a:rPr lang="ru-RU" sz="3600" dirty="0" err="1" smtClean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а</a:t>
                      </a:r>
                      <a:endParaRPr lang="ru-RU" sz="3600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err="1" smtClean="0">
                          <a:solidFill>
                            <a:srgbClr val="0070C0"/>
                          </a:solidFill>
                          <a:effectLst/>
                          <a:latin typeface="Arial Black" panose="020B0A04020102020204" pitchFamily="34" charset="0"/>
                        </a:rPr>
                        <a:t>р</a:t>
                      </a:r>
                      <a:r>
                        <a:rPr lang="ru-RU" sz="3600" dirty="0" err="1" smtClean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о</a:t>
                      </a:r>
                      <a:endParaRPr lang="ru-RU" sz="3600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err="1" smtClean="0">
                          <a:solidFill>
                            <a:srgbClr val="00B050"/>
                          </a:solidFill>
                          <a:effectLst/>
                          <a:latin typeface="Arial Black" panose="020B0A04020102020204" pitchFamily="34" charset="0"/>
                        </a:rPr>
                        <a:t>р</a:t>
                      </a:r>
                      <a:r>
                        <a:rPr lang="ru-RU" sz="3600" dirty="0" err="1" smtClean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и</a:t>
                      </a:r>
                      <a:endParaRPr lang="ru-RU" sz="3600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err="1" smtClean="0">
                          <a:solidFill>
                            <a:srgbClr val="0070C0"/>
                          </a:solidFill>
                          <a:effectLst/>
                          <a:latin typeface="Arial Black" panose="020B0A04020102020204" pitchFamily="34" charset="0"/>
                        </a:rPr>
                        <a:t>р</a:t>
                      </a:r>
                      <a:r>
                        <a:rPr lang="ru-RU" sz="3600" dirty="0" err="1" smtClean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ы</a:t>
                      </a:r>
                      <a:endParaRPr lang="ru-RU" sz="3600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err="1" smtClean="0">
                          <a:solidFill>
                            <a:srgbClr val="0070C0"/>
                          </a:solidFill>
                          <a:effectLst/>
                          <a:latin typeface="Arial Black" panose="020B0A04020102020204" pitchFamily="34" charset="0"/>
                        </a:rPr>
                        <a:t>р</a:t>
                      </a:r>
                      <a:r>
                        <a:rPr lang="ru-RU" sz="3600" dirty="0" err="1" smtClean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у</a:t>
                      </a:r>
                      <a:endParaRPr lang="ru-RU" sz="3600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solidFill>
                            <a:srgbClr val="00B050"/>
                          </a:solidFill>
                          <a:effectLst/>
                          <a:latin typeface="Arial Black" panose="020B0A04020102020204" pitchFamily="34" charset="0"/>
                        </a:rPr>
                        <a:t>р</a:t>
                      </a:r>
                      <a:r>
                        <a:rPr lang="ru-RU" sz="3600" dirty="0" smtClean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е</a:t>
                      </a:r>
                      <a:endParaRPr lang="ru-RU" sz="3600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5636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Calibri"/>
                          <a:cs typeface="Times New Roman"/>
                        </a:rPr>
                        <a:t>в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err="1" smtClean="0">
                          <a:solidFill>
                            <a:srgbClr val="0070C0"/>
                          </a:solidFill>
                          <a:effectLst/>
                          <a:latin typeface="Arial Black" panose="020B0A04020102020204" pitchFamily="34" charset="0"/>
                        </a:rPr>
                        <a:t>в</a:t>
                      </a:r>
                      <a:r>
                        <a:rPr lang="ru-RU" sz="3600" dirty="0" err="1" smtClean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а</a:t>
                      </a:r>
                      <a:endParaRPr lang="ru-RU" sz="3600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solidFill>
                            <a:srgbClr val="0070C0"/>
                          </a:solidFill>
                          <a:effectLst/>
                          <a:latin typeface="Arial Black" panose="020B0A04020102020204" pitchFamily="34" charset="0"/>
                        </a:rPr>
                        <a:t>в</a:t>
                      </a:r>
                      <a:r>
                        <a:rPr lang="ru-RU" sz="3600" dirty="0" smtClean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о</a:t>
                      </a:r>
                      <a:endParaRPr lang="ru-RU" sz="3600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err="1" smtClean="0">
                          <a:solidFill>
                            <a:srgbClr val="00B050"/>
                          </a:solidFill>
                          <a:effectLst/>
                          <a:latin typeface="Arial Black" panose="020B0A04020102020204" pitchFamily="34" charset="0"/>
                        </a:rPr>
                        <a:t>в</a:t>
                      </a:r>
                      <a:r>
                        <a:rPr lang="ru-RU" sz="3600" dirty="0" err="1" smtClean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и</a:t>
                      </a:r>
                      <a:endParaRPr lang="ru-RU" sz="3600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solidFill>
                            <a:srgbClr val="0070C0"/>
                          </a:solidFill>
                          <a:effectLst/>
                          <a:latin typeface="Arial Black" panose="020B0A04020102020204" pitchFamily="34" charset="0"/>
                        </a:rPr>
                        <a:t>в</a:t>
                      </a:r>
                      <a:r>
                        <a:rPr lang="ru-RU" sz="3600" dirty="0" smtClean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ы</a:t>
                      </a:r>
                      <a:endParaRPr lang="ru-RU" sz="3600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err="1" smtClean="0">
                          <a:solidFill>
                            <a:srgbClr val="0070C0"/>
                          </a:solidFill>
                          <a:effectLst/>
                          <a:latin typeface="Arial Black" panose="020B0A04020102020204" pitchFamily="34" charset="0"/>
                        </a:rPr>
                        <a:t>в</a:t>
                      </a:r>
                      <a:r>
                        <a:rPr lang="ru-RU" sz="3600" dirty="0" err="1" smtClean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у</a:t>
                      </a:r>
                      <a:endParaRPr lang="ru-RU" sz="3600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err="1" smtClean="0">
                          <a:solidFill>
                            <a:srgbClr val="00B050"/>
                          </a:solidFill>
                          <a:effectLst/>
                          <a:latin typeface="Arial Black" panose="020B0A04020102020204" pitchFamily="34" charset="0"/>
                        </a:rPr>
                        <a:t>в</a:t>
                      </a:r>
                      <a:r>
                        <a:rPr lang="ru-RU" sz="3600" dirty="0" err="1" smtClean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е</a:t>
                      </a:r>
                      <a:endParaRPr lang="ru-RU" sz="3600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5636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Calibri"/>
                          <a:cs typeface="Times New Roman"/>
                        </a:rPr>
                        <a:t>п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solidFill>
                            <a:srgbClr val="0070C0"/>
                          </a:solidFill>
                          <a:effectLst/>
                          <a:latin typeface="Arial Black" panose="020B0A04020102020204" pitchFamily="34" charset="0"/>
                        </a:rPr>
                        <a:t>п</a:t>
                      </a:r>
                      <a:r>
                        <a:rPr lang="ru-RU" sz="3600" dirty="0" smtClean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а</a:t>
                      </a:r>
                      <a:endParaRPr lang="ru-RU" sz="3600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solidFill>
                            <a:srgbClr val="0070C0"/>
                          </a:solidFill>
                          <a:effectLst/>
                          <a:latin typeface="Arial Black" panose="020B0A04020102020204" pitchFamily="34" charset="0"/>
                        </a:rPr>
                        <a:t>п</a:t>
                      </a:r>
                      <a:r>
                        <a:rPr lang="ru-RU" sz="3600" dirty="0" smtClean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о</a:t>
                      </a:r>
                      <a:endParaRPr lang="ru-RU" sz="3600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solidFill>
                            <a:srgbClr val="00B050"/>
                          </a:solidFill>
                          <a:effectLst/>
                          <a:latin typeface="Arial Black" panose="020B0A04020102020204" pitchFamily="34" charset="0"/>
                        </a:rPr>
                        <a:t>п</a:t>
                      </a:r>
                      <a:r>
                        <a:rPr lang="ru-RU" sz="3600" dirty="0" smtClean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и</a:t>
                      </a:r>
                      <a:endParaRPr lang="ru-RU" sz="3600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err="1" smtClean="0">
                          <a:solidFill>
                            <a:srgbClr val="0070C0"/>
                          </a:solidFill>
                          <a:effectLst/>
                          <a:latin typeface="Arial Black" panose="020B0A04020102020204" pitchFamily="34" charset="0"/>
                        </a:rPr>
                        <a:t>п</a:t>
                      </a:r>
                      <a:r>
                        <a:rPr lang="ru-RU" sz="3600" dirty="0" err="1" smtClean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ы</a:t>
                      </a:r>
                      <a:endParaRPr lang="ru-RU" sz="3600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err="1" smtClean="0">
                          <a:solidFill>
                            <a:srgbClr val="0070C0"/>
                          </a:solidFill>
                          <a:effectLst/>
                          <a:latin typeface="Arial Black" panose="020B0A04020102020204" pitchFamily="34" charset="0"/>
                        </a:rPr>
                        <a:t>п</a:t>
                      </a:r>
                      <a:r>
                        <a:rPr lang="ru-RU" sz="3600" dirty="0" err="1" smtClean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у</a:t>
                      </a:r>
                      <a:endParaRPr lang="ru-RU" sz="3600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err="1" smtClean="0">
                          <a:solidFill>
                            <a:srgbClr val="00B050"/>
                          </a:solidFill>
                          <a:effectLst/>
                          <a:latin typeface="Arial Black" panose="020B0A04020102020204" pitchFamily="34" charset="0"/>
                        </a:rPr>
                        <a:t>п</a:t>
                      </a:r>
                      <a:r>
                        <a:rPr lang="ru-RU" sz="3600" dirty="0" err="1" smtClean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е</a:t>
                      </a:r>
                      <a:endParaRPr lang="ru-RU" sz="3600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9909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Calibri"/>
                          <a:cs typeface="Times New Roman"/>
                        </a:rPr>
                        <a:t>м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err="1" smtClean="0">
                          <a:solidFill>
                            <a:srgbClr val="0070C0"/>
                          </a:solidFill>
                          <a:effectLst/>
                          <a:latin typeface="Arial Black" panose="020B0A04020102020204" pitchFamily="34" charset="0"/>
                        </a:rPr>
                        <a:t>м</a:t>
                      </a:r>
                      <a:r>
                        <a:rPr lang="ru-RU" sz="3600" dirty="0" err="1" smtClean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а</a:t>
                      </a:r>
                      <a:endParaRPr lang="ru-RU" sz="3600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err="1" smtClean="0">
                          <a:solidFill>
                            <a:srgbClr val="0070C0"/>
                          </a:solidFill>
                          <a:effectLst/>
                          <a:latin typeface="Arial Black" panose="020B0A04020102020204" pitchFamily="34" charset="0"/>
                        </a:rPr>
                        <a:t>м</a:t>
                      </a:r>
                      <a:r>
                        <a:rPr lang="ru-RU" sz="3600" dirty="0" err="1" smtClean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о</a:t>
                      </a:r>
                      <a:endParaRPr lang="ru-RU" sz="3600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solidFill>
                            <a:srgbClr val="00B050"/>
                          </a:solidFill>
                          <a:effectLst/>
                          <a:latin typeface="Arial Black" panose="020B0A04020102020204" pitchFamily="34" charset="0"/>
                        </a:rPr>
                        <a:t>м</a:t>
                      </a:r>
                      <a:r>
                        <a:rPr lang="ru-RU" sz="3600" dirty="0" smtClean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и</a:t>
                      </a:r>
                      <a:endParaRPr lang="ru-RU" sz="3600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solidFill>
                            <a:srgbClr val="0070C0"/>
                          </a:solidFill>
                          <a:effectLst/>
                          <a:latin typeface="Arial Black" panose="020B0A04020102020204" pitchFamily="34" charset="0"/>
                        </a:rPr>
                        <a:t>м</a:t>
                      </a:r>
                      <a:r>
                        <a:rPr lang="ru-RU" sz="3600" dirty="0" smtClean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ы</a:t>
                      </a:r>
                      <a:endParaRPr lang="ru-RU" sz="3600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err="1" smtClean="0">
                          <a:solidFill>
                            <a:srgbClr val="0070C0"/>
                          </a:solidFill>
                          <a:effectLst/>
                          <a:latin typeface="Arial Black" panose="020B0A04020102020204" pitchFamily="34" charset="0"/>
                        </a:rPr>
                        <a:t>м</a:t>
                      </a:r>
                      <a:r>
                        <a:rPr lang="ru-RU" sz="3600" dirty="0" err="1" smtClean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у</a:t>
                      </a:r>
                      <a:endParaRPr lang="ru-RU" sz="3600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err="1" smtClean="0">
                          <a:solidFill>
                            <a:srgbClr val="00B050"/>
                          </a:solidFill>
                          <a:effectLst/>
                          <a:latin typeface="Arial Black" panose="020B0A04020102020204" pitchFamily="34" charset="0"/>
                        </a:rPr>
                        <a:t>м</a:t>
                      </a:r>
                      <a:r>
                        <a:rPr lang="ru-RU" sz="3600" dirty="0" err="1" smtClean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е</a:t>
                      </a:r>
                      <a:endParaRPr lang="ru-RU" sz="3600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442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052736"/>
            <a:ext cx="82237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Угадай  слово, составь  схему.</a:t>
            </a:r>
            <a:endParaRPr lang="ru-RU" sz="54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 descr="luf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5957" y="1732203"/>
            <a:ext cx="8568000" cy="2321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534696" y="4941168"/>
            <a:ext cx="28151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ЗУБ</a:t>
            </a:r>
            <a:endParaRPr lang="ru-RU" sz="96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84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ae31da2e9d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3286124"/>
            <a:ext cx="2299964" cy="2795904"/>
          </a:xfrm>
          <a:prstGeom prst="rect">
            <a:avLst/>
          </a:prstGeom>
        </p:spPr>
      </p:pic>
      <p:pic>
        <p:nvPicPr>
          <p:cNvPr id="4" name="Рисунок 3" descr="ae4909597cb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169" y="260648"/>
            <a:ext cx="4220336" cy="1714512"/>
          </a:xfrm>
          <a:prstGeom prst="rect">
            <a:avLst/>
          </a:prstGeom>
        </p:spPr>
      </p:pic>
      <p:pic>
        <p:nvPicPr>
          <p:cNvPr id="5" name="Рисунок 4" descr="c12b8b59e9e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6475" y="1071674"/>
            <a:ext cx="2150582" cy="1785950"/>
          </a:xfrm>
          <a:prstGeom prst="rect">
            <a:avLst/>
          </a:prstGeom>
        </p:spPr>
      </p:pic>
      <p:pic>
        <p:nvPicPr>
          <p:cNvPr id="6" name="Рисунок 5" descr="delf0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2255398"/>
            <a:ext cx="2100104" cy="2061452"/>
          </a:xfrm>
          <a:prstGeom prst="rect">
            <a:avLst/>
          </a:prstGeom>
        </p:spPr>
      </p:pic>
      <p:pic>
        <p:nvPicPr>
          <p:cNvPr id="7" name="Рисунок 6" descr="1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0553" y="535760"/>
            <a:ext cx="2532820" cy="1885127"/>
          </a:xfrm>
          <a:prstGeom prst="rect">
            <a:avLst/>
          </a:prstGeom>
        </p:spPr>
      </p:pic>
      <p:pic>
        <p:nvPicPr>
          <p:cNvPr id="9" name="Рисунок 8" descr="fe7a31c6cb78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9671" y="4684076"/>
            <a:ext cx="1144387" cy="1934682"/>
          </a:xfrm>
          <a:prstGeom prst="rect">
            <a:avLst/>
          </a:prstGeom>
        </p:spPr>
      </p:pic>
      <p:pic>
        <p:nvPicPr>
          <p:cNvPr id="10" name="Picture 3" descr="C:\Users\Раушания\Desktop\Айгуль\kavun_287465_m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137" y="3612871"/>
            <a:ext cx="2520483" cy="214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60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Какой звук первый?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5072074"/>
            <a:ext cx="151676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[ </a:t>
            </a:r>
            <a:r>
              <a:rPr lang="ru-RU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д,</a:t>
            </a:r>
            <a:r>
              <a:rPr 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]</a:t>
            </a:r>
            <a:endParaRPr lang="ru-RU" sz="5400" dirty="0">
              <a:solidFill>
                <a:srgbClr val="92D05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72198" y="5143512"/>
            <a:ext cx="13436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[ </a:t>
            </a:r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]</a:t>
            </a:r>
            <a:endParaRPr lang="ru-RU" sz="5400" dirty="0">
              <a:solidFill>
                <a:srgbClr val="0070C0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824" y="1427174"/>
            <a:ext cx="4032250" cy="364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27174"/>
            <a:ext cx="3095625" cy="3649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 bwMode="auto">
          <a:xfrm>
            <a:off x="1598258" y="5155834"/>
            <a:ext cx="1428760" cy="1285884"/>
          </a:xfrm>
          <a:prstGeom prst="rect">
            <a:avLst/>
          </a:prstGeom>
          <a:solidFill>
            <a:srgbClr val="00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200" b="0" i="0" u="none" strike="noStrike" cap="none" normalizeH="0" baseline="0" dirty="0" smtClean="0">
              <a:ln>
                <a:noFill/>
              </a:ln>
              <a:solidFill>
                <a:srgbClr val="005C2A"/>
              </a:solidFill>
              <a:effectLst/>
              <a:latin typeface="Garamond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6029637" y="5172922"/>
            <a:ext cx="1428760" cy="1357322"/>
          </a:xfrm>
          <a:prstGeom prst="rect">
            <a:avLst/>
          </a:prstGeom>
          <a:solidFill>
            <a:srgbClr val="0070C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67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357166"/>
            <a:ext cx="6870700" cy="82393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Твёрдый или мягкий?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7500958" y="500042"/>
            <a:ext cx="785818" cy="714380"/>
          </a:xfrm>
          <a:prstGeom prst="rect">
            <a:avLst/>
          </a:prstGeom>
          <a:solidFill>
            <a:srgbClr val="00FF00"/>
          </a:solidFill>
          <a:ln w="38100" cap="flat" cmpd="sng" algn="ctr">
            <a:solidFill>
              <a:srgbClr val="005C2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Garamond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214282" y="500042"/>
            <a:ext cx="785818" cy="714380"/>
          </a:xfrm>
          <a:prstGeom prst="rect">
            <a:avLst/>
          </a:prstGeom>
          <a:solidFill>
            <a:srgbClr val="00B0F0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Garamond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000232" y="1428736"/>
            <a:ext cx="785818" cy="714380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Garamond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4786314" y="1525382"/>
            <a:ext cx="785818" cy="714380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Garamond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8139832" y="4777938"/>
            <a:ext cx="785818" cy="714380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Garamond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3196608" y="5858908"/>
            <a:ext cx="785818" cy="714380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Garamond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468676" y="4944728"/>
            <a:ext cx="785818" cy="714380"/>
          </a:xfrm>
          <a:prstGeom prst="rect">
            <a:avLst/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Garamond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7786710" y="1643050"/>
            <a:ext cx="785818" cy="714380"/>
          </a:xfrm>
          <a:prstGeom prst="rect">
            <a:avLst/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Garamond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5727588" y="3487820"/>
            <a:ext cx="785818" cy="714380"/>
          </a:xfrm>
          <a:prstGeom prst="rect">
            <a:avLst/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Garamond" pitchFamily="18" charset="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91" y="1643050"/>
            <a:ext cx="1294606" cy="1294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68197"/>
            <a:ext cx="1423424" cy="1423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66" y="3268306"/>
            <a:ext cx="2519363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208" y="1776164"/>
            <a:ext cx="14287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208" y="4221916"/>
            <a:ext cx="2107411" cy="182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954" y="5333964"/>
            <a:ext cx="13620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img-fotki.yandex.ru/get/9511/36014149.28c/0_929ed_ab40bed_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913" y="2444418"/>
            <a:ext cx="19716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56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300"/>
                            </p:stCondLst>
                            <p:childTnLst>
                              <p:par>
                                <p:cTn id="2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484313"/>
            <a:ext cx="4897438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806" name="Text Box 254"/>
          <p:cNvSpPr txBox="1">
            <a:spLocks noChangeArrowheads="1"/>
          </p:cNvSpPr>
          <p:nvPr/>
        </p:nvSpPr>
        <p:spPr bwMode="auto">
          <a:xfrm>
            <a:off x="3924300" y="2492375"/>
            <a:ext cx="1728788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0600" b="1" dirty="0" smtClean="0">
                <a:solidFill>
                  <a:schemeClr val="accent1"/>
                </a:solidFill>
                <a:latin typeface="Times New Roman" pitchFamily="18" charset="0"/>
              </a:rPr>
              <a:t>д</a:t>
            </a:r>
            <a:endParaRPr lang="ru-RU" altLang="ru-RU" sz="10600" b="1" dirty="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33375"/>
            <a:ext cx="8229600" cy="981075"/>
          </a:xfrm>
        </p:spPr>
        <p:txBody>
          <a:bodyPr/>
          <a:lstStyle/>
          <a:p>
            <a:pPr eaLnBrk="1" hangingPunct="1"/>
            <a:r>
              <a:rPr lang="ru-RU" altLang="ru-RU" b="1" i="1" u="sng" smtClean="0">
                <a:solidFill>
                  <a:srgbClr val="FF0066"/>
                </a:solidFill>
                <a:latin typeface="Arial" charset="0"/>
              </a:rPr>
              <a:t>Характеристика звука</a:t>
            </a:r>
          </a:p>
        </p:txBody>
      </p:sp>
      <p:grpSp>
        <p:nvGrpSpPr>
          <p:cNvPr id="2" name="Group 172"/>
          <p:cNvGrpSpPr>
            <a:grpSpLocks/>
          </p:cNvGrpSpPr>
          <p:nvPr/>
        </p:nvGrpSpPr>
        <p:grpSpPr bwMode="auto">
          <a:xfrm>
            <a:off x="3174299" y="1628271"/>
            <a:ext cx="3240088" cy="4411471"/>
            <a:chOff x="1792" y="1004"/>
            <a:chExt cx="2041" cy="2653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grpSpPr>
        <p:sp>
          <p:nvSpPr>
            <p:cNvPr id="8199" name="Oval 155"/>
            <p:cNvSpPr>
              <a:spLocks noChangeArrowheads="1"/>
            </p:cNvSpPr>
            <p:nvPr/>
          </p:nvSpPr>
          <p:spPr bwMode="auto">
            <a:xfrm>
              <a:off x="1792" y="1004"/>
              <a:ext cx="2041" cy="1972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Monotype Corsiva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Monotype Corsiva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Monotype Corsiva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endParaRPr lang="ru-RU" altLang="ru-RU" sz="1800">
                <a:latin typeface="Times New Roman" pitchFamily="18" charset="0"/>
              </a:endParaRPr>
            </a:p>
          </p:txBody>
        </p:sp>
        <p:sp>
          <p:nvSpPr>
            <p:cNvPr id="8200" name="Text Box 157"/>
            <p:cNvSpPr txBox="1">
              <a:spLocks noChangeArrowheads="1"/>
            </p:cNvSpPr>
            <p:nvPr/>
          </p:nvSpPr>
          <p:spPr bwMode="auto">
            <a:xfrm>
              <a:off x="2290" y="1344"/>
              <a:ext cx="1180" cy="1249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>
              <a:spAutoFit/>
            </a:bodyPr>
            <a:lstStyle>
              <a:lvl1pPr algn="ctr"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Monotype Corsiva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Monotype Corsiva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Monotype Corsiva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12900" b="1" dirty="0" smtClean="0">
                  <a:solidFill>
                    <a:srgbClr val="00B050"/>
                  </a:solidFill>
                  <a:latin typeface="Times New Roman" pitchFamily="18" charset="0"/>
                </a:rPr>
                <a:t>д</a:t>
              </a:r>
              <a:endParaRPr lang="ru-RU" altLang="ru-RU" sz="12900" b="1" dirty="0">
                <a:solidFill>
                  <a:srgbClr val="00B050"/>
                </a:solidFill>
                <a:latin typeface="Times New Roman" pitchFamily="18" charset="0"/>
              </a:endParaRPr>
            </a:p>
          </p:txBody>
        </p:sp>
        <p:sp>
          <p:nvSpPr>
            <p:cNvPr id="8201" name="Oval 158"/>
            <p:cNvSpPr>
              <a:spLocks noChangeArrowheads="1"/>
            </p:cNvSpPr>
            <p:nvPr/>
          </p:nvSpPr>
          <p:spPr bwMode="auto">
            <a:xfrm>
              <a:off x="3084" y="3385"/>
              <a:ext cx="590" cy="227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Monotype Corsiva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Monotype Corsiva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Monotype Corsiva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endParaRPr lang="ru-RU" altLang="ru-RU" sz="1800">
                <a:solidFill>
                  <a:srgbClr val="00B050"/>
                </a:solidFill>
                <a:latin typeface="Times New Roman" pitchFamily="18" charset="0"/>
              </a:endParaRPr>
            </a:p>
          </p:txBody>
        </p:sp>
        <p:sp>
          <p:nvSpPr>
            <p:cNvPr id="8202" name="Oval 159"/>
            <p:cNvSpPr>
              <a:spLocks noChangeArrowheads="1"/>
            </p:cNvSpPr>
            <p:nvPr/>
          </p:nvSpPr>
          <p:spPr bwMode="auto">
            <a:xfrm>
              <a:off x="1972" y="3385"/>
              <a:ext cx="590" cy="272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Monotype Corsiva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Monotype Corsiva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Monotype Corsiva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endParaRPr lang="ru-RU" altLang="ru-RU" sz="1800">
                <a:solidFill>
                  <a:srgbClr val="0070C0"/>
                </a:solidFill>
                <a:latin typeface="Times New Roman" pitchFamily="18" charset="0"/>
              </a:endParaRPr>
            </a:p>
          </p:txBody>
        </p:sp>
        <p:sp>
          <p:nvSpPr>
            <p:cNvPr id="8204" name="Oval 161"/>
            <p:cNvSpPr>
              <a:spLocks noChangeArrowheads="1"/>
            </p:cNvSpPr>
            <p:nvPr/>
          </p:nvSpPr>
          <p:spPr bwMode="auto">
            <a:xfrm>
              <a:off x="2290" y="1616"/>
              <a:ext cx="272" cy="272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Monotype Corsiva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Monotype Corsiva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Monotype Corsiva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endParaRPr lang="ru-RU" altLang="ru-RU" sz="1800">
                <a:latin typeface="Times New Roman" pitchFamily="18" charset="0"/>
              </a:endParaRPr>
            </a:p>
          </p:txBody>
        </p:sp>
        <p:sp>
          <p:nvSpPr>
            <p:cNvPr id="8205" name="Oval 162"/>
            <p:cNvSpPr>
              <a:spLocks noChangeArrowheads="1"/>
            </p:cNvSpPr>
            <p:nvPr/>
          </p:nvSpPr>
          <p:spPr bwMode="auto">
            <a:xfrm>
              <a:off x="3152" y="1616"/>
              <a:ext cx="273" cy="272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Monotype Corsiva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Monotype Corsiva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Monotype Corsiva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endParaRPr lang="ru-RU" altLang="ru-RU" sz="1800">
                <a:latin typeface="Times New Roman" pitchFamily="18" charset="0"/>
              </a:endParaRPr>
            </a:p>
          </p:txBody>
        </p:sp>
        <p:sp>
          <p:nvSpPr>
            <p:cNvPr id="8206" name="Freeform 163"/>
            <p:cNvSpPr>
              <a:spLocks/>
            </p:cNvSpPr>
            <p:nvPr/>
          </p:nvSpPr>
          <p:spPr bwMode="auto">
            <a:xfrm>
              <a:off x="2562" y="2523"/>
              <a:ext cx="624" cy="237"/>
            </a:xfrm>
            <a:custGeom>
              <a:avLst/>
              <a:gdLst>
                <a:gd name="T0" fmla="*/ 0 w 624"/>
                <a:gd name="T1" fmla="*/ 24 h 237"/>
                <a:gd name="T2" fmla="*/ 156 w 624"/>
                <a:gd name="T3" fmla="*/ 156 h 237"/>
                <a:gd name="T4" fmla="*/ 342 w 624"/>
                <a:gd name="T5" fmla="*/ 237 h 237"/>
                <a:gd name="T6" fmla="*/ 504 w 624"/>
                <a:gd name="T7" fmla="*/ 156 h 237"/>
                <a:gd name="T8" fmla="*/ 624 w 624"/>
                <a:gd name="T9" fmla="*/ 0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4"/>
                <a:gd name="T16" fmla="*/ 0 h 237"/>
                <a:gd name="T17" fmla="*/ 624 w 624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4" h="237">
                  <a:moveTo>
                    <a:pt x="0" y="24"/>
                  </a:moveTo>
                  <a:cubicBezTo>
                    <a:pt x="26" y="46"/>
                    <a:pt x="99" y="121"/>
                    <a:pt x="156" y="156"/>
                  </a:cubicBezTo>
                  <a:cubicBezTo>
                    <a:pt x="213" y="191"/>
                    <a:pt x="284" y="237"/>
                    <a:pt x="342" y="237"/>
                  </a:cubicBezTo>
                  <a:cubicBezTo>
                    <a:pt x="400" y="237"/>
                    <a:pt x="457" y="195"/>
                    <a:pt x="504" y="156"/>
                  </a:cubicBezTo>
                  <a:cubicBezTo>
                    <a:pt x="551" y="117"/>
                    <a:pt x="599" y="32"/>
                    <a:pt x="624" y="0"/>
                  </a:cubicBezTo>
                </a:path>
              </a:pathLst>
            </a:custGeom>
            <a:grpFill/>
            <a:ln w="57150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ru-RU"/>
            </a:p>
          </p:txBody>
        </p:sp>
        <p:sp>
          <p:nvSpPr>
            <p:cNvPr id="8207" name="Line 164"/>
            <p:cNvSpPr>
              <a:spLocks noChangeShapeType="1"/>
            </p:cNvSpPr>
            <p:nvPr/>
          </p:nvSpPr>
          <p:spPr bwMode="auto">
            <a:xfrm flipH="1">
              <a:off x="2426" y="1480"/>
              <a:ext cx="46" cy="136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ru-RU"/>
            </a:p>
          </p:txBody>
        </p:sp>
        <p:sp>
          <p:nvSpPr>
            <p:cNvPr id="8208" name="Line 165"/>
            <p:cNvSpPr>
              <a:spLocks noChangeShapeType="1"/>
            </p:cNvSpPr>
            <p:nvPr/>
          </p:nvSpPr>
          <p:spPr bwMode="auto">
            <a:xfrm>
              <a:off x="2336" y="1480"/>
              <a:ext cx="45" cy="136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ru-RU"/>
            </a:p>
          </p:txBody>
        </p:sp>
        <p:sp>
          <p:nvSpPr>
            <p:cNvPr id="8209" name="Line 166"/>
            <p:cNvSpPr>
              <a:spLocks noChangeShapeType="1"/>
            </p:cNvSpPr>
            <p:nvPr/>
          </p:nvSpPr>
          <p:spPr bwMode="auto">
            <a:xfrm>
              <a:off x="2200" y="1570"/>
              <a:ext cx="136" cy="91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ru-RU"/>
            </a:p>
          </p:txBody>
        </p:sp>
        <p:sp>
          <p:nvSpPr>
            <p:cNvPr id="8210" name="Oval 167"/>
            <p:cNvSpPr>
              <a:spLocks noChangeArrowheads="1"/>
            </p:cNvSpPr>
            <p:nvPr/>
          </p:nvSpPr>
          <p:spPr bwMode="auto">
            <a:xfrm>
              <a:off x="2381" y="1752"/>
              <a:ext cx="91" cy="45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Monotype Corsiva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Monotype Corsiva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Monotype Corsiva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endParaRPr lang="ru-RU" altLang="ru-RU" sz="1800">
                <a:latin typeface="Times New Roman" pitchFamily="18" charset="0"/>
              </a:endParaRPr>
            </a:p>
          </p:txBody>
        </p:sp>
        <p:sp>
          <p:nvSpPr>
            <p:cNvPr id="8211" name="Oval 168"/>
            <p:cNvSpPr>
              <a:spLocks noChangeArrowheads="1"/>
            </p:cNvSpPr>
            <p:nvPr/>
          </p:nvSpPr>
          <p:spPr bwMode="auto">
            <a:xfrm>
              <a:off x="3243" y="1752"/>
              <a:ext cx="91" cy="45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Monotype Corsiva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Monotype Corsiva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Monotype Corsiva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endParaRPr lang="ru-RU" altLang="ru-RU" sz="1800">
                <a:latin typeface="Times New Roman" pitchFamily="18" charset="0"/>
              </a:endParaRPr>
            </a:p>
          </p:txBody>
        </p:sp>
        <p:sp>
          <p:nvSpPr>
            <p:cNvPr id="8212" name="Line 169"/>
            <p:cNvSpPr>
              <a:spLocks noChangeShapeType="1"/>
            </p:cNvSpPr>
            <p:nvPr/>
          </p:nvSpPr>
          <p:spPr bwMode="auto">
            <a:xfrm flipH="1">
              <a:off x="3334" y="1434"/>
              <a:ext cx="90" cy="181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ru-RU"/>
            </a:p>
          </p:txBody>
        </p:sp>
        <p:sp>
          <p:nvSpPr>
            <p:cNvPr id="8213" name="Line 170"/>
            <p:cNvSpPr>
              <a:spLocks noChangeShapeType="1"/>
            </p:cNvSpPr>
            <p:nvPr/>
          </p:nvSpPr>
          <p:spPr bwMode="auto">
            <a:xfrm>
              <a:off x="3152" y="1480"/>
              <a:ext cx="91" cy="136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ru-RU"/>
            </a:p>
          </p:txBody>
        </p:sp>
        <p:sp>
          <p:nvSpPr>
            <p:cNvPr id="8214" name="Line 171"/>
            <p:cNvSpPr>
              <a:spLocks noChangeShapeType="1"/>
            </p:cNvSpPr>
            <p:nvPr/>
          </p:nvSpPr>
          <p:spPr bwMode="auto">
            <a:xfrm flipH="1">
              <a:off x="3288" y="1434"/>
              <a:ext cx="0" cy="182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198" name="Управляющая кнопка: возврат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072438" y="6215063"/>
            <a:ext cx="1071562" cy="642937"/>
          </a:xfrm>
          <a:prstGeom prst="actionButtonReturn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ctr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endParaRPr lang="ru-RU" altLang="ru-RU" sz="1800">
              <a:latin typeface="Times New Roman" pitchFamily="18" charset="0"/>
            </a:endParaRPr>
          </a:p>
        </p:txBody>
      </p:sp>
      <p:pic>
        <p:nvPicPr>
          <p:cNvPr id="4098" name="Picture 2" descr="http://img-fotki.yandex.ru/get/6407/90468072.478/0_8973b_1699f6b4_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20467" y="3692416"/>
            <a:ext cx="1590965" cy="173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3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2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0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641</TotalTime>
  <Words>295</Words>
  <Application>Microsoft Office PowerPoint</Application>
  <PresentationFormat>Экран (4:3)</PresentationFormat>
  <Paragraphs>137</Paragraphs>
  <Slides>27</Slides>
  <Notes>2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Знакомство с буквой Д,д. </vt:lpstr>
      <vt:lpstr>Презентация PowerPoint</vt:lpstr>
      <vt:lpstr>Презентация PowerPoint</vt:lpstr>
      <vt:lpstr>Презентация PowerPoint</vt:lpstr>
      <vt:lpstr>Презентация PowerPoint</vt:lpstr>
      <vt:lpstr>Какой звук первый? </vt:lpstr>
      <vt:lpstr>Твёрдый или мягкий?</vt:lpstr>
      <vt:lpstr>Характеристика звука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Какие звуки обозначает буква э?</vt:lpstr>
      <vt:lpstr>Оцени свою работу </vt:lpstr>
      <vt:lpstr>Урок письма</vt:lpstr>
      <vt:lpstr>Презентация PowerPoint</vt:lpstr>
      <vt:lpstr>Презентация PowerPoint</vt:lpstr>
      <vt:lpstr>Презентация PowerPoint</vt:lpstr>
      <vt:lpstr>Оцени свою работу </vt:lpstr>
      <vt:lpstr>Интернет - источники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Евгения</cp:lastModifiedBy>
  <cp:revision>71</cp:revision>
  <dcterms:created xsi:type="dcterms:W3CDTF">2012-01-18T03:10:45Z</dcterms:created>
  <dcterms:modified xsi:type="dcterms:W3CDTF">2016-02-16T19:42:45Z</dcterms:modified>
</cp:coreProperties>
</file>