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Отметка "5"</c:v>
                </c:pt>
                <c:pt idx="1">
                  <c:v>Отметка "4"</c:v>
                </c:pt>
                <c:pt idx="2">
                  <c:v>Отметка"3"</c:v>
                </c:pt>
                <c:pt idx="3">
                  <c:v>Отметка "2"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</c:v>
                </c:pt>
                <c:pt idx="1">
                  <c:v>0</c:v>
                </c:pt>
                <c:pt idx="2" formatCode="0.00%">
                  <c:v>3.7100000000000008E-2</c:v>
                </c:pt>
                <c:pt idx="3" formatCode="0.00%">
                  <c:v>0.96290000000000009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Отметка "5"</c:v>
                </c:pt>
                <c:pt idx="1">
                  <c:v>Отметка "4"</c:v>
                </c:pt>
                <c:pt idx="2">
                  <c:v>Отметка"3"</c:v>
                </c:pt>
                <c:pt idx="3">
                  <c:v>Отметка "2"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</c:v>
                </c:pt>
                <c:pt idx="1">
                  <c:v>9.6700000000000036E-2</c:v>
                </c:pt>
                <c:pt idx="2">
                  <c:v>0.19350000000000003</c:v>
                </c:pt>
                <c:pt idx="3">
                  <c:v>0.70690000000000008</c:v>
                </c:pt>
              </c:numCache>
            </c:numRef>
          </c:val>
        </c:ser>
        <c:dLbls/>
        <c:shape val="cylinder"/>
        <c:axId val="75866880"/>
        <c:axId val="75868416"/>
        <c:axId val="0"/>
      </c:bar3DChart>
      <c:catAx>
        <c:axId val="75866880"/>
        <c:scaling>
          <c:orientation val="minMax"/>
        </c:scaling>
        <c:axPos val="b"/>
        <c:numFmt formatCode="General" sourceLinked="0"/>
        <c:tickLblPos val="nextTo"/>
        <c:crossAx val="75868416"/>
        <c:crosses val="autoZero"/>
        <c:auto val="1"/>
        <c:lblAlgn val="ctr"/>
        <c:lblOffset val="100"/>
      </c:catAx>
      <c:valAx>
        <c:axId val="75868416"/>
        <c:scaling>
          <c:orientation val="minMax"/>
        </c:scaling>
        <c:axPos val="l"/>
        <c:majorGridlines/>
        <c:numFmt formatCode="0.00%" sourceLinked="1"/>
        <c:tickLblPos val="nextTo"/>
        <c:crossAx val="758668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2014-15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школьный</c:v>
                </c:pt>
                <c:pt idx="1">
                  <c:v>городской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5.58</c:v>
                </c:pt>
                <c:pt idx="1">
                  <c:v>5.31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школьный</c:v>
                </c:pt>
                <c:pt idx="1">
                  <c:v>городской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8.58</c:v>
                </c:pt>
                <c:pt idx="1">
                  <c:v>12.32</c:v>
                </c:pt>
              </c:numCache>
            </c:numRef>
          </c:val>
        </c:ser>
        <c:dLbls/>
        <c:shape val="cylinder"/>
        <c:axId val="85324544"/>
        <c:axId val="85326080"/>
        <c:axId val="65473600"/>
      </c:bar3DChart>
      <c:catAx>
        <c:axId val="85324544"/>
        <c:scaling>
          <c:orientation val="minMax"/>
        </c:scaling>
        <c:axPos val="b"/>
        <c:numFmt formatCode="General" sourceLinked="0"/>
        <c:tickLblPos val="nextTo"/>
        <c:crossAx val="85326080"/>
        <c:crosses val="autoZero"/>
        <c:auto val="1"/>
        <c:lblAlgn val="ctr"/>
        <c:lblOffset val="100"/>
      </c:catAx>
      <c:valAx>
        <c:axId val="85326080"/>
        <c:scaling>
          <c:orientation val="minMax"/>
        </c:scaling>
        <c:axPos val="l"/>
        <c:majorGridlines/>
        <c:numFmt formatCode="General" sourceLinked="1"/>
        <c:tickLblPos val="nextTo"/>
        <c:crossAx val="85324544"/>
        <c:crosses val="autoZero"/>
        <c:crossBetween val="between"/>
      </c:valAx>
      <c:serAx>
        <c:axId val="65473600"/>
        <c:scaling>
          <c:orientation val="minMax"/>
        </c:scaling>
        <c:axPos val="b"/>
        <c:tickLblPos val="nextTo"/>
        <c:crossAx val="85326080"/>
        <c:crosses val="autoZero"/>
      </c:ser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2014-15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школьный</c:v>
                </c:pt>
                <c:pt idx="1">
                  <c:v>городской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школьный</c:v>
                </c:pt>
                <c:pt idx="1">
                  <c:v>городской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2.1</c:v>
                </c:pt>
                <c:pt idx="1">
                  <c:v>2.3899999999999997</c:v>
                </c:pt>
              </c:numCache>
            </c:numRef>
          </c:val>
        </c:ser>
        <c:dLbls/>
        <c:shape val="cylinder"/>
        <c:axId val="85558784"/>
        <c:axId val="85560320"/>
        <c:axId val="85263680"/>
      </c:bar3DChart>
      <c:catAx>
        <c:axId val="85558784"/>
        <c:scaling>
          <c:orientation val="minMax"/>
        </c:scaling>
        <c:axPos val="b"/>
        <c:numFmt formatCode="General" sourceLinked="0"/>
        <c:tickLblPos val="nextTo"/>
        <c:crossAx val="85560320"/>
        <c:crosses val="autoZero"/>
        <c:auto val="1"/>
        <c:lblAlgn val="ctr"/>
        <c:lblOffset val="100"/>
      </c:catAx>
      <c:valAx>
        <c:axId val="85560320"/>
        <c:scaling>
          <c:orientation val="minMax"/>
        </c:scaling>
        <c:axPos val="l"/>
        <c:majorGridlines/>
        <c:numFmt formatCode="General" sourceLinked="1"/>
        <c:tickLblPos val="nextTo"/>
        <c:crossAx val="85558784"/>
        <c:crosses val="autoZero"/>
        <c:crossBetween val="between"/>
      </c:valAx>
      <c:serAx>
        <c:axId val="85263680"/>
        <c:scaling>
          <c:orientation val="minMax"/>
        </c:scaling>
        <c:axPos val="b"/>
        <c:tickLblPos val="nextTo"/>
        <c:crossAx val="85560320"/>
        <c:crosses val="autoZero"/>
      </c:serAx>
    </c:plotArea>
    <c:legend>
      <c:legendPos val="r"/>
      <c:layout/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ШКОЛЬНЫЙ ОГЭ</a:t>
            </a:r>
            <a:endParaRPr lang="en-US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УРОВЕНЬ ОБУЧЕННОСТИ</c:v>
                </c:pt>
                <c:pt idx="2">
                  <c:v>НЕУДОВЛ.ПОКАЗАТЕЛИ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9.6700000000000022E-2</c:v>
                </c:pt>
                <c:pt idx="2">
                  <c:v>0.90329999999999999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34692999981443806"/>
          <c:y val="0.70080748547671112"/>
          <c:w val="0.32942506695696827"/>
          <c:h val="0.21572700909406589"/>
        </c:manualLayout>
      </c:layout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ГОРОДСКОЙ ОГЭ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КАЧЕСТВО ЗНАНИЙ</c:v>
                </c:pt>
                <c:pt idx="1">
                  <c:v>УРОВЕНЬ ОБУЧЕННОСТИ</c:v>
                </c:pt>
                <c:pt idx="2">
                  <c:v>НЕУДОВЛЕТВОРИТЕЛЬНЫЕ ПОКАЗАТЕЛИ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9.6700000000000022E-2</c:v>
                </c:pt>
                <c:pt idx="1">
                  <c:v>0.38710000000000006</c:v>
                </c:pt>
                <c:pt idx="2">
                  <c:v>0.61290000000000011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33882236418560902"/>
          <c:y val="0.68888853434441089"/>
          <c:w val="0.33727826474520883"/>
          <c:h val="0.21572700909406589"/>
        </c:manualLayout>
      </c:layout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44F6C4-E062-4370-B6F3-054FAE71A87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ED07A3-BD55-4B07-99B3-53C669E21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264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пробных школьного и городского основного государственного экзамена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учебный 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10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АНАЛИЗ ЭКЗАМЕНАЦИОННОЙ РАБОТЫ 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(ЧАСТЬ 3 – СОЧИНЕНИЕ- РАССУЖДЕНИЕ)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555938"/>
              </p:ext>
            </p:extLst>
          </p:nvPr>
        </p:nvGraphicFramePr>
        <p:xfrm>
          <a:off x="715962" y="1737975"/>
          <a:ext cx="7712075" cy="2978646"/>
        </p:xfrm>
        <a:graphic>
          <a:graphicData uri="http://schemas.openxmlformats.org/drawingml/2006/table">
            <a:tbl>
              <a:tblPr firstRow="1" firstCol="1" bandRow="1"/>
              <a:tblGrid>
                <a:gridCol w="1771015"/>
                <a:gridCol w="1980565"/>
                <a:gridCol w="1980565"/>
                <a:gridCol w="1979930"/>
              </a:tblGrid>
              <a:tr h="3723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Приступили к написанию сочинения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(54,83%)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(48,38%)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-1,77%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приступили к написанию сочинения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(45,17%)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(51,62%)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-6,45%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064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АНАЛИЗ ВЫБОРА ТЕМ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СОЧИНЕНИЯ-РАССУЖДЕНИЯ 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4833932"/>
              </p:ext>
            </p:extLst>
          </p:nvPr>
        </p:nvGraphicFramePr>
        <p:xfrm>
          <a:off x="827087" y="1268760"/>
          <a:ext cx="7489825" cy="4420184"/>
        </p:xfrm>
        <a:graphic>
          <a:graphicData uri="http://schemas.openxmlformats.org/drawingml/2006/table">
            <a:tbl>
              <a:tblPr firstRow="1" firstCol="1" bandRow="1"/>
              <a:tblGrid>
                <a:gridCol w="1872615"/>
                <a:gridCol w="1475740"/>
                <a:gridCol w="2070735"/>
                <a:gridCol w="2070735"/>
              </a:tblGrid>
              <a:tr h="2688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темы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темы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 пробный экзамен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(кол-во выбравших)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пробный экзамен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(количество выбравших)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Сочинение на лингвистическую тему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Сочинение на понимание смысла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(6,66%)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Сочинение на понимание толкования слова и связанного с ним понятия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(93,33%)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156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АНАЛИЗ СОЧИНЕНИЯ-РАССУЖДЕНИЯ ПО КРИТЕРИЯМ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2015-2016 УЧЕБНЫЙ ГОД 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3988142"/>
              </p:ext>
            </p:extLst>
          </p:nvPr>
        </p:nvGraphicFramePr>
        <p:xfrm>
          <a:off x="421196" y="980728"/>
          <a:ext cx="8229599" cy="5256585"/>
        </p:xfrm>
        <a:graphic>
          <a:graphicData uri="http://schemas.openxmlformats.org/drawingml/2006/table">
            <a:tbl>
              <a:tblPr firstRow="1" firstCol="1" bandRow="1"/>
              <a:tblGrid>
                <a:gridCol w="1486508"/>
                <a:gridCol w="4053428"/>
                <a:gridCol w="945567"/>
                <a:gridCol w="881662"/>
                <a:gridCol w="862434"/>
              </a:tblGrid>
              <a:tr h="788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критериев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пробный экзамен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пробный экзамен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3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С3К1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ТОЛКОВАНИЕ ЗНАЧЕНИЯ СЛОВА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дали точное определение и прокомментировали его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(17,64%)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(26,66%)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+9,02%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дали точное определение, но не прокомментировали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(29,41%)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(46,66%)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+17,25%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дали неверное определение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(52,94%)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(26,66%)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-26,28%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48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С3К2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АРГУМЕНТОВ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привели 1 аргумент из текста и 1 аргумент из жизненного опыта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(11,76%)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(13,33%)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+1,51%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привели 2 аргумента из текста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(23,53%)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(33,33%)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+9,8%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привели 1 аргумент из жизненного опыта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(29,41%)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-9,41%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 привели аргументы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(35,29%)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(33,33%)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+1,96%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00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АНАЛИЗ СОЧИНЕНИЯ-РАССУЖДЕНИЯ ПО КРИТЕРИЯМ</a:t>
            </a: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2015-2016 УЧЕБНЫЙ ГОД </a:t>
            </a: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1533255"/>
              </p:ext>
            </p:extLst>
          </p:nvPr>
        </p:nvGraphicFramePr>
        <p:xfrm>
          <a:off x="457200" y="1052738"/>
          <a:ext cx="8229599" cy="5004553"/>
        </p:xfrm>
        <a:graphic>
          <a:graphicData uri="http://schemas.openxmlformats.org/drawingml/2006/table">
            <a:tbl>
              <a:tblPr firstRow="1" firstCol="1" bandRow="1"/>
              <a:tblGrid>
                <a:gridCol w="1234480"/>
                <a:gridCol w="4305456"/>
                <a:gridCol w="945567"/>
                <a:gridCol w="881662"/>
                <a:gridCol w="862434"/>
              </a:tblGrid>
              <a:tr h="100811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С3К3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СМЫСЛОВАЯ ЦЕЛЬНОСТЬ, РЕЧЕВАЯ СВЯЗАННОСТЬ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работа характеризуется смысловой цельностью, нет логических ошибок, выдержано абзацное членение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(5,88%)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(6,66%)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есть 1 логическая ошибка или 1 нарушение абзацного членения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(29.41%)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(46,66%)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-17,25%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 работе есть замысел, но допущено более 1 логической ошибки и нарушения абзацного членения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(64,71%)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(46,66%0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+18,05%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1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С3К4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КОМПОЗИЦИОННАЯ СТРОЙНОСТЬ ТЕКСТА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работа характеризуется композиционной стройностью, нет ошибок в построении текста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(5,88%)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(6,25%)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+0,37%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8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работа характеризуется композиционной стройностью, но есть 1 ошибка в построении текста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(41,17%)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(56,25%)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-15,08%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допущено 2 и более ошибок в построении текста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(52,94%)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(31.25%)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-21,69%</a:t>
                      </a:r>
                    </a:p>
                  </a:txBody>
                  <a:tcPr marL="61077" marR="6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417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ТИПИЧНЫЕ ОШИБКИ 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ИЗЛОЖЕНИЯ И СОЧИНЕНИЯ-РАССУЖДЕНИЯ 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412928"/>
              </p:ext>
            </p:extLst>
          </p:nvPr>
        </p:nvGraphicFramePr>
        <p:xfrm>
          <a:off x="1037907" y="1556792"/>
          <a:ext cx="7068185" cy="4647346"/>
        </p:xfrm>
        <a:graphic>
          <a:graphicData uri="http://schemas.openxmlformats.org/drawingml/2006/table">
            <a:tbl>
              <a:tblPr firstRow="1" firstCol="1" bandRow="1"/>
              <a:tblGrid>
                <a:gridCol w="3533775"/>
                <a:gridCol w="3534410"/>
              </a:tblGrid>
              <a:tr h="81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Типичные ошибки изложения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Типичные ошибки сочинения-рассуждения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9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-Учащиеся не могут выделить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микротемы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текста.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-Неумение выдвигать тезис и давать комментарии толкования слова.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9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-Нарушение абзацного членения текста.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-учащиеся не умеют находить аргументы в представленном тексте.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9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-Обилие речевых ошибок.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- Обилие речевых ошибок.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9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-Обилие орфографических ошибок.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-Обилие орфографических ошибок.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9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-Обилие пунктуационных ошибок.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-Обилие пунктуационных ошибок.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9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-Учащиеся не владеют логическим мышлением.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-Учащиеся не владеют логическим мышлением.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890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ТЕСТОВОЙ ЧАСТИ </a:t>
            </a:r>
            <a:endParaRPr lang="ru-RU" dirty="0"/>
          </a:p>
          <a:p>
            <a:pPr algn="ctr"/>
            <a:r>
              <a:rPr lang="ru-RU" b="1" dirty="0"/>
              <a:t>ШКОЛЬНОГО И ГОРОДСКОГО ПРОБНЫХ ЭКЗАМЕНОВ</a:t>
            </a:r>
            <a:endParaRPr lang="ru-RU" dirty="0"/>
          </a:p>
          <a:p>
            <a:pPr algn="ctr"/>
            <a:r>
              <a:rPr lang="ru-RU" b="1" dirty="0"/>
              <a:t>2015-2016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3047496"/>
              </p:ext>
            </p:extLst>
          </p:nvPr>
        </p:nvGraphicFramePr>
        <p:xfrm>
          <a:off x="899592" y="1208549"/>
          <a:ext cx="7068185" cy="5283929"/>
        </p:xfrm>
        <a:graphic>
          <a:graphicData uri="http://schemas.openxmlformats.org/drawingml/2006/table">
            <a:tbl>
              <a:tblPr firstRow="1" firstCol="1" bandRow="1"/>
              <a:tblGrid>
                <a:gridCol w="605155"/>
                <a:gridCol w="2748280"/>
                <a:gridCol w="801370"/>
                <a:gridCol w="624205"/>
                <a:gridCol w="624840"/>
                <a:gridCol w="671830"/>
                <a:gridCol w="992505"/>
              </a:tblGrid>
              <a:tr h="8570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зад.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Соответствие темы задания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справившихся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справ.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справившихся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справ.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 пробный экзамен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пробный экзамен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смысла представленного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+35,49%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Средства выразительности языка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48,38%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+6,48%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Правописание приставок в русском языке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-6,45%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Правописание суффиксов имен существительных, прилагательных, причастий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+38,71%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Лексика. Синонимичные синонимы и антонимы.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+3,22%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Синонимия способов связи слов в словосочетаниях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+6,45%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Грамматическая основа предложения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41,93%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+32,26%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576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СРАВНИТЕЛЬНЫЙ АНАЛИЗ ТЕСТОВОЙ ЧАСТИ 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ШКОЛЬНОГО И ГОРОДСКОГО ПРОБНЫХ ЭКЗАМЕНОВ 2015-2016  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1400814"/>
              </p:ext>
            </p:extLst>
          </p:nvPr>
        </p:nvGraphicFramePr>
        <p:xfrm>
          <a:off x="1037907" y="1196749"/>
          <a:ext cx="7068185" cy="4968554"/>
        </p:xfrm>
        <a:graphic>
          <a:graphicData uri="http://schemas.openxmlformats.org/drawingml/2006/table">
            <a:tbl>
              <a:tblPr firstRow="1" firstCol="1" bandRow="1"/>
              <a:tblGrid>
                <a:gridCol w="605155"/>
                <a:gridCol w="2748280"/>
                <a:gridCol w="801370"/>
                <a:gridCol w="624205"/>
                <a:gridCol w="624840"/>
                <a:gridCol w="671830"/>
                <a:gridCol w="992505"/>
              </a:tblGrid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Обособленные члены предложения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Постановка знаков препинания в предложениях с вводными словами и однородными членами предложения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+22,58%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Грамматическая основа предложения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16,13%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-12,9%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Постановка знаков препинания в ССП, СПП, БСП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+25,81%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соподчинения в СПП: последовательное, однородное, параллельное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29,03%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+12,91%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Сложные синтаксические конструкции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-6,45%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423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КАЧЕСТВА ЗНАНИЙ И УРОВНЯ ОБУЧЕННОСТИ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ПРОБНЫХ ОГЭ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08753969"/>
              </p:ext>
            </p:extLst>
          </p:nvPr>
        </p:nvGraphicFramePr>
        <p:xfrm>
          <a:off x="365125" y="1125538"/>
          <a:ext cx="4041775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46192576"/>
              </p:ext>
            </p:extLst>
          </p:nvPr>
        </p:nvGraphicFramePr>
        <p:xfrm>
          <a:off x="4644008" y="1124744"/>
          <a:ext cx="40386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1523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1369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ВЫВОДЫ И РЕКОМЕНДАЦИИ 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30480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304800"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      Выводы: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30480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Анализ результатов выполнения работ по русскому языку показал, что  большинство учащихся с работой по русскому языку не справились , уровень </a:t>
            </a:r>
            <a:r>
              <a:rPr lang="ru-RU" sz="1400" dirty="0" err="1" smtClean="0">
                <a:effectLst/>
                <a:latin typeface="Times New Roman"/>
                <a:ea typeface="Times New Roman"/>
                <a:cs typeface="Times New Roman"/>
              </a:rPr>
              <a:t>сформированности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 важнейших речевых умений и усвоения языковых норм практически не соответствует минимуму обязательного содержания основного общего образования по русскому языку. 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30480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Трудности вызвали следующие вопросы: определение  сложноподчинённого предложения с однородным подчинением придаточных; определение грамматической основы предложения; задание на замену слова просторечным синонимом, вопросы на знание синтаксиса простого предложения, найти предложения с участием территориальной с обособленным определением и приложением, задание на соблюдение орфографических и пунктуационных норм. Таким образом можно утверждать, что учащиеся в течении года были недостаточно хорошо подготовлены к сдаче экзамена в форме ОГЭ.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Рекомендации: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1.Провести детальный анализ ошибок, допущенных учащимися на экзамене.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2.Разработать систему исправления ошибок, продумать работу над данными пробелами систематически на каждом уроке русского языка.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3.Продумать индивидуальную работу с учащимися как на уроке, так и во внеурочное время, направленную на формирование устойчивых компетенций в предмете.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4.Завести лист контроля каждого учащегося по решению вариантов ОГЭ и отслеживать результативность работы по подготовке к экзамену.</a:t>
            </a: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27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3042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cs622828.vk.me/v622828880/1e65d/0mrJDNYhx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9982"/>
            <a:ext cx="3414539" cy="31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02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ОБЩИЕ ПОКАЗАТЕЛИ ВЫПОЛНЕНИЯ ПРОБНЫХ ОГЭ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ЗА 2014-2015 и 2015-2016 УЧЕБНЫЕ ГОДЫ 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480578"/>
              </p:ext>
            </p:extLst>
          </p:nvPr>
        </p:nvGraphicFramePr>
        <p:xfrm>
          <a:off x="1025525" y="1532981"/>
          <a:ext cx="7092950" cy="4920354"/>
        </p:xfrm>
        <a:graphic>
          <a:graphicData uri="http://schemas.openxmlformats.org/drawingml/2006/table">
            <a:tbl>
              <a:tblPr firstRow="1" firstCol="1" bandRow="1"/>
              <a:tblGrid>
                <a:gridCol w="2263140"/>
                <a:gridCol w="971550"/>
                <a:gridCol w="971550"/>
                <a:gridCol w="971550"/>
                <a:gridCol w="946785"/>
                <a:gridCol w="968375"/>
              </a:tblGrid>
              <a:tr h="2589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пробный экзамен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пробный экзамен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пробный экзамен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пробный экзамен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участвовавших в ОГЭ по русскому языку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Справились с экзаменационной работой и получили отметку 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Справились с экзаменационной работой и получили отметку 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(9,67%)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+ 9,67%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Справились с экзаменационной работой и получили отметку 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(3,71%)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(9,67%)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(19,35%)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+ 9,68%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справились с экзаменационной работой и получили отметку 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(96,29%)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(90,33%)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(70,69%)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- 19,37%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01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275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ОБЩИЕ ПОКАЗАТЕЛИ ВЫПОЛНЕНИЯ ПРОБНЫХ ОГЭ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ЗА 2014-2015 и 2015-2016 УЧЕБНЫЕ ГОДЫ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(городской пробный экзамен)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598029387"/>
              </p:ext>
            </p:extLst>
          </p:nvPr>
        </p:nvGraphicFramePr>
        <p:xfrm>
          <a:off x="1979712" y="1916832"/>
          <a:ext cx="5486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ПОКАЗАТЕЛИ СРЕДНЕГО ТЕСТОВОГО И ОЦЕНОЧНОГО БАЛЛОВ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ШКОЛЬНОГО И ГОРОДСКОГО ПРОБНЫХ ЭКЗАМЕНОВ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b="1" dirty="0" smtClean="0">
                <a:effectLst/>
                <a:latin typeface="Times New Roman"/>
                <a:ea typeface="Calibri"/>
              </a:rPr>
              <a:t>ЗА 2014-15 И 2015-16 УЧЕБНЫЕ ГОДЫ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5120456"/>
              </p:ext>
            </p:extLst>
          </p:nvPr>
        </p:nvGraphicFramePr>
        <p:xfrm>
          <a:off x="1037907" y="2348879"/>
          <a:ext cx="7068185" cy="2372156"/>
        </p:xfrm>
        <a:graphic>
          <a:graphicData uri="http://schemas.openxmlformats.org/drawingml/2006/table">
            <a:tbl>
              <a:tblPr firstRow="1" firstCol="1" bandRow="1"/>
              <a:tblGrid>
                <a:gridCol w="784860"/>
                <a:gridCol w="784860"/>
                <a:gridCol w="785495"/>
                <a:gridCol w="785495"/>
                <a:gridCol w="785495"/>
                <a:gridCol w="785495"/>
                <a:gridCol w="785495"/>
                <a:gridCol w="785495"/>
                <a:gridCol w="785495"/>
              </a:tblGrid>
              <a:tr h="32300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тестовый балл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оценочный балл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2014-15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2014-15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+3,74</a:t>
                      </a:r>
                      <a:r>
                        <a:rPr lang="ru-RU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-тест.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0,29</a:t>
                      </a:r>
                      <a:r>
                        <a:rPr lang="ru-RU" sz="2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-оцен</a:t>
                      </a:r>
                      <a:endParaRPr lang="ru-RU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647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СРАВНИТЕЛЬНЫЙ АНАЛИЗ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СРЕДНЕГО ТЕСТОВОГО БАЛЛА ШКОЛЬНОГО И ГОРОДСКОГО ПРОБНЫХ ЭКЗАМЕНОВ ЗА 2014-15 И 2015-16 УЧЕБНЫЕ ГОДЫ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940455939"/>
              </p:ext>
            </p:extLst>
          </p:nvPr>
        </p:nvGraphicFramePr>
        <p:xfrm>
          <a:off x="1828800" y="1700808"/>
          <a:ext cx="54864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8098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СРАВНИТЕЛЬНЫЙ АНАЛИЗ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СРЕДНЕГО ОЦЕНОЧНОГО БАЛЛА ШКОЛЬНОГО И ГОРОДСКОГО ПРОБНЫХ ЭКЗАМЕНОВ ЗА 2014-15 И 2015-16 УЧЕБНЫЕ ГОДЫ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092887934"/>
              </p:ext>
            </p:extLst>
          </p:nvPr>
        </p:nvGraphicFramePr>
        <p:xfrm>
          <a:off x="1828800" y="1587548"/>
          <a:ext cx="5486400" cy="479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1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АНАЛИЗ ЭКЗАМЕНАЦИОННОЙ РАБОТЫ </a:t>
            </a: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(ЧАСТЬ 1 – СЖАТОЕ ИЗЛОЖЕНИЕ)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2497440"/>
              </p:ext>
            </p:extLst>
          </p:nvPr>
        </p:nvGraphicFramePr>
        <p:xfrm>
          <a:off x="1037907" y="1700807"/>
          <a:ext cx="7068185" cy="3122494"/>
        </p:xfrm>
        <a:graphic>
          <a:graphicData uri="http://schemas.openxmlformats.org/drawingml/2006/table">
            <a:tbl>
              <a:tblPr firstRow="1" firstCol="1" bandRow="1"/>
              <a:tblGrid>
                <a:gridCol w="1177925"/>
                <a:gridCol w="1177925"/>
                <a:gridCol w="1177925"/>
                <a:gridCol w="1177925"/>
                <a:gridCol w="1177925"/>
                <a:gridCol w="1178560"/>
              </a:tblGrid>
              <a:tr h="34694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Приступили к написанию изложения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(50,94%)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(79,63%)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(77,42%)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(83,87%)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+6,45%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приступили к написанию изложения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(49,06%)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(20,37%)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(22,58%)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(16,13%)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-6,45%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949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АНАЛИЗ СЖАТОГО ИЗЛОЖЕНИЯ ПО КРИТЕРИЯМ 2015-2016 УЧЕБНЫЙ ГОД </a:t>
            </a: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5792507"/>
              </p:ext>
            </p:extLst>
          </p:nvPr>
        </p:nvGraphicFramePr>
        <p:xfrm>
          <a:off x="683568" y="836705"/>
          <a:ext cx="7848873" cy="5544622"/>
        </p:xfrm>
        <a:graphic>
          <a:graphicData uri="http://schemas.openxmlformats.org/drawingml/2006/table">
            <a:tbl>
              <a:tblPr firstRow="1" firstCol="1" bandRow="1"/>
              <a:tblGrid>
                <a:gridCol w="1081479"/>
                <a:gridCol w="4202163"/>
                <a:gridCol w="901823"/>
                <a:gridCol w="840873"/>
                <a:gridCol w="822535"/>
              </a:tblGrid>
              <a:tr h="573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критериев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пробный экзамен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пробный экзамен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ИК 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ИЗЛОЖЕНИЯ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передали полное содержание текста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(16,66%)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+14,11%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передали основное содержание текста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(29,16%)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+1,61%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 передали основное содержание текста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(54,16%)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(38,46%)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-15,7%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8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ИК 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СЖАТИЕ ТЕКСТА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использовали несколько приемов для сжатия (3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микротемы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(20,83%)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(26,92%)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+6,09%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использовали несколько приемов для сжатия (2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микротемы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(25%)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(23,08%)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использовали несколько приемов для сжатия (1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микротема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(25%)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+5,77%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 применяли приемы сжатия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(16,66%)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(19,23%)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-2,57%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1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ИК 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СМЫСЛОВАЯ ЦЕЛЬНОСТЬ, РЕЧЕВАЯ СВЯЗАННОСТЬ, ПОСЛЕДОВАТЕЛЬНОСТЬ ИЗЛОЖЕНИЯ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 нарушены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(20,83%)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(26,92%)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+6,09%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есть 1 логическая ошибка или 1 нарушение абзацного членения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(41,66%)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+10,89%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более 1 логической ошибки и более 1 нарушение абзацного членения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(37,5%)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(23,08%)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+14,42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92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АНАЛИЗ СЖАТОГО ИЗЛОЖЕНИЯ ПО КРИТЕРИЯМ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2015-2016 УЧЕБНЫЙ ГОД 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4324509"/>
              </p:ext>
            </p:extLst>
          </p:nvPr>
        </p:nvGraphicFramePr>
        <p:xfrm>
          <a:off x="611560" y="1052736"/>
          <a:ext cx="7920879" cy="5279717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4035972"/>
                <a:gridCol w="910095"/>
                <a:gridCol w="848587"/>
                <a:gridCol w="830081"/>
              </a:tblGrid>
              <a:tr h="524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критериев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пробный экзамен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пробный экзамен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ИК 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ИЗЛОЖЕНИЯ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передали полное содержание текста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(16,66%)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+14,11%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передали основное содержание текста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(29,16%)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+1,61%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 передали основное содержание текста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(54,16%)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(38,46%)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-15,7%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3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ИК 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СЖАТИЕ ТЕКСТА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использовали несколько приемов для сжатия (3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микротемы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(20,83%)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(26,92%)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+6,09%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использовали несколько приемов для сжатия (2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микротемы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(25%)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(23,08%)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использовали несколько приемов для сжатия (1 микротема)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(25%)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+5,77%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 применяли приемы сжатия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(16,66%)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(19,23%)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-2,57%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6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ИК 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СМЫСЛОВАЯ ЦЕЛЬНОСТЬ, РЕЧЕВАЯ СВЯЗАННОСТЬ, ПОСЛЕДОВАТЕЛЬНОСТЬ ИЗЛОЖЕНИЯ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 нарушены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(20,83%)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(26,92%)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+6,09%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есть 1 логическая ошибка или 1 нарушение абзацного членения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(41,66%)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(30,77%)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+10,89%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более 1 логической ошибки и более 1 нарушение абзацного членения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(37,5%)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(23,08%)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+14,42</a:t>
                      </a: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570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256</TotalTime>
  <Words>1389</Words>
  <Application>Microsoft Office PowerPoint</Application>
  <PresentationFormat>Экран (4:3)</PresentationFormat>
  <Paragraphs>673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Анализ результатов пробных школьного и городского основного государственного экзамена  2015-2016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АНАЛИЗ КАЧЕСТВА ЗНАНИЙ И УРОВНЯ ОБУЧЕННОСТИ  ПО РЕЗУЛЬТАТАМ ПРОБНЫХ ОГЭ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пробного школьного и городского основного государственного экзаменов  2015-2016 учебный год</dc:title>
  <dc:creator>Дмитрий</dc:creator>
  <cp:lastModifiedBy>Крупнова Татьяна Владимировна</cp:lastModifiedBy>
  <cp:revision>28</cp:revision>
  <dcterms:created xsi:type="dcterms:W3CDTF">2016-03-28T10:10:22Z</dcterms:created>
  <dcterms:modified xsi:type="dcterms:W3CDTF">2016-03-30T09:58:20Z</dcterms:modified>
</cp:coreProperties>
</file>