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55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9B6CBE4-3E04-4A2F-B67F-0E10EB64D26B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283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822B7F0-2D6B-4E10-ABBF-91F12D5C7256}" type="slidenum">
              <a:rPr lang="ru-RU" sz="1200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6000" strike="noStrike">
                <a:solidFill>
                  <a:srgbClr val="000000"/>
                </a:solidFill>
                <a:latin typeface="Calibri Light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3.4.16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33AF6E3-B7CD-4414-9DB1-CDCF92341365}" type="slidenum">
              <a:rPr lang="ru-RU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2800"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000"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Calibri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strike="noStrike">
                <a:solidFill>
                  <a:srgbClr val="000000"/>
                </a:solidFill>
                <a:latin typeface="Calibri Light"/>
              </a:rPr>
              <a:t>Для правки текста заголовка щёлкните мышьюОбразец заголовка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ru-RU" sz="2400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ru-RU" sz="2000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ru-RU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 strike="noStrike">
                <a:solidFill>
                  <a:srgbClr val="8B8B8B"/>
                </a:solidFill>
                <a:latin typeface="Calibri"/>
              </a:rPr>
              <a:t>3.4.16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95B8FA0-CF82-4FD5-BC37-8608B009C840}" type="slidenum">
              <a:rPr lang="ru-RU" sz="120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2146680" y="388440"/>
            <a:ext cx="9225000" cy="14788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7000" b="1" strike="noStrik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 Light"/>
              </a:rPr>
              <a:t>Этимология слов</a:t>
            </a:r>
            <a:endParaRPr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6310800" y="3486240"/>
            <a:ext cx="440856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Calibri"/>
              </a:rPr>
              <a:t>Выполнила </a:t>
            </a:r>
            <a:r>
              <a:rPr lang="ru-RU" sz="2400" strike="noStrike" dirty="0" smtClean="0">
                <a:solidFill>
                  <a:srgbClr val="000000"/>
                </a:solidFill>
                <a:latin typeface="Calibri"/>
              </a:rPr>
              <a:t>учитель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2400" strike="noStrike" dirty="0">
                <a:solidFill>
                  <a:srgbClr val="000000"/>
                </a:solidFill>
                <a:latin typeface="Calibri"/>
              </a:rPr>
              <a:t>МОУ СОШ № 39 г. Твери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2400" dirty="0" smtClean="0">
                <a:solidFill>
                  <a:srgbClr val="000000"/>
                </a:solidFill>
                <a:latin typeface="Calibri"/>
              </a:rPr>
              <a:t>Филиппова </a:t>
            </a:r>
            <a:r>
              <a:rPr lang="ru-RU" sz="2400" smtClean="0">
                <a:solidFill>
                  <a:srgbClr val="000000"/>
                </a:solidFill>
                <a:latin typeface="Calibri"/>
              </a:rPr>
              <a:t>Оксана Юрьевна</a:t>
            </a:r>
            <a:endParaRPr dirty="0"/>
          </a:p>
        </p:txBody>
      </p:sp>
      <p:pic>
        <p:nvPicPr>
          <p:cNvPr id="85" name="Рисунок 3"/>
          <p:cNvPicPr/>
          <p:nvPr/>
        </p:nvPicPr>
        <p:blipFill>
          <a:blip r:embed="rId3"/>
          <a:stretch/>
        </p:blipFill>
        <p:spPr>
          <a:xfrm>
            <a:off x="627120" y="2764800"/>
            <a:ext cx="4524120" cy="38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99240" y="12960"/>
            <a:ext cx="10774800" cy="954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1" strike="noStrike">
                <a:solidFill>
                  <a:srgbClr val="C00000"/>
                </a:solidFill>
                <a:latin typeface="Calibri Light"/>
              </a:rPr>
              <a:t>Что такое этимология?</a:t>
            </a:r>
            <a:endParaRPr/>
          </a:p>
        </p:txBody>
      </p:sp>
      <p:sp>
        <p:nvSpPr>
          <p:cNvPr id="87" name="TextShape 2"/>
          <p:cNvSpPr txBox="1"/>
          <p:nvPr/>
        </p:nvSpPr>
        <p:spPr>
          <a:xfrm>
            <a:off x="399240" y="759960"/>
            <a:ext cx="9225152" cy="3851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Иногда мы задумываемся о том, как слова, которые мы используем, возникли, и как их значения могли измениться со временем. Новые слова появляются буквально каждый день. Некоторые не задерживаются в языке, а некоторые остаются.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	У слов, как и у людей, есть своя история, своя судьба. Они могут иметь родственников, богатую родословную, и напротив, быть круглыми сиротами. Слово может рассказать нам о своей национальности, о своих родителях, о своём происхождении. 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	Изучением истории лексики и происхождения слов занимается интереснейшая наука — </a:t>
            </a:r>
            <a:r>
              <a:rPr lang="ru-RU" sz="2800" b="1" u="sng" strike="noStrike" dirty="0">
                <a:solidFill>
                  <a:srgbClr val="000000"/>
                </a:solidFill>
                <a:latin typeface="Calibri"/>
              </a:rPr>
              <a:t>этимология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88" name="Рисунок 3"/>
          <p:cNvPicPr/>
          <p:nvPr/>
        </p:nvPicPr>
        <p:blipFill>
          <a:blip r:embed="rId2"/>
          <a:stretch/>
        </p:blipFill>
        <p:spPr>
          <a:xfrm rot="16200000">
            <a:off x="7671056" y="2682341"/>
            <a:ext cx="6283800" cy="1945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08480" y="116632"/>
            <a:ext cx="10632240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1" strike="noStrike" dirty="0">
                <a:solidFill>
                  <a:srgbClr val="C00000"/>
                </a:solidFill>
                <a:latin typeface="Calibri Light"/>
              </a:rPr>
              <a:t>Этимология слова</a:t>
            </a:r>
            <a:endParaRPr dirty="0"/>
          </a:p>
        </p:txBody>
      </p:sp>
      <p:sp>
        <p:nvSpPr>
          <p:cNvPr id="90" name="TextShape 2"/>
          <p:cNvSpPr txBox="1"/>
          <p:nvPr/>
        </p:nvSpPr>
        <p:spPr>
          <a:xfrm>
            <a:off x="407368" y="764704"/>
            <a:ext cx="7848872" cy="5280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u="sng" strike="noStrike" dirty="0">
                <a:solidFill>
                  <a:srgbClr val="000000"/>
                </a:solidFill>
                <a:latin typeface="Calibri"/>
              </a:rPr>
              <a:t>Азбука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Слово «азбука» известно в древнерусском языке с XIII в. и заимствовано из старославянского (церковнославянского).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Слово представляет собой сочетание первой и второй букв русского алфавита: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азъ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 + буки. Таким образом, слово «азбука» является повторением греческого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alphabetos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 от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alpha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 +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beta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 (альфа +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бетта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) или 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alphavitum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alpha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 – «буква» и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vita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 – «жизнь»), т.е. «жизнь букв», «перечень букв».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Алфавитом в русском языке называется «перечень букв», а азбукой – «букварь, учебное пособие для изучения алфавита».</a:t>
            </a:r>
            <a:endParaRPr dirty="0"/>
          </a:p>
        </p:txBody>
      </p:sp>
      <p:pic>
        <p:nvPicPr>
          <p:cNvPr id="92" name="Рисунок 3"/>
          <p:cNvPicPr/>
          <p:nvPr/>
        </p:nvPicPr>
        <p:blipFill>
          <a:blip r:embed="rId2"/>
          <a:stretch/>
        </p:blipFill>
        <p:spPr>
          <a:xfrm>
            <a:off x="8882640" y="830896"/>
            <a:ext cx="2757976" cy="389424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618120" y="116632"/>
            <a:ext cx="10722240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1" strike="noStrike" dirty="0">
                <a:solidFill>
                  <a:srgbClr val="C00000"/>
                </a:solidFill>
                <a:latin typeface="Calibri Light"/>
              </a:rPr>
              <a:t>Этимология слова</a:t>
            </a:r>
            <a:endParaRPr dirty="0"/>
          </a:p>
        </p:txBody>
      </p:sp>
      <p:sp>
        <p:nvSpPr>
          <p:cNvPr id="94" name="TextShape 2"/>
          <p:cNvSpPr txBox="1"/>
          <p:nvPr/>
        </p:nvSpPr>
        <p:spPr>
          <a:xfrm>
            <a:off x="335360" y="760140"/>
            <a:ext cx="7118260" cy="548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u="sng" strike="noStrike" dirty="0">
                <a:solidFill>
                  <a:srgbClr val="000000"/>
                </a:solidFill>
                <a:latin typeface="Calibri"/>
              </a:rPr>
              <a:t>Апельсин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До XVI века европейцы вообще никакого понятия об апельсинах не имели, а русские - тем более. Потом португальские мореплаватели завезли из восточных стран эти оранжевые вкусные шары и стали торговать ими с соседями.  А когда спрашивали: «Откуда яблочки-то?» — потому что об апельсинах не слышали, а фрукт по форме похож на яблоко. Торговцы честно отвечали: «Из Китая яблочки, китайские!» По-голландски «яблоко» —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appel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, а китайский — </a:t>
            </a:r>
            <a:r>
              <a:rPr lang="ru-RU" sz="2800" strike="noStrike" dirty="0" err="1">
                <a:solidFill>
                  <a:srgbClr val="000000"/>
                </a:solidFill>
                <a:latin typeface="Calibri"/>
              </a:rPr>
              <a:t>sien</a:t>
            </a:r>
            <a:r>
              <a:rPr lang="ru-RU" sz="2800" strike="noStrike" dirty="0">
                <a:solidFill>
                  <a:srgbClr val="000000"/>
                </a:solidFill>
                <a:latin typeface="Calibri"/>
              </a:rPr>
              <a:t>. Вот и получилось слово Апельсин.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5" name="Рисунок 4"/>
          <p:cNvPicPr/>
          <p:nvPr/>
        </p:nvPicPr>
        <p:blipFill>
          <a:blip r:embed="rId2"/>
          <a:stretch/>
        </p:blipFill>
        <p:spPr>
          <a:xfrm rot="16200000">
            <a:off x="6748560" y="1310760"/>
            <a:ext cx="5640480" cy="423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734040" y="352080"/>
            <a:ext cx="10606320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1" strike="noStrike">
                <a:solidFill>
                  <a:srgbClr val="C00000"/>
                </a:solidFill>
                <a:latin typeface="Calibri Light"/>
              </a:rPr>
              <a:t>Этимология слова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734040" y="1081800"/>
            <a:ext cx="6851160" cy="51127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u="sng" strike="noStrike">
                <a:solidFill>
                  <a:srgbClr val="000000"/>
                </a:solidFill>
                <a:latin typeface="Calibri"/>
              </a:rPr>
              <a:t>Врач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 старину лечили заговорами, заклинаниями, разными нашептываниями. Древний лекарь, знахарь говорил больному что-нибудь вроде: «Уйди, болезнь, в пески зыбучие, в леса дремучие...» и бормотал над занедужившим разные слова. А вплоть до начала XIX века бормотание, болтовня назывались враньем. Бормотать, болтать  значило «врать». Кто трубит — тот трубач, кто ткет — тот ткач, а кто врет — тот врач.</a:t>
            </a:r>
            <a:endParaRPr/>
          </a:p>
        </p:txBody>
      </p:sp>
      <p:pic>
        <p:nvPicPr>
          <p:cNvPr id="98" name="Рисунок 3"/>
          <p:cNvPicPr/>
          <p:nvPr/>
        </p:nvPicPr>
        <p:blipFill>
          <a:blip r:embed="rId2"/>
          <a:stretch/>
        </p:blipFill>
        <p:spPr>
          <a:xfrm>
            <a:off x="7624440" y="723600"/>
            <a:ext cx="4139280" cy="526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825480" y="352080"/>
            <a:ext cx="10515240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1" strike="noStrike">
                <a:solidFill>
                  <a:srgbClr val="C00000"/>
                </a:solidFill>
                <a:latin typeface="Calibri Light"/>
              </a:rPr>
              <a:t>Этимология слова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708480" y="1094760"/>
            <a:ext cx="7121520" cy="5254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u="sng" strike="noStrike">
                <a:solidFill>
                  <a:srgbClr val="000000"/>
                </a:solidFill>
                <a:latin typeface="Calibri"/>
              </a:rPr>
              <a:t>Галиматья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 конце прошлого столетия французский врач Гали Матье лечил своих пациентов шутками. Он обрел такую популярность, что не стал успевать на все визиты и свои целительные каламбуры стал посылал по почте.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Так возникло слово «галиматья», которое в то время означало — целительная шутка, каламбур.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Доктор увековечил свое имя, но сейчас слово Галиматья имеет совершенно иной смысл, теперь – это чепуха, бессмыслица. </a:t>
            </a:r>
            <a:endParaRPr/>
          </a:p>
        </p:txBody>
      </p:sp>
      <p:pic>
        <p:nvPicPr>
          <p:cNvPr id="101" name="Рисунок 5"/>
          <p:cNvPicPr/>
          <p:nvPr/>
        </p:nvPicPr>
        <p:blipFill>
          <a:blip r:embed="rId2"/>
          <a:srcRect r="69169"/>
          <a:stretch/>
        </p:blipFill>
        <p:spPr>
          <a:xfrm>
            <a:off x="7991280" y="1094760"/>
            <a:ext cx="3869640" cy="511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82560" y="352080"/>
            <a:ext cx="10658160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1" strike="noStrike">
                <a:solidFill>
                  <a:srgbClr val="C00000"/>
                </a:solidFill>
                <a:latin typeface="Calibri Light"/>
              </a:rPr>
              <a:t>Этимология слова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682560" y="1094760"/>
            <a:ext cx="6207120" cy="4983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u="sng" strike="noStrike">
                <a:solidFill>
                  <a:srgbClr val="000000"/>
                </a:solidFill>
                <a:latin typeface="Calibri"/>
              </a:rPr>
              <a:t>Сланцы</a:t>
            </a:r>
            <a:endParaRPr/>
          </a:p>
          <a:p>
            <a:pPr>
              <a:lnSpc>
                <a:spcPct val="100000"/>
              </a:lnSpc>
            </a:pPr>
            <a:r>
              <a:rPr lang="ru-RU" sz="2800" strike="noStrike">
                <a:solidFill>
                  <a:srgbClr val="000000"/>
                </a:solidFill>
                <a:latin typeface="Calibri"/>
              </a:rPr>
              <a:t>В Советском Союзе известным производителем резиновых шлёпанцев был завод «Полимер» в городе Сланцы Ленинградской области. Многие покупатели полагали, что выдавленное на подошвах слово «Сланцы» это название обуви. Так это слово вошло в активный словарный запас и превратилось в синоним слова «шлёпанцы».</a:t>
            </a:r>
            <a:endParaRPr/>
          </a:p>
        </p:txBody>
      </p:sp>
      <p:pic>
        <p:nvPicPr>
          <p:cNvPr id="104" name="Рисунок 3"/>
          <p:cNvPicPr/>
          <p:nvPr/>
        </p:nvPicPr>
        <p:blipFill>
          <a:blip r:embed="rId2"/>
          <a:stretch/>
        </p:blipFill>
        <p:spPr>
          <a:xfrm rot="16200000">
            <a:off x="6541560" y="1298160"/>
            <a:ext cx="5762880" cy="432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825480" y="352080"/>
            <a:ext cx="10515240" cy="74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ru-RU" sz="4400" b="1" strike="noStrike">
                <a:solidFill>
                  <a:srgbClr val="C00000"/>
                </a:solidFill>
                <a:latin typeface="Calibri Light"/>
              </a:rPr>
              <a:t>Источники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928440" y="10947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800" u="sng" strike="noStrike">
                <a:solidFill>
                  <a:srgbClr val="0563C1"/>
                </a:solidFill>
                <a:latin typeface="Calibri"/>
              </a:rPr>
              <a:t>http://www.adme.ru/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800" u="sng" strike="noStrike">
                <a:solidFill>
                  <a:srgbClr val="0563C1"/>
                </a:solidFill>
                <a:latin typeface="Calibri"/>
              </a:rPr>
              <a:t>http://etymolog.ruslang.ru/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800" u="sng" strike="noStrike">
                <a:solidFill>
                  <a:srgbClr val="0563C1"/>
                </a:solidFill>
                <a:latin typeface="Calibri"/>
              </a:rPr>
              <a:t>http://www.fresher.ru/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800" u="sng" strike="noStrike">
                <a:solidFill>
                  <a:srgbClr val="0563C1"/>
                </a:solidFill>
                <a:latin typeface="Calibri"/>
              </a:rPr>
              <a:t>http://www.gramota.ru/biblio/</a:t>
            </a:r>
            <a:endParaRPr/>
          </a:p>
          <a:p>
            <a:pPr>
              <a:lnSpc>
                <a:spcPct val="100000"/>
              </a:lnSpc>
              <a:buFont typeface="Arial"/>
              <a:buAutoNum type="arabicPeriod"/>
            </a:pPr>
            <a:r>
              <a:rPr lang="ru-RU" sz="2800" u="sng" strike="noStrike">
                <a:solidFill>
                  <a:srgbClr val="0563C1"/>
                </a:solidFill>
                <a:latin typeface="Calibri"/>
              </a:rPr>
              <a:t>http://russiahousenews.info/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436</Words>
  <Application>Microsoft Office PowerPoint</Application>
  <PresentationFormat>Произвольный</PresentationFormat>
  <Paragraphs>34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 Ивановна</cp:lastModifiedBy>
  <cp:revision>4</cp:revision>
  <dcterms:modified xsi:type="dcterms:W3CDTF">2016-04-19T07:36:41Z</dcterms:modified>
</cp:coreProperties>
</file>