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AC67B4E-8FEA-4647-8563-B1879B913F83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0F457FD-DDFE-4F3F-B107-1C4A2FA2B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7B4E-8FEA-4647-8563-B1879B913F83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57FD-DDFE-4F3F-B107-1C4A2FA2B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7B4E-8FEA-4647-8563-B1879B913F83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57FD-DDFE-4F3F-B107-1C4A2FA2B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7B4E-8FEA-4647-8563-B1879B913F83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57FD-DDFE-4F3F-B107-1C4A2FA2B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7B4E-8FEA-4647-8563-B1879B913F83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57FD-DDFE-4F3F-B107-1C4A2FA2B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7B4E-8FEA-4647-8563-B1879B913F83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57FD-DDFE-4F3F-B107-1C4A2FA2BD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7B4E-8FEA-4647-8563-B1879B913F83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57FD-DDFE-4F3F-B107-1C4A2FA2BD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7B4E-8FEA-4647-8563-B1879B913F83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57FD-DDFE-4F3F-B107-1C4A2FA2B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67B4E-8FEA-4647-8563-B1879B913F83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57FD-DDFE-4F3F-B107-1C4A2FA2B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AC67B4E-8FEA-4647-8563-B1879B913F83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0F457FD-DDFE-4F3F-B107-1C4A2FA2B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AC67B4E-8FEA-4647-8563-B1879B913F83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0F457FD-DDFE-4F3F-B107-1C4A2FA2B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AC67B4E-8FEA-4647-8563-B1879B913F83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0F457FD-DDFE-4F3F-B107-1C4A2FA2BD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4968552"/>
          </a:xfrm>
        </p:spPr>
        <p:txBody>
          <a:bodyPr>
            <a:normAutofit/>
          </a:bodyPr>
          <a:lstStyle/>
          <a:p>
            <a:r>
              <a:rPr lang="ru-RU" i="1" dirty="0"/>
              <a:t>Современный урок в начальной школе в свете обновления содержания образования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148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Оценивание обучения.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«Словесная оценка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/>
              <a:t>Две звезды, 1 пожелание</a:t>
            </a:r>
            <a:r>
              <a:rPr lang="ru-RU" dirty="0" smtClean="0"/>
              <a:t>»</a:t>
            </a:r>
          </a:p>
          <a:p>
            <a:r>
              <a:rPr lang="ru-RU" dirty="0"/>
              <a:t>«Светофор</a:t>
            </a:r>
            <a:r>
              <a:rPr lang="ru-RU" dirty="0" smtClean="0"/>
              <a:t>»</a:t>
            </a:r>
          </a:p>
          <a:p>
            <a:r>
              <a:rPr lang="ru-RU" dirty="0"/>
              <a:t>«Внутренний и внешний круг»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«Незаконченное предложение»</a:t>
            </a:r>
          </a:p>
          <a:p>
            <a:r>
              <a:rPr lang="ru-RU" dirty="0"/>
              <a:t>« </a:t>
            </a:r>
            <a:r>
              <a:rPr lang="ru-RU" dirty="0" err="1"/>
              <a:t>Синквей</a:t>
            </a:r>
            <a:r>
              <a:rPr lang="ru-RU" dirty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288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Синквейн</a:t>
            </a:r>
            <a:r>
              <a:rPr lang="ru-RU" dirty="0"/>
              <a:t> – это </a:t>
            </a:r>
            <a:r>
              <a:rPr lang="ru-RU" dirty="0" err="1"/>
              <a:t>пятистрочная</a:t>
            </a:r>
            <a:r>
              <a:rPr lang="ru-RU" dirty="0"/>
              <a:t> строфа.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19256"/>
            <a:ext cx="7344816" cy="397403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1-я строка – одно ключевое слово, определяющее содержание </a:t>
            </a:r>
            <a:r>
              <a:rPr lang="ru-RU" dirty="0" err="1"/>
              <a:t>синквейна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2-я строка – два прилагательных, характеризующих данное понятие;</a:t>
            </a:r>
            <a:br>
              <a:rPr lang="ru-RU" dirty="0"/>
            </a:br>
            <a:r>
              <a:rPr lang="ru-RU" dirty="0"/>
              <a:t>3-я строка – три глагола, обозначающих действие в рамках заданной темы;</a:t>
            </a:r>
            <a:br>
              <a:rPr lang="ru-RU" dirty="0"/>
            </a:br>
            <a:r>
              <a:rPr lang="ru-RU" dirty="0"/>
              <a:t>4-я строка – короткое предложение, раскрывающее суть темы или отношение к ней;</a:t>
            </a:r>
            <a:br>
              <a:rPr lang="ru-RU" dirty="0"/>
            </a:br>
            <a:r>
              <a:rPr lang="ru-RU" dirty="0"/>
              <a:t>5-я строка – синоним ключевого слова (существительное).</a:t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Пушкин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Великий, талантливый.</a:t>
            </a:r>
            <a:br>
              <a:rPr lang="ru-RU" dirty="0"/>
            </a:br>
            <a:r>
              <a:rPr lang="ru-RU" dirty="0"/>
              <a:t>Думает, страдает, любит.</a:t>
            </a:r>
            <a:br>
              <a:rPr lang="ru-RU" dirty="0"/>
            </a:br>
            <a:r>
              <a:rPr lang="ru-RU" dirty="0"/>
              <a:t>Чувства добрые пробуждает.</a:t>
            </a:r>
            <a:br>
              <a:rPr lang="ru-RU" dirty="0"/>
            </a:br>
            <a:r>
              <a:rPr lang="ru-RU" dirty="0"/>
              <a:t>Гений.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8223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Домашнее задание.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00808"/>
            <a:ext cx="7344816" cy="439248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Обучающиеся выполняют </a:t>
            </a:r>
            <a:r>
              <a:rPr lang="ru-RU" dirty="0" err="1"/>
              <a:t>разноуровневое</a:t>
            </a:r>
            <a:r>
              <a:rPr lang="ru-RU" dirty="0"/>
              <a:t> домашнее задание.</a:t>
            </a:r>
            <a:endParaRPr lang="ru-RU" dirty="0"/>
          </a:p>
          <a:p>
            <a:r>
              <a:rPr lang="ru-RU" dirty="0"/>
              <a:t>1.Запишите названия планет  в порядке возрастания размеров .</a:t>
            </a:r>
            <a:endParaRPr lang="ru-RU" dirty="0"/>
          </a:p>
          <a:p>
            <a:r>
              <a:rPr lang="ru-RU" dirty="0"/>
              <a:t>2.Какая планета по своим характеристикам приближена к условиям жизни на Земле. Докажите, используя материал из детской энциклопедии.</a:t>
            </a:r>
            <a:endParaRPr lang="ru-RU" dirty="0"/>
          </a:p>
          <a:p>
            <a:r>
              <a:rPr lang="ru-RU" dirty="0"/>
              <a:t>3. Подготовить сообщение о казахстанских космонавтах.</a:t>
            </a:r>
            <a:endParaRPr lang="ru-RU" dirty="0"/>
          </a:p>
          <a:p>
            <a:r>
              <a:rPr lang="ru-RU" dirty="0"/>
              <a:t>а) Биография</a:t>
            </a:r>
            <a:endParaRPr lang="ru-RU" dirty="0"/>
          </a:p>
          <a:p>
            <a:r>
              <a:rPr lang="ru-RU" dirty="0"/>
              <a:t>б) Составить задачу, используя биографические данные казахстанских космонавтов.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490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44824"/>
            <a:ext cx="6965245" cy="2755434"/>
          </a:xfrm>
        </p:spPr>
        <p:txBody>
          <a:bodyPr>
            <a:normAutofit/>
          </a:bodyPr>
          <a:lstStyle/>
          <a:p>
            <a:r>
              <a:rPr lang="ru-RU" sz="9600" dirty="0" smtClean="0"/>
              <a:t>Спасибо!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235609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836712"/>
            <a:ext cx="7200800" cy="51125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Цель</a:t>
            </a:r>
            <a:r>
              <a:rPr lang="ru-RU" i="1" dirty="0" smtClean="0"/>
              <a:t>: </a:t>
            </a:r>
          </a:p>
          <a:p>
            <a:r>
              <a:rPr lang="ru-RU" i="1" dirty="0" smtClean="0"/>
              <a:t>показать </a:t>
            </a:r>
            <a:r>
              <a:rPr lang="ru-RU" i="1" dirty="0"/>
              <a:t>модель современного урока.</a:t>
            </a:r>
            <a:endParaRPr lang="ru-RU" dirty="0"/>
          </a:p>
          <a:p>
            <a:pPr marL="0" indent="0">
              <a:buNone/>
            </a:pPr>
            <a:r>
              <a:rPr lang="ru-RU" b="1" i="1" dirty="0" smtClean="0"/>
              <a:t>Задачи</a:t>
            </a:r>
            <a:r>
              <a:rPr lang="ru-RU" b="1" i="1" dirty="0"/>
              <a:t>:</a:t>
            </a:r>
            <a:endParaRPr lang="ru-RU" dirty="0"/>
          </a:p>
          <a:p>
            <a:r>
              <a:rPr lang="ru-RU" i="1" dirty="0"/>
              <a:t>проанализировать структуру урока;</a:t>
            </a:r>
            <a:endParaRPr lang="ru-RU" dirty="0"/>
          </a:p>
          <a:p>
            <a:r>
              <a:rPr lang="ru-RU" i="1" dirty="0"/>
              <a:t>познакомить с приемами, формами современного урока, применяемыми в практической деятельности учителя.</a:t>
            </a:r>
            <a:endParaRPr lang="ru-RU" dirty="0"/>
          </a:p>
          <a:p>
            <a:r>
              <a:rPr lang="ru-RU" i="1" dirty="0"/>
              <a:t>сформировать навыки практической работы по применению данных форм работы.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Ожидаемые результаты:</a:t>
            </a:r>
            <a:endParaRPr lang="ru-RU" dirty="0"/>
          </a:p>
          <a:p>
            <a:r>
              <a:rPr lang="ru-RU" i="1" dirty="0"/>
              <a:t>будут знать особенности построения современного урока;</a:t>
            </a:r>
            <a:endParaRPr lang="ru-RU" dirty="0"/>
          </a:p>
          <a:p>
            <a:r>
              <a:rPr lang="ru-RU" i="1" dirty="0"/>
              <a:t>будут уметь осуществлять отбор по выбору более приемлемых методов обучения;</a:t>
            </a:r>
            <a:endParaRPr lang="ru-RU" dirty="0"/>
          </a:p>
          <a:p>
            <a:r>
              <a:rPr lang="ru-RU" i="1" dirty="0"/>
              <a:t>будут применять эффективные способы работы, направленные на результат.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Целевая установка:</a:t>
            </a:r>
            <a:r>
              <a:rPr lang="ru-RU" i="1" dirty="0"/>
              <a:t> учителя начальных классов.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9018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17582"/>
            <a:ext cx="7488831" cy="5635754"/>
          </a:xfrm>
        </p:spPr>
        <p:txBody>
          <a:bodyPr>
            <a:normAutofit fontScale="90000"/>
          </a:bodyPr>
          <a:lstStyle/>
          <a:p>
            <a:r>
              <a:rPr lang="ru-RU" dirty="0"/>
              <a:t>"Урок - это зеркало общей и педагогической культуры учителя,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мерило его интеллектуального богатства,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показатель его кругозора эрудиции"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В.А. Сухомлинский</a:t>
            </a:r>
            <a:r>
              <a:rPr lang="ru-RU" i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8820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</a:t>
            </a:r>
            <a:r>
              <a:rPr lang="ru-RU" dirty="0"/>
              <a:t>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348880"/>
            <a:ext cx="7200800" cy="3830023"/>
          </a:xfrm>
        </p:spPr>
        <p:txBody>
          <a:bodyPr/>
          <a:lstStyle/>
          <a:p>
            <a:r>
              <a:rPr lang="ru-RU" dirty="0"/>
              <a:t>Создание психологического настроя.</a:t>
            </a:r>
            <a:endParaRPr lang="ru-RU" dirty="0"/>
          </a:p>
          <a:p>
            <a:r>
              <a:rPr lang="ru-RU" dirty="0"/>
              <a:t>Определение темы урока.</a:t>
            </a:r>
            <a:endParaRPr lang="ru-RU" dirty="0"/>
          </a:p>
          <a:p>
            <a:r>
              <a:rPr lang="ru-RU" dirty="0"/>
              <a:t>Самостоятельное изучение новой темы.</a:t>
            </a:r>
            <a:endParaRPr lang="ru-RU" dirty="0"/>
          </a:p>
          <a:p>
            <a:r>
              <a:rPr lang="ru-RU" dirty="0"/>
              <a:t>Компетентностно-ориентированные задания.</a:t>
            </a:r>
            <a:endParaRPr lang="ru-RU" dirty="0"/>
          </a:p>
          <a:p>
            <a:r>
              <a:rPr lang="ru-RU" dirty="0"/>
              <a:t>Оценивание обучения.</a:t>
            </a:r>
            <a:endParaRPr lang="ru-RU" dirty="0"/>
          </a:p>
          <a:p>
            <a:r>
              <a:rPr lang="ru-RU" dirty="0"/>
              <a:t>Домашнее задание.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059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90872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dirty="0"/>
              <a:t>Создание психологического настроя.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19256"/>
            <a:ext cx="7200800" cy="3758015"/>
          </a:xfrm>
        </p:spPr>
        <p:txBody>
          <a:bodyPr>
            <a:normAutofit lnSpcReduction="10000"/>
          </a:bodyPr>
          <a:lstStyle/>
          <a:p>
            <a:r>
              <a:rPr lang="ru-RU" sz="4800" dirty="0"/>
              <a:t>Метод « Поздоровайся локтями»</a:t>
            </a:r>
          </a:p>
          <a:p>
            <a:r>
              <a:rPr lang="ru-RU" sz="4800" dirty="0"/>
              <a:t>«</a:t>
            </a:r>
            <a:r>
              <a:rPr lang="ru-RU" sz="4800" dirty="0" smtClean="0"/>
              <a:t>Пожелания </a:t>
            </a:r>
            <a:r>
              <a:rPr lang="ru-RU" sz="4800" dirty="0"/>
              <a:t>друг другу</a:t>
            </a:r>
            <a:r>
              <a:rPr lang="ru-RU" sz="4800" dirty="0" smtClean="0"/>
              <a:t>»</a:t>
            </a:r>
          </a:p>
          <a:p>
            <a:r>
              <a:rPr lang="ru-RU" sz="4800" dirty="0"/>
              <a:t>«Угадай секрет»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22802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</a:t>
            </a:r>
            <a:r>
              <a:rPr lang="ru-RU" dirty="0"/>
              <a:t>темы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«Черный ящик</a:t>
            </a:r>
            <a:r>
              <a:rPr lang="ru-RU" dirty="0" smtClean="0"/>
              <a:t>»</a:t>
            </a:r>
          </a:p>
          <a:p>
            <a:r>
              <a:rPr lang="ru-RU" b="1" dirty="0"/>
              <a:t>«</a:t>
            </a:r>
            <a:r>
              <a:rPr lang="ru-RU" dirty="0"/>
              <a:t>Горячий мяч»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285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6965245" cy="1656183"/>
          </a:xfrm>
        </p:spPr>
        <p:txBody>
          <a:bodyPr>
            <a:normAutofit fontScale="90000"/>
          </a:bodyPr>
          <a:lstStyle/>
          <a:p>
            <a:r>
              <a:rPr lang="ru-RU" dirty="0"/>
              <a:t>Самостоятельное изучение новой темы.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19256"/>
            <a:ext cx="7344816" cy="397403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Основным ингредиентом современного урока является самостоятельное изучение новой темы. В этом обучающимся может помочь метод исследования. Так на уроке математики по теме «Умножение двузначного числа на однозначное», обучающиеся работая в группах предлагают свои способы решения, затем выявляют более удобный способ. Используя прием «Логический </a:t>
            </a:r>
            <a:r>
              <a:rPr lang="ru-RU" dirty="0" err="1"/>
              <a:t>пазл</a:t>
            </a:r>
            <a:r>
              <a:rPr lang="ru-RU" dirty="0"/>
              <a:t>» составляют алгоритм решения и делают выводы , как умножать двузначное число на однозначное.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0607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dirty="0"/>
              <a:t>Компетентностно-ориентированные задания.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708920"/>
            <a:ext cx="6196405" cy="2821911"/>
          </a:xfrm>
        </p:spPr>
        <p:txBody>
          <a:bodyPr/>
          <a:lstStyle/>
          <a:p>
            <a:r>
              <a:rPr lang="ru-RU" dirty="0"/>
              <a:t>У Юры </a:t>
            </a:r>
            <a:r>
              <a:rPr lang="ru-RU" dirty="0" err="1"/>
              <a:t>Нефёдова</a:t>
            </a:r>
            <a:r>
              <a:rPr lang="ru-RU" dirty="0"/>
              <a:t> есть 500 руб. В школьном буфете пирожок стоит 60 руб., а пирожное – 100руб. На сколько пирожков и пирожных хватит денег у Юры? Определите, сколько различных способов покупки может сделать Юра?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565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Петя договорился о встрече с другом. Он так торопился, что перепрыгнул ступеньки на лестнице: 1, 4, 7, 10, 13,16. Какие ступеньки перепрыгнул Петя?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744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23</TotalTime>
  <Words>324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Кнопка</vt:lpstr>
      <vt:lpstr>Современный урок в начальной школе в свете обновления содержания образования </vt:lpstr>
      <vt:lpstr>Презентация PowerPoint</vt:lpstr>
      <vt:lpstr>"Урок - это зеркало общей и педагогической культуры учителя, мерило его интеллектуального богатства, показатель его кругозора эрудиции" В.А. Сухомлинский. </vt:lpstr>
      <vt:lpstr>Этапы урока</vt:lpstr>
      <vt:lpstr>Создание психологического настроя. </vt:lpstr>
      <vt:lpstr>Определение темы урока</vt:lpstr>
      <vt:lpstr>Самостоятельное изучение новой темы. </vt:lpstr>
      <vt:lpstr>Компетентностно-ориентированные задания. </vt:lpstr>
      <vt:lpstr>Презентация PowerPoint</vt:lpstr>
      <vt:lpstr>Оценивание обучения. </vt:lpstr>
      <vt:lpstr>Синквейн – это пятистрочная строфа.</vt:lpstr>
      <vt:lpstr>Домашнее задание. 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урок в начальной школе в свете обновления содержания образования </dc:title>
  <dc:creator>9</dc:creator>
  <cp:lastModifiedBy>9</cp:lastModifiedBy>
  <cp:revision>4</cp:revision>
  <dcterms:created xsi:type="dcterms:W3CDTF">2017-10-26T14:17:13Z</dcterms:created>
  <dcterms:modified xsi:type="dcterms:W3CDTF">2017-10-26T14:51:30Z</dcterms:modified>
</cp:coreProperties>
</file>