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0" r:id="rId4"/>
    <p:sldId id="261" r:id="rId5"/>
    <p:sldId id="269" r:id="rId6"/>
    <p:sldId id="270" r:id="rId7"/>
    <p:sldId id="27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5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4C7E-6157-4195-97F6-EB6BB139F4D9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034A9-175E-4B41-8E4A-1B91BCA49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034A9-175E-4B41-8E4A-1B91BCA499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362200"/>
            <a:ext cx="6477000" cy="12382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962400"/>
            <a:ext cx="65532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0E02-E80E-4F75-BB2F-C9BB4159F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8F46A-3E98-4E2D-B26A-6B8B7E0AA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7907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2197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F464-9745-4C80-A0C7-497BD92F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06BD-88A4-4DBA-86B5-8217DE1D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E3B6-1DF9-4AC6-9D07-86B4246DA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8796-C884-4482-BA56-0961B2A56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0313-ABF6-4A1B-A2BF-744FB8DB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BAD3-7478-47CD-94AC-67B75180F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C072-2274-48F4-A251-890EC638E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92A3-F660-47EB-BA77-53FF2A1E7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50C1-8A17-4180-B938-CC4F5CCB4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086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800DED-6D41-4624-82DA-AC5D9A66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x-minu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cii-po-muzyk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syen.ru/" TargetMode="External"/><Relationship Id="rId4" Type="http://schemas.openxmlformats.org/officeDocument/2006/relationships/hyperlink" Target="http://obuchonok.ru/muzik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71736" y="2786058"/>
            <a:ext cx="6324600" cy="914400"/>
          </a:xfrm>
        </p:spPr>
        <p:txBody>
          <a:bodyPr/>
          <a:lstStyle/>
          <a:p>
            <a:r>
              <a:rPr lang="ru-RU" b="1" dirty="0" smtClean="0"/>
              <a:t>     Урок музыки</a:t>
            </a:r>
            <a:br>
              <a:rPr lang="ru-RU" b="1" dirty="0" smtClean="0"/>
            </a:br>
            <a:r>
              <a:rPr lang="ru-RU" b="1" dirty="0" smtClean="0"/>
              <a:t> в условиях ФГОС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21442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Управление образования администрации г.Твери</a:t>
            </a:r>
            <a:br>
              <a:rPr lang="ru-RU" i="1" dirty="0" smtClean="0"/>
            </a:br>
            <a:r>
              <a:rPr lang="ru-RU" i="1" dirty="0" smtClean="0"/>
              <a:t>    МКУ «Центр развития образования г.Твери»</a:t>
            </a:r>
            <a:br>
              <a:rPr lang="ru-RU" i="1" dirty="0" smtClean="0"/>
            </a:br>
            <a:r>
              <a:rPr lang="ru-RU" i="1" dirty="0" smtClean="0"/>
              <a:t>                         МОУ СОШ №3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857760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Выполнила учитель музыки</a:t>
            </a:r>
          </a:p>
          <a:p>
            <a:r>
              <a:rPr lang="ru-RU" sz="2400" i="1" dirty="0" smtClean="0"/>
              <a:t> МОУ СОШ №3 г.Твери</a:t>
            </a:r>
          </a:p>
          <a:p>
            <a:r>
              <a:rPr lang="ru-RU" sz="2400" i="1" dirty="0" smtClean="0"/>
              <a:t> Чернова Н.В.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системно-деятельностный</a:t>
            </a:r>
            <a:r>
              <a:rPr lang="ru-RU" sz="2400" b="1" dirty="0" smtClean="0">
                <a:latin typeface="+mj-lt"/>
              </a:rPr>
              <a:t> </a:t>
            </a:r>
            <a:r>
              <a:rPr lang="ru-RU" sz="2400" b="1" dirty="0" smtClean="0">
                <a:latin typeface="+mj-lt"/>
              </a:rPr>
              <a:t>подход, </a:t>
            </a:r>
            <a:r>
              <a:rPr lang="ru-RU" sz="2400" b="1" dirty="0" smtClean="0">
                <a:latin typeface="+mj-lt"/>
              </a:rPr>
              <a:t>как </a:t>
            </a:r>
            <a:r>
              <a:rPr lang="ru-RU" sz="2400" b="1" dirty="0" smtClean="0">
                <a:latin typeface="+mj-lt"/>
              </a:rPr>
              <a:t>основа </a:t>
            </a:r>
            <a:r>
              <a:rPr lang="ru-RU" sz="2400" b="1" dirty="0" smtClean="0">
                <a:latin typeface="+mj-lt"/>
              </a:rPr>
              <a:t>ФГОС 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268761"/>
            <a:ext cx="5310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 -    "</a:t>
            </a:r>
            <a:r>
              <a:rPr lang="ru-RU" sz="2400" b="1" dirty="0" smtClean="0">
                <a:latin typeface="+mn-lt"/>
              </a:rPr>
              <a:t>Чему мне нужно научиться</a:t>
            </a:r>
            <a:r>
              <a:rPr lang="ru-RU" sz="2400" b="1" dirty="0" smtClean="0">
                <a:latin typeface="+mn-lt"/>
              </a:rPr>
              <a:t>?"</a:t>
            </a:r>
          </a:p>
          <a:p>
            <a:endParaRPr lang="ru-RU" sz="2400" b="1" dirty="0" smtClean="0">
              <a:latin typeface="+mn-lt"/>
            </a:endParaRPr>
          </a:p>
          <a:p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 -       </a:t>
            </a:r>
            <a:r>
              <a:rPr lang="ru-RU" sz="2400" b="1" dirty="0" smtClean="0">
                <a:latin typeface="+mn-lt"/>
              </a:rPr>
              <a:t>"Как мне этому научиться?" </a:t>
            </a:r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 </a:t>
            </a:r>
            <a:endParaRPr lang="ru-RU" sz="2400" b="1" dirty="0" smtClean="0">
              <a:latin typeface="+mn-lt"/>
            </a:endParaRPr>
          </a:p>
          <a:p>
            <a:endParaRPr lang="ru-RU" sz="2400" b="1" dirty="0" smtClean="0">
              <a:latin typeface="+mn-lt"/>
            </a:endParaRPr>
          </a:p>
          <a:p>
            <a:endParaRPr lang="ru-RU" sz="2400" b="1" dirty="0" smtClean="0">
              <a:latin typeface="+mn-lt"/>
            </a:endParaRPr>
          </a:p>
          <a:p>
            <a:endParaRPr lang="ru-RU" sz="2400" b="1" dirty="0" smtClean="0">
              <a:latin typeface="+mn-lt"/>
            </a:endParaRPr>
          </a:p>
          <a:p>
            <a:endParaRPr lang="ru-RU" sz="2400" b="1" dirty="0" smtClean="0">
              <a:latin typeface="+mn-lt"/>
            </a:endParaRPr>
          </a:p>
          <a:p>
            <a:endParaRPr lang="ru-RU" sz="2400" b="1" dirty="0">
              <a:latin typeface="+mn-lt"/>
            </a:endParaRPr>
          </a:p>
        </p:txBody>
      </p:sp>
      <p:pic>
        <p:nvPicPr>
          <p:cNvPr id="4101" name="Picture 5" descr="https://5bucks.ru/wp-content/uploads/2016/12/5756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3667938" cy="328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571480"/>
            <a:ext cx="7162800" cy="571504"/>
          </a:xfrm>
        </p:spPr>
        <p:txBody>
          <a:bodyPr/>
          <a:lstStyle/>
          <a:p>
            <a:r>
              <a:rPr lang="ru-RU" sz="2800" b="1" dirty="0" smtClean="0"/>
              <a:t>  </a:t>
            </a:r>
            <a:r>
              <a:rPr lang="ru-RU" sz="2800" b="1" dirty="0" err="1" smtClean="0"/>
              <a:t>Минусовки</a:t>
            </a:r>
            <a:r>
              <a:rPr lang="ru-RU" sz="2800" b="1" dirty="0" smtClean="0"/>
              <a:t> песен ‒ в любой тональности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285861"/>
            <a:ext cx="7086600" cy="357190"/>
          </a:xfrm>
        </p:spPr>
        <p:txBody>
          <a:bodyPr/>
          <a:lstStyle/>
          <a:p>
            <a:pPr algn="just"/>
            <a:r>
              <a:rPr lang="ru-RU" b="1" i="1" dirty="0" smtClean="0"/>
              <a:t>САЙТ    </a:t>
            </a:r>
            <a:r>
              <a:rPr lang="en-US" dirty="0" smtClean="0">
                <a:hlinkClick r:id="rId3"/>
              </a:rPr>
              <a:t>http://x-minus.org</a:t>
            </a:r>
            <a:endParaRPr lang="ru-RU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минсовки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928802"/>
            <a:ext cx="6643734" cy="414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 </a:t>
            </a:r>
            <a:r>
              <a:rPr lang="ru-RU" sz="2800" b="1" dirty="0" smtClean="0"/>
              <a:t>Перекодировка </a:t>
            </a:r>
            <a:r>
              <a:rPr lang="ru-RU" sz="2800" b="1" dirty="0" err="1" smtClean="0"/>
              <a:t>видеоформатов</a:t>
            </a:r>
            <a:endParaRPr lang="ru-RU" sz="2800" b="1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программа    </a:t>
            </a:r>
            <a:r>
              <a:rPr lang="en-US" dirty="0" err="1" smtClean="0"/>
              <a:t>FormatFactory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5" name="Рисунок 4" descr="форм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928802"/>
            <a:ext cx="6548482" cy="4098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57166"/>
            <a:ext cx="7162800" cy="56675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</a:t>
            </a:r>
            <a:r>
              <a:rPr lang="ru-RU" sz="2800" b="1" dirty="0" smtClean="0"/>
              <a:t>Создание видеоклипов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Программа    </a:t>
            </a:r>
            <a:r>
              <a:rPr lang="en-US" dirty="0" smtClean="0"/>
              <a:t>Movie Maker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4" name="Рисунок 3" descr="Movie M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000240"/>
            <a:ext cx="6334137" cy="408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         </a:t>
            </a:r>
            <a:endParaRPr lang="ru-RU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1"/>
            <a:ext cx="7086600" cy="249079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800000"/>
                </a:solidFill>
                <a:hlinkClick r:id="rId3"/>
              </a:rPr>
              <a:t>http://900igr.net/prezentacii-po-muzyke.html</a:t>
            </a:r>
            <a:endParaRPr lang="ru-RU" dirty="0" smtClean="0">
              <a:solidFill>
                <a:srgbClr val="8000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en-US" dirty="0" smtClean="0">
                <a:hlinkClick r:id="rId4"/>
              </a:rPr>
              <a:t>http://obuchonok.ru/muzika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en-US" dirty="0" smtClean="0">
                <a:hlinkClick r:id="rId5"/>
              </a:rPr>
              <a:t>http://easyen.ru/</a:t>
            </a:r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565400"/>
            <a:ext cx="7162800" cy="838200"/>
          </a:xfrm>
        </p:spPr>
        <p:txBody>
          <a:bodyPr/>
          <a:lstStyle/>
          <a:p>
            <a:r>
              <a:rPr lang="ru-RU" sz="4000" b="1" i="1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Основные положения Федерального государственного образовательного стандарта «второго поколения» диктуют необходимость освоения педагогами его базовых категорий и понятий, которые составляют «фундаментальное ядро содержания образования». </a:t>
            </a:r>
          </a:p>
        </p:txBody>
      </p:sp>
      <p:pic>
        <p:nvPicPr>
          <p:cNvPr id="5" name="Picture 2" descr="C:\Users\1\Desktop\педсовет\fgos_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664373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   Содержание музыкального образования</a:t>
            </a:r>
            <a:endParaRPr lang="ru-RU" sz="28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фольклор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музыка религиозной традиции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шедевры композиторов-классиков (русских и зарубежных)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современная (академическая и популярная) музыка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086600" cy="85725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УМК по предмету «МУЗЫКА» </a:t>
            </a:r>
            <a:br>
              <a:rPr lang="ru-RU" dirty="0" smtClean="0"/>
            </a:br>
            <a:r>
              <a:rPr lang="ru-RU" dirty="0" smtClean="0"/>
              <a:t>   авторы: Сергеева Г.П.  Критская Е.Д.</a:t>
            </a:r>
            <a:endParaRPr lang="ru-RU" dirty="0"/>
          </a:p>
        </p:txBody>
      </p:sp>
      <p:pic>
        <p:nvPicPr>
          <p:cNvPr id="4" name="Содержимое 4" descr="700-n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395344">
            <a:off x="706944" y="2340628"/>
            <a:ext cx="2571768" cy="33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1\Desktop\педсовет\1003887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2908">
            <a:off x="4095635" y="2422397"/>
            <a:ext cx="2357454" cy="2964058"/>
          </a:xfrm>
          <a:prstGeom prst="rect">
            <a:avLst/>
          </a:prstGeom>
          <a:noFill/>
        </p:spPr>
      </p:pic>
      <p:pic>
        <p:nvPicPr>
          <p:cNvPr id="7" name="Picture 2" descr="C:\Users\1\Desktop\педсовет\1990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7333">
            <a:off x="6494941" y="2295098"/>
            <a:ext cx="2252869" cy="2976245"/>
          </a:xfrm>
          <a:prstGeom prst="rect">
            <a:avLst/>
          </a:prstGeom>
          <a:noFill/>
        </p:spPr>
      </p:pic>
      <p:pic>
        <p:nvPicPr>
          <p:cNvPr id="8" name="Picture 4" descr="C:\Users\1\Desktop\педсовет\5281999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9862">
            <a:off x="5621117" y="3428366"/>
            <a:ext cx="2289465" cy="2952328"/>
          </a:xfrm>
          <a:prstGeom prst="rect">
            <a:avLst/>
          </a:prstGeom>
          <a:noFill/>
        </p:spPr>
      </p:pic>
      <p:pic>
        <p:nvPicPr>
          <p:cNvPr id="5" name="Содержимое 5" descr="2958.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40597">
            <a:off x="2052117" y="3044815"/>
            <a:ext cx="244827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Виды музыкально-практической деятельности как основы формирования УУД.</a:t>
            </a:r>
            <a:endParaRPr lang="ru-RU" sz="2400" b="1" dirty="0">
              <a:latin typeface="+mn-lt"/>
            </a:endParaRPr>
          </a:p>
        </p:txBody>
      </p:sp>
      <p:pic>
        <p:nvPicPr>
          <p:cNvPr id="3" name="Picture 4" descr="C:\Users\1\Desktop\педсовет\IMG_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609367" cy="3649688"/>
          </a:xfrm>
          <a:prstGeom prst="rect">
            <a:avLst/>
          </a:prstGeom>
          <a:noFill/>
        </p:spPr>
      </p:pic>
      <p:pic>
        <p:nvPicPr>
          <p:cNvPr id="4" name="Picture 3" descr="C:\Users\1\Desktop\педсовет\IMG_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3139640" cy="3339930"/>
          </a:xfrm>
          <a:prstGeom prst="rect">
            <a:avLst/>
          </a:prstGeom>
          <a:noFill/>
        </p:spPr>
      </p:pic>
      <p:pic>
        <p:nvPicPr>
          <p:cNvPr id="5" name="Picture 2" descr="C:\Users\1\Desktop\педсовет\IMG_0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276622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едсовет\1444286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3384376" cy="3960440"/>
          </a:xfrm>
          <a:prstGeom prst="rect">
            <a:avLst/>
          </a:prstGeom>
          <a:noFill/>
        </p:spPr>
      </p:pic>
      <p:pic>
        <p:nvPicPr>
          <p:cNvPr id="2051" name="Picture 3" descr="C:\Users\1\Desktop\педсовет\149596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4320480" cy="3312368"/>
          </a:xfrm>
          <a:prstGeom prst="rect">
            <a:avLst/>
          </a:prstGeom>
          <a:noFill/>
        </p:spPr>
      </p:pic>
      <p:pic>
        <p:nvPicPr>
          <p:cNvPr id="2052" name="Picture 4" descr="C:\Users\1\Desktop\педсовет\146480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473013" cy="335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едсовет\1451667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416491" cy="3312368"/>
          </a:xfrm>
          <a:prstGeom prst="rect">
            <a:avLst/>
          </a:prstGeom>
          <a:noFill/>
        </p:spPr>
      </p:pic>
      <p:pic>
        <p:nvPicPr>
          <p:cNvPr id="3075" name="Picture 3" descr="C:\Users\1\Desktop\педсовет\IMG_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4644008" cy="5976664"/>
          </a:xfrm>
          <a:prstGeom prst="rect">
            <a:avLst/>
          </a:prstGeom>
          <a:noFill/>
        </p:spPr>
      </p:pic>
      <p:pic>
        <p:nvPicPr>
          <p:cNvPr id="3076" name="Picture 4" descr="C:\Users\1\Desktop\педсовет\IMG_0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3923928" cy="294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57166"/>
            <a:ext cx="7162800" cy="571504"/>
          </a:xfrm>
        </p:spPr>
        <p:txBody>
          <a:bodyPr/>
          <a:lstStyle/>
          <a:p>
            <a:r>
              <a:rPr lang="ru-RU" sz="2400" b="1" dirty="0" smtClean="0"/>
              <a:t>            Технологии преподавания предмета</a:t>
            </a:r>
            <a:br>
              <a:rPr lang="ru-RU" sz="2400" b="1" dirty="0" smtClean="0"/>
            </a:br>
            <a:r>
              <a:rPr lang="ru-RU" sz="2400" b="1" dirty="0" smtClean="0"/>
              <a:t>                 «Музыка» в основной школе</a:t>
            </a:r>
            <a:endParaRPr lang="ru-RU" sz="24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Технология развития процессов восприятия. </a:t>
            </a:r>
          </a:p>
          <a:p>
            <a:r>
              <a:rPr lang="ru-RU" b="1" i="1" dirty="0" smtClean="0"/>
              <a:t>Технологии </a:t>
            </a:r>
            <a:r>
              <a:rPr lang="ru-RU" b="1" i="1" dirty="0" err="1" smtClean="0"/>
              <a:t>арттерапевтического</a:t>
            </a:r>
            <a:r>
              <a:rPr lang="ru-RU" b="1" i="1" dirty="0" smtClean="0"/>
              <a:t> воздействия музыки на учащихся.</a:t>
            </a:r>
          </a:p>
          <a:p>
            <a:r>
              <a:rPr lang="ru-RU" b="1" i="1" dirty="0" smtClean="0"/>
              <a:t>Технологии развития ассоциативно-образного мышления школьников.</a:t>
            </a:r>
          </a:p>
          <a:p>
            <a:r>
              <a:rPr lang="ru-RU" b="1" i="1" dirty="0" smtClean="0"/>
              <a:t>Ученические исследовательские проекты как технология развития познавательных интересов школьников.</a:t>
            </a:r>
          </a:p>
          <a:p>
            <a:r>
              <a:rPr lang="ru-RU" b="1" i="1" dirty="0" smtClean="0"/>
              <a:t>Информационно - коммуникационные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Компетентность </a:t>
            </a:r>
            <a:r>
              <a:rPr lang="ru-RU" sz="2800" b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педагога включает:</a:t>
            </a:r>
            <a:endParaRPr lang="ru-RU" sz="28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нормативной базы ФГОС НОО.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Курсовая подготовка педагога.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новых подходов к составлению рабочей программы в рамках внедрения новых стандартов и её написание.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инновационных образовательных технологий и внедрение их в практику.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ПК и Интернет–ресурсами.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Изменение роли педагога в образовательном процессе.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умением организовать исследовательскую деятельность обучающихся.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научно - исследовательской деятельности в практику работы педагога.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theme/theme1.xml><?xml version="1.0" encoding="utf-8"?>
<a:theme xmlns:a="http://schemas.openxmlformats.org/drawingml/2006/main" name="moody_melodi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moody_melodies</Template>
  <TotalTime>230</TotalTime>
  <Words>226</Words>
  <Application>Microsoft Office PowerPoint</Application>
  <PresentationFormat>Экран (4:3)</PresentationFormat>
  <Paragraphs>60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moody_melodies</vt:lpstr>
      <vt:lpstr>     Урок музыки  в условиях ФГОС</vt:lpstr>
      <vt:lpstr>Слайд 2</vt:lpstr>
      <vt:lpstr>   Содержание музыкального образования</vt:lpstr>
      <vt:lpstr>Слайд 4</vt:lpstr>
      <vt:lpstr>Слайд 5</vt:lpstr>
      <vt:lpstr>Слайд 6</vt:lpstr>
      <vt:lpstr>Слайд 7</vt:lpstr>
      <vt:lpstr>            Технологии преподавания предмета                  «Музыка» в основной школе</vt:lpstr>
      <vt:lpstr>    Компетентность педагога включает:</vt:lpstr>
      <vt:lpstr>Слайд 10</vt:lpstr>
      <vt:lpstr>  Минусовки песен ‒ в любой тональности </vt:lpstr>
      <vt:lpstr>       Перекодировка видеоформатов</vt:lpstr>
      <vt:lpstr>             Создание видеоклипов </vt:lpstr>
      <vt:lpstr>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1</cp:lastModifiedBy>
  <cp:revision>24</cp:revision>
  <dcterms:created xsi:type="dcterms:W3CDTF">2013-03-06T17:05:12Z</dcterms:created>
  <dcterms:modified xsi:type="dcterms:W3CDTF">2017-10-29T15:00:27Z</dcterms:modified>
</cp:coreProperties>
</file>