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sldIdLst>
    <p:sldId id="270" r:id="rId3"/>
    <p:sldId id="259" r:id="rId4"/>
    <p:sldId id="257" r:id="rId5"/>
    <p:sldId id="256" r:id="rId6"/>
    <p:sldId id="264" r:id="rId7"/>
    <p:sldId id="260" r:id="rId8"/>
    <p:sldId id="261" r:id="rId9"/>
    <p:sldId id="263" r:id="rId10"/>
    <p:sldId id="262" r:id="rId11"/>
    <p:sldId id="265" r:id="rId12"/>
    <p:sldId id="266" r:id="rId13"/>
    <p:sldId id="267" r:id="rId14"/>
    <p:sldId id="272" r:id="rId15"/>
    <p:sldId id="271" r:id="rId16"/>
    <p:sldId id="268" r:id="rId17"/>
    <p:sldId id="269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5B74-6062-4746-BE0C-C990F7565E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1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C1D70-438B-4D2C-8713-561E12CD2D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AEC7-BDD2-46C7-8304-42D9E0C114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4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C17C1-9BD7-4038-B585-CC395E66E1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7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A924-766E-48CB-8C86-6B933FEAA10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6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ABECE-7342-4CF4-B28C-45AEECB83A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0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0CA3-1949-4551-866B-43106D9841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58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1454-27EE-47AC-AC73-1FE8884D92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7536-C98C-4C99-B1E6-69CD1EC349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93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2E731-8AA4-4177-B769-AC4532A9D6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2502F-BFDA-481E-AF85-FC50688693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8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F6D915-9D97-4B3B-860E-C1C8CDC0A56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display?v=pnzggbaz516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hyperlink" Target="http://learningapps.org/display?v=pqmkrb5aa1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jpeg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hyperlink" Target="http://fcior.edu.ru/catalog/srednee_obshee?discipline_oo=6&amp;class=10&amp;learning_character=&amp;accessibility_restriction=&amp;page=4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catalog/srednee_obshee?discipline_oo=6&amp;class=10&amp;learning_character=&amp;accessibility_restriction=&amp;page=49" TargetMode="External"/><Relationship Id="rId2" Type="http://schemas.openxmlformats.org/officeDocument/2006/relationships/hyperlink" Target="http://it-n.ru/communities.aspx?cat_no=5025&amp;lib_no=18630&amp;tmpl=li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ingapp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памяти и их роль в устройстве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547938"/>
            <a:ext cx="8027169" cy="2321222"/>
          </a:xfrm>
        </p:spPr>
        <p:txBody>
          <a:bodyPr>
            <a:normAutofit fontScale="92500" lnSpcReduction="10000"/>
          </a:bodyPr>
          <a:lstStyle/>
          <a:p>
            <a:endParaRPr lang="ru-RU" sz="3500" dirty="0" smtClean="0">
              <a:latin typeface="Arial Black" panose="020B0A04020102020204" pitchFamily="34" charset="0"/>
            </a:endParaRPr>
          </a:p>
          <a:p>
            <a:r>
              <a:rPr lang="ru-RU" sz="3500" dirty="0" smtClean="0">
                <a:latin typeface="Arial Black" panose="020B0A04020102020204" pitchFamily="34" charset="0"/>
              </a:rPr>
              <a:t>Тест на компьютере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ссылка: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  <a:hlinkClick r:id="rId2"/>
              </a:rPr>
              <a:t>http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  <a:hlinkClick r:id="rId2"/>
              </a:rPr>
              <a:t>://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  <a:hlinkClick r:id="rId2"/>
              </a:rPr>
              <a:t>learningapps.org/display?v=pnzggbaz516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создать файловую структуру?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3190" y="1112161"/>
            <a:ext cx="7772400" cy="3205336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Создание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Именование (переименование)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Копирование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Перемещение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Удаление 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Поиск файлов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по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маске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36097"/>
            <a:ext cx="7920880" cy="576064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Операции над файлами:</a:t>
            </a:r>
            <a:endParaRPr lang="ru-RU" sz="39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489" t="15749" r="4810" b="13376"/>
          <a:stretch/>
        </p:blipFill>
        <p:spPr>
          <a:xfrm>
            <a:off x="2526080" y="1484784"/>
            <a:ext cx="6336704" cy="518457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851920" y="1991154"/>
            <a:ext cx="3155475" cy="4458823"/>
            <a:chOff x="3851920" y="1991154"/>
            <a:chExt cx="3155475" cy="445882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0651" t="9843" r="53891" b="26173"/>
            <a:stretch/>
          </p:blipFill>
          <p:spPr>
            <a:xfrm>
              <a:off x="3851920" y="1991154"/>
              <a:ext cx="3155475" cy="445882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601565" y="4783756"/>
              <a:ext cx="1656184" cy="1380153"/>
            </a:xfrm>
            <a:prstGeom prst="rect">
              <a:avLst/>
            </a:prstGeom>
            <a:noFill/>
            <a:ln w="317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569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28092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r>
              <a:rPr lang="ru-RU" dirty="0" smtClean="0">
                <a:latin typeface="Arial Black" panose="020B0A04020102020204" pitchFamily="34" charset="0"/>
              </a:rPr>
              <a:t> - ровно один символ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*</a:t>
            </a:r>
            <a:r>
              <a:rPr lang="ru-RU" dirty="0" smtClean="0">
                <a:latin typeface="Arial Black" panose="020B0A04020102020204" pitchFamily="34" charset="0"/>
              </a:rPr>
              <a:t>- любая (может быть пустая) 	последовательность символов</a:t>
            </a: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 По маске 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r>
              <a:rPr lang="en-US" sz="32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k.?p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*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будут </a:t>
            </a:r>
            <a:r>
              <a:rPr lang="ru-RU" dirty="0" smtClean="0">
                <a:latin typeface="Arial Black" panose="020B0A04020102020204" pitchFamily="34" charset="0"/>
              </a:rPr>
              <a:t>найдены файлы: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k.jpg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Sk.mpeg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ok.mp3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404664"/>
            <a:ext cx="8568952" cy="1656184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9144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43238" indent="-3043238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Маска файла </a:t>
            </a:r>
            <a:r>
              <a:rPr lang="ru-RU" sz="39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36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последовательность допустимых символов </a:t>
            </a:r>
            <a:br>
              <a:rPr lang="ru-RU" sz="36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поиске файлов по имени</a:t>
            </a:r>
            <a:endParaRPr lang="ru-RU" sz="3600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3933056"/>
            <a:ext cx="1512168" cy="64807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rId2" action="ppaction://hlinksldjump" highlightClick="1"/>
          </p:cNvPr>
          <p:cNvSpPr/>
          <p:nvPr/>
        </p:nvSpPr>
        <p:spPr>
          <a:xfrm>
            <a:off x="7884368" y="5949280"/>
            <a:ext cx="720080" cy="6480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02016" cy="1642194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Выполнить интерактивное задание на распознавание файлов по маске: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852936"/>
            <a:ext cx="7772400" cy="3166864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28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learningapps.org/display?v=pqmkrb5aa16</a:t>
            </a:r>
            <a:r>
              <a:rPr lang="ru-RU" sz="28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Управляющая кнопка: в конец 5">
            <a:hlinkClick r:id="rId3" action="ppaction://hlinksldjump" highlightClick="1"/>
          </p:cNvPr>
          <p:cNvSpPr/>
          <p:nvPr/>
        </p:nvSpPr>
        <p:spPr>
          <a:xfrm>
            <a:off x="7884368" y="5949280"/>
            <a:ext cx="720080" cy="6480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AppData\Local\Microsoft\Windows\INetCache\IE\D2479A2I\custom_folder_2-500x286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63500" cy="47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2780928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9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>
              <a:gd name="T0" fmla="*/ 210 w 4482"/>
              <a:gd name="T1" fmla="*/ 997 h 1581"/>
              <a:gd name="T2" fmla="*/ 322 w 4482"/>
              <a:gd name="T3" fmla="*/ 845 h 1581"/>
              <a:gd name="T4" fmla="*/ 546 w 4482"/>
              <a:gd name="T5" fmla="*/ 765 h 1581"/>
              <a:gd name="T6" fmla="*/ 778 w 4482"/>
              <a:gd name="T7" fmla="*/ 629 h 1581"/>
              <a:gd name="T8" fmla="*/ 914 w 4482"/>
              <a:gd name="T9" fmla="*/ 509 h 1581"/>
              <a:gd name="T10" fmla="*/ 1330 w 4482"/>
              <a:gd name="T11" fmla="*/ 341 h 1581"/>
              <a:gd name="T12" fmla="*/ 1866 w 4482"/>
              <a:gd name="T13" fmla="*/ 173 h 1581"/>
              <a:gd name="T14" fmla="*/ 1946 w 4482"/>
              <a:gd name="T15" fmla="*/ 117 h 1581"/>
              <a:gd name="T16" fmla="*/ 2122 w 4482"/>
              <a:gd name="T17" fmla="*/ 21 h 1581"/>
              <a:gd name="T18" fmla="*/ 2538 w 4482"/>
              <a:gd name="T19" fmla="*/ 13 h 1581"/>
              <a:gd name="T20" fmla="*/ 2610 w 4482"/>
              <a:gd name="T21" fmla="*/ 77 h 1581"/>
              <a:gd name="T22" fmla="*/ 3098 w 4482"/>
              <a:gd name="T23" fmla="*/ 117 h 1581"/>
              <a:gd name="T24" fmla="*/ 3546 w 4482"/>
              <a:gd name="T25" fmla="*/ 197 h 1581"/>
              <a:gd name="T26" fmla="*/ 3890 w 4482"/>
              <a:gd name="T27" fmla="*/ 309 h 1581"/>
              <a:gd name="T28" fmla="*/ 3930 w 4482"/>
              <a:gd name="T29" fmla="*/ 333 h 1581"/>
              <a:gd name="T30" fmla="*/ 4194 w 4482"/>
              <a:gd name="T31" fmla="*/ 405 h 1581"/>
              <a:gd name="T32" fmla="*/ 4410 w 4482"/>
              <a:gd name="T33" fmla="*/ 565 h 1581"/>
              <a:gd name="T34" fmla="*/ 4402 w 4482"/>
              <a:gd name="T35" fmla="*/ 877 h 1581"/>
              <a:gd name="T36" fmla="*/ 4474 w 4482"/>
              <a:gd name="T37" fmla="*/ 1133 h 1581"/>
              <a:gd name="T38" fmla="*/ 4418 w 4482"/>
              <a:gd name="T39" fmla="*/ 1293 h 1581"/>
              <a:gd name="T40" fmla="*/ 3674 w 4482"/>
              <a:gd name="T41" fmla="*/ 1381 h 1581"/>
              <a:gd name="T42" fmla="*/ 3370 w 4482"/>
              <a:gd name="T43" fmla="*/ 1365 h 1581"/>
              <a:gd name="T44" fmla="*/ 3082 w 4482"/>
              <a:gd name="T45" fmla="*/ 1293 h 1581"/>
              <a:gd name="T46" fmla="*/ 2890 w 4482"/>
              <a:gd name="T47" fmla="*/ 1405 h 1581"/>
              <a:gd name="T48" fmla="*/ 2370 w 4482"/>
              <a:gd name="T49" fmla="*/ 1373 h 1581"/>
              <a:gd name="T50" fmla="*/ 2018 w 4482"/>
              <a:gd name="T51" fmla="*/ 1413 h 1581"/>
              <a:gd name="T52" fmla="*/ 1834 w 4482"/>
              <a:gd name="T53" fmla="*/ 1293 h 1581"/>
              <a:gd name="T54" fmla="*/ 1682 w 4482"/>
              <a:gd name="T55" fmla="*/ 1349 h 1581"/>
              <a:gd name="T56" fmla="*/ 1506 w 4482"/>
              <a:gd name="T57" fmla="*/ 1413 h 1581"/>
              <a:gd name="T58" fmla="*/ 898 w 4482"/>
              <a:gd name="T59" fmla="*/ 1581 h 1581"/>
              <a:gd name="T60" fmla="*/ 298 w 4482"/>
              <a:gd name="T61" fmla="*/ 1389 h 1581"/>
              <a:gd name="T62" fmla="*/ 98 w 4482"/>
              <a:gd name="T63" fmla="*/ 1269 h 1581"/>
              <a:gd name="T64" fmla="*/ 26 w 4482"/>
              <a:gd name="T65" fmla="*/ 1181 h 1581"/>
              <a:gd name="T66" fmla="*/ 42 w 4482"/>
              <a:gd name="T67" fmla="*/ 1117 h 1581"/>
              <a:gd name="T68" fmla="*/ 74 w 4482"/>
              <a:gd name="T69" fmla="*/ 1085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10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7" name="Picture 27" descr="0a4f488923716b024ee68941527cf924"/>
          <p:cNvPicPr>
            <a:picLocks noChangeAspect="1" noChangeArrowheads="1" noCrop="1"/>
          </p:cNvPicPr>
          <p:nvPr/>
        </p:nvPicPr>
        <p:blipFill>
          <a:blip r:embed="rId1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3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4" name="кара10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3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7" grpId="0" animBg="1"/>
      <p:bldP spid="10277" grpId="1" animBg="1"/>
      <p:bldP spid="102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§ 2.4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 № 12, </a:t>
            </a:r>
            <a:r>
              <a:rPr lang="ru-RU" dirty="0">
                <a:latin typeface="Arial Black" panose="020B0A04020102020204" pitchFamily="34" charset="0"/>
              </a:rPr>
              <a:t>№</a:t>
            </a:r>
            <a:r>
              <a:rPr lang="ru-RU" dirty="0" smtClean="0">
                <a:latin typeface="Arial Black" panose="020B0A04020102020204" pitchFamily="34" charset="0"/>
              </a:rPr>
              <a:t>13,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№14 (стр. 87)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Дополнительно (по желанию). Скачать и выполнить задания темы «Файловая система» с ресурса:</a:t>
            </a: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4. </a:t>
            </a:r>
            <a:r>
              <a:rPr lang="ru-RU" dirty="0" smtClean="0">
                <a:latin typeface="Arial Black" panose="020B0A04020102020204" pitchFamily="34" charset="0"/>
              </a:rPr>
              <a:t>Прочитать </a:t>
            </a:r>
            <a:r>
              <a:rPr lang="ru-RU" dirty="0">
                <a:latin typeface="Arial Black" panose="020B0A04020102020204" pitchFamily="34" charset="0"/>
              </a:rPr>
              <a:t>§ </a:t>
            </a:r>
            <a:r>
              <a:rPr lang="ru-RU" dirty="0" smtClean="0">
                <a:latin typeface="Arial Black" panose="020B0A04020102020204" pitchFamily="34" charset="0"/>
              </a:rPr>
              <a:t>2.5 </a:t>
            </a:r>
            <a:r>
              <a:rPr lang="ru-RU" sz="2400" dirty="0" smtClean="0">
                <a:latin typeface="Arial Black" panose="020B0A04020102020204" pitchFamily="34" charset="0"/>
              </a:rPr>
              <a:t>для подготовки к следующему уроку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027" y="350100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  <a:hlinkClick r:id="rId2"/>
              </a:rPr>
              <a:t>http</a:t>
            </a:r>
            <a:r>
              <a:rPr lang="en-US" dirty="0">
                <a:latin typeface="Arial Black" panose="020B0A04020102020204" pitchFamily="34" charset="0"/>
                <a:hlinkClick r:id="rId2"/>
              </a:rPr>
              <a:t>://fcior.edu.ru/catalog/srednee_obshee?discipline_oo=6&amp;class=10&amp;learning_character=&amp;accessibility_restriction=&amp;</a:t>
            </a:r>
            <a:r>
              <a:rPr lang="en-US" dirty="0" smtClean="0">
                <a:latin typeface="Arial Black" panose="020B0A04020102020204" pitchFamily="34" charset="0"/>
                <a:hlinkClick r:id="rId2"/>
              </a:rPr>
              <a:t>page=49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7884368" y="5949280"/>
            <a:ext cx="720080" cy="6480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091" y="442618"/>
            <a:ext cx="8817394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u="sng" dirty="0" smtClean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иерархической файловой структуры</a:t>
            </a:r>
            <a:endParaRPr lang="ru-RU" sz="3700" b="1" u="sng" dirty="0">
              <a:ln w="1905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21548" y="1268760"/>
            <a:ext cx="5660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54213" y="1268760"/>
            <a:ext cx="0" cy="670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54213" y="1938806"/>
            <a:ext cx="3334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50209" y="2456847"/>
            <a:ext cx="5166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598" y="2256792"/>
            <a:ext cx="324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Microsoft Excel.xlsx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796" y="1037927"/>
            <a:ext cx="73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D:\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1068705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Документ.</a:t>
            </a:r>
            <a:r>
              <a:rPr lang="en-US" sz="2000" dirty="0" err="1">
                <a:latin typeface="Arial Black" panose="020B0A04020102020204" pitchFamily="34" charset="0"/>
              </a:rPr>
              <a:t>docx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997" y="3251294"/>
            <a:ext cx="214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Новая папка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348381" y="3546328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59" idx="3"/>
          </p:cNvCxnSpPr>
          <p:nvPr/>
        </p:nvCxnSpPr>
        <p:spPr>
          <a:xfrm>
            <a:off x="2433032" y="1922708"/>
            <a:ext cx="6313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2674485" y="1900734"/>
            <a:ext cx="2430" cy="445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668011" y="2361703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62673" y="1700679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Презентация.</a:t>
            </a:r>
            <a:r>
              <a:rPr lang="en-US" sz="2000" dirty="0" err="1">
                <a:latin typeface="Arial Black" panose="020B0A04020102020204" pitchFamily="34" charset="0"/>
              </a:rPr>
              <a:t>pptx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87624" y="1722653"/>
            <a:ext cx="124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Папка1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1298" y="2190161"/>
            <a:ext cx="1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Папка2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4343154" y="2456847"/>
            <a:ext cx="2430" cy="1092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336680" y="2917815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78598" y="2735715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Документ.</a:t>
            </a:r>
            <a:r>
              <a:rPr lang="en-US" sz="2000" dirty="0" err="1">
                <a:latin typeface="Arial Black" panose="020B0A04020102020204" pitchFamily="34" charset="0"/>
              </a:rPr>
              <a:t>docx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7316" y="2359255"/>
            <a:ext cx="5149401" cy="3645847"/>
            <a:chOff x="457316" y="2359255"/>
            <a:chExt cx="5149401" cy="3645847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3669332" y="4819280"/>
              <a:ext cx="0" cy="272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457316" y="2359255"/>
              <a:ext cx="5149401" cy="3645847"/>
              <a:chOff x="457316" y="2359255"/>
              <a:chExt cx="5149401" cy="3645847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27" t="14550" r="56559" b="51378"/>
              <a:stretch/>
            </p:blipFill>
            <p:spPr bwMode="auto">
              <a:xfrm>
                <a:off x="4811811" y="4843956"/>
                <a:ext cx="794906" cy="1161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" name="Группа 2"/>
              <p:cNvGrpSpPr/>
              <p:nvPr/>
            </p:nvGrpSpPr>
            <p:grpSpPr>
              <a:xfrm>
                <a:off x="457316" y="2359255"/>
                <a:ext cx="4354494" cy="3645847"/>
                <a:chOff x="457316" y="2359255"/>
                <a:chExt cx="4354494" cy="3645847"/>
              </a:xfrm>
            </p:grpSpPr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26" t="12964" r="54346" b="51744"/>
                <a:stretch/>
              </p:blipFill>
              <p:spPr bwMode="auto">
                <a:xfrm>
                  <a:off x="2034704" y="3078836"/>
                  <a:ext cx="901922" cy="1145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98" t="13438" r="32844" b="50000"/>
                <a:stretch/>
              </p:blipFill>
              <p:spPr bwMode="auto">
                <a:xfrm>
                  <a:off x="2034704" y="4974955"/>
                  <a:ext cx="799144" cy="9575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97" t="58696"/>
                <a:stretch/>
              </p:blipFill>
              <p:spPr bwMode="auto">
                <a:xfrm>
                  <a:off x="988806" y="4165173"/>
                  <a:ext cx="1021227" cy="83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13" t="14132" r="11399" b="50984"/>
                <a:stretch/>
              </p:blipFill>
              <p:spPr bwMode="auto">
                <a:xfrm>
                  <a:off x="457316" y="3262852"/>
                  <a:ext cx="812188" cy="94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9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96" t="21610" r="50000" b="50000"/>
                <a:stretch/>
              </p:blipFill>
              <p:spPr bwMode="auto">
                <a:xfrm>
                  <a:off x="719828" y="2359255"/>
                  <a:ext cx="1280190" cy="9165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26" t="12964" r="54346" b="51744"/>
                <a:stretch/>
              </p:blipFill>
              <p:spPr bwMode="auto">
                <a:xfrm>
                  <a:off x="3348287" y="3829819"/>
                  <a:ext cx="901922" cy="1145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13" t="14132" r="11399" b="50984"/>
                <a:stretch/>
              </p:blipFill>
              <p:spPr bwMode="auto">
                <a:xfrm>
                  <a:off x="3320931" y="5061886"/>
                  <a:ext cx="812188" cy="94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 flipV="1">
                  <a:off x="960171" y="2917815"/>
                  <a:ext cx="0" cy="33196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H="1" flipV="1">
                  <a:off x="1545179" y="2917815"/>
                  <a:ext cx="929709" cy="27574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flipV="1">
                  <a:off x="1490329" y="3981737"/>
                  <a:ext cx="638356" cy="18343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flipH="1" flipV="1">
                  <a:off x="2793861" y="3931907"/>
                  <a:ext cx="618161" cy="23326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 flipV="1">
                  <a:off x="2674485" y="4778975"/>
                  <a:ext cx="738771" cy="27311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flipH="1" flipV="1">
                  <a:off x="4026079" y="4745503"/>
                  <a:ext cx="785731" cy="255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Скругленная прямоугольная выноска 1"/>
          <p:cNvSpPr/>
          <p:nvPr/>
        </p:nvSpPr>
        <p:spPr>
          <a:xfrm>
            <a:off x="5724128" y="3931907"/>
            <a:ext cx="3168352" cy="2737453"/>
          </a:xfrm>
          <a:prstGeom prst="wedgeRoundRectCallout">
            <a:avLst>
              <a:gd name="adj1" fmla="val -80627"/>
              <a:gd name="adj2" fmla="val -54035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Задание: </a:t>
            </a:r>
          </a:p>
          <a:p>
            <a:pPr algn="ctr"/>
            <a:endParaRPr lang="ru-RU" sz="900" b="1" u="sng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Создать          на </a:t>
            </a: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компьютере данную файловую структуру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222" y="132016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Практическая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работа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Мнение об уроке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2476745"/>
              </p:ext>
            </p:extLst>
          </p:nvPr>
        </p:nvGraphicFramePr>
        <p:xfrm>
          <a:off x="395537" y="1447800"/>
          <a:ext cx="8291264" cy="49335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08311"/>
                <a:gridCol w="2592288"/>
                <a:gridCol w="2890665"/>
              </a:tblGrid>
              <a:tr h="221571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5400" dirty="0" smtClean="0"/>
                        <a:t>1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ru-RU" sz="5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</a:tr>
              <a:tr h="271781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ru-RU" sz="5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ru-RU" sz="5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ru-RU" sz="5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Учитель\AppData\Local\Microsoft\Windows\INetCache\IE\5JWSHHBS\smayl-konstruktor-grafika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337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AppData\Local\Microsoft\Windows\INetCache\IE\64Y9SPHE\sad-smiley-picture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r="12563"/>
          <a:stretch/>
        </p:blipFill>
        <p:spPr bwMode="auto">
          <a:xfrm>
            <a:off x="5914103" y="2636912"/>
            <a:ext cx="2389240" cy="25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AppData\Local\Microsoft\Windows\INetCache\IE\4HJMHTAF\000hs23e[1]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r="13327"/>
          <a:stretch/>
        </p:blipFill>
        <p:spPr bwMode="auto">
          <a:xfrm>
            <a:off x="707923" y="2670329"/>
            <a:ext cx="2227006" cy="22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b="1" dirty="0" smtClean="0"/>
              <a:t>Используемые источники: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147248" cy="49670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Босова</a:t>
            </a:r>
            <a:r>
              <a:rPr lang="ru-RU" dirty="0"/>
              <a:t> Л.Л. Информатика и ИКТ: учебник для </a:t>
            </a:r>
            <a:r>
              <a:rPr lang="ru-RU" dirty="0" smtClean="0"/>
              <a:t>7 </a:t>
            </a:r>
            <a:r>
              <a:rPr lang="ru-RU" dirty="0"/>
              <a:t>класса./ </a:t>
            </a:r>
            <a:r>
              <a:rPr lang="ru-RU" dirty="0" err="1"/>
              <a:t>Л.Л.Босова</a:t>
            </a:r>
            <a:r>
              <a:rPr lang="ru-RU" dirty="0"/>
              <a:t>, А.Ю. </a:t>
            </a:r>
            <a:r>
              <a:rPr lang="ru-RU" dirty="0" err="1"/>
              <a:t>Босова</a:t>
            </a:r>
            <a:r>
              <a:rPr lang="ru-RU" dirty="0"/>
              <a:t>. – М: БИНОМ. Лаборатория знаний. </a:t>
            </a:r>
            <a:r>
              <a:rPr lang="ru-RU" smtClean="0"/>
              <a:t>2017.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Галкина И. А. Физкультминутки для глаз. – /электронный ресурс: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it-n.ru/communities.aspx?cat_no=5025&amp;lib_no=18630&amp;tmpl=lib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Файловая система. - </a:t>
            </a:r>
            <a:r>
              <a:rPr lang="ru-RU" dirty="0"/>
              <a:t>/электронный </a:t>
            </a:r>
            <a:r>
              <a:rPr lang="ru-RU" dirty="0" smtClean="0"/>
              <a:t>ресурс: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://fcior.edu.ru/catalog/srednee_obshee?discipline_oo=6&amp;class=10&amp;learning_character=&amp;accessibility_restriction=&amp;</a:t>
            </a:r>
            <a:r>
              <a:rPr lang="en-US" dirty="0" smtClean="0">
                <a:hlinkClick r:id="rId3"/>
              </a:rPr>
              <a:t>page=49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Интерактивные ресурсы сайта. /</a:t>
            </a:r>
            <a:r>
              <a:rPr lang="ru-RU" dirty="0"/>
              <a:t>электронный ресурс: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learningapps.org/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94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812" y="188640"/>
            <a:ext cx="7772400" cy="58683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Устройства внешней памяти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10834" r="2197" b="4583"/>
          <a:stretch/>
        </p:blipFill>
        <p:spPr bwMode="auto">
          <a:xfrm>
            <a:off x="251520" y="1672141"/>
            <a:ext cx="8581426" cy="50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4812" y="188640"/>
            <a:ext cx="7772400" cy="706090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устройства изображены на рисунке?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928748"/>
            <a:ext cx="26642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Локальный диск (С:)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1487" y="2420888"/>
            <a:ext cx="266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Локальный диск (</a:t>
            </a:r>
            <a:r>
              <a:rPr lang="en-US" sz="1600" dirty="0" smtClean="0">
                <a:latin typeface="Arial Black" panose="020B0A04020102020204" pitchFamily="34" charset="0"/>
              </a:rPr>
              <a:t>D</a:t>
            </a:r>
            <a:r>
              <a:rPr lang="ru-RU" sz="1600" dirty="0" smtClean="0">
                <a:latin typeface="Arial Black" panose="020B0A04020102020204" pitchFamily="34" charset="0"/>
              </a:rPr>
              <a:t>:)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1844824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DVD RW</a:t>
            </a:r>
            <a:r>
              <a:rPr lang="ru-RU" sz="1600" dirty="0" smtClean="0">
                <a:latin typeface="Arial Black" panose="020B0A04020102020204" pitchFamily="34" charset="0"/>
              </a:rPr>
              <a:t>(</a:t>
            </a:r>
            <a:r>
              <a:rPr lang="en-US" sz="1600" dirty="0" smtClean="0">
                <a:latin typeface="Arial Black" panose="020B0A04020102020204" pitchFamily="34" charset="0"/>
              </a:rPr>
              <a:t>E</a:t>
            </a:r>
            <a:r>
              <a:rPr lang="ru-RU" sz="1600" dirty="0" smtClean="0">
                <a:latin typeface="Arial Black" panose="020B0A04020102020204" pitchFamily="34" charset="0"/>
              </a:rPr>
              <a:t>:)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7427" y="1928748"/>
            <a:ext cx="1713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USB DISK </a:t>
            </a:r>
            <a:r>
              <a:rPr lang="ru-RU" sz="1600" dirty="0" smtClean="0">
                <a:latin typeface="Arial Black" panose="020B0A04020102020204" pitchFamily="34" charset="0"/>
              </a:rPr>
              <a:t>(</a:t>
            </a:r>
            <a:r>
              <a:rPr lang="en-US" sz="1600" dirty="0" smtClean="0">
                <a:latin typeface="Arial Black" panose="020B0A04020102020204" pitchFamily="34" charset="0"/>
              </a:rPr>
              <a:t>F</a:t>
            </a:r>
            <a:r>
              <a:rPr lang="ru-RU" sz="1600" dirty="0" smtClean="0">
                <a:latin typeface="Arial Black" panose="020B0A04020102020204" pitchFamily="34" charset="0"/>
              </a:rPr>
              <a:t>:)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6165304"/>
            <a:ext cx="266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public(\\10.0.10.5)</a:t>
            </a:r>
            <a:r>
              <a:rPr lang="ru-RU" sz="1600" dirty="0" smtClean="0">
                <a:latin typeface="Arial Black" panose="020B0A04020102020204" pitchFamily="34" charset="0"/>
              </a:rPr>
              <a:t>(</a:t>
            </a:r>
            <a:r>
              <a:rPr lang="en-US" sz="1600" dirty="0">
                <a:latin typeface="Arial Black" panose="020B0A04020102020204" pitchFamily="34" charset="0"/>
              </a:rPr>
              <a:t>Z</a:t>
            </a:r>
            <a:r>
              <a:rPr lang="ru-RU" sz="1600" dirty="0" smtClean="0">
                <a:latin typeface="Arial Black" panose="020B0A04020102020204" pitchFamily="34" charset="0"/>
              </a:rPr>
              <a:t>:)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20173" y="4293095"/>
            <a:ext cx="5367157" cy="168366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Логические имена устройств внешней памяти: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A:, B:,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C:, D:, E:, F:, …, Z: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4812" y="188640"/>
            <a:ext cx="8315752" cy="706090"/>
          </a:xfrm>
          <a:prstGeom prst="rect">
            <a:avLst/>
          </a:prstGeom>
          <a:solidFill>
            <a:schemeClr val="bg1"/>
          </a:solidFill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хранится на данных устройствах?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8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8" t="10466" r="8868" b="12079"/>
          <a:stretch/>
        </p:blipFill>
        <p:spPr bwMode="auto">
          <a:xfrm>
            <a:off x="1050359" y="1088740"/>
            <a:ext cx="7128792" cy="491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62" y="26064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объекты так обозначены?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6872" y="371122"/>
            <a:ext cx="7772400" cy="648072"/>
          </a:xfrm>
          <a:prstGeom prst="rect">
            <a:avLst/>
          </a:prstGeom>
          <a:solidFill>
            <a:schemeClr val="bg1"/>
          </a:solidFill>
        </p:spPr>
        <p:txBody>
          <a:bodyPr bIns="9144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Файлы и папки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6608" y="371122"/>
            <a:ext cx="8352927" cy="7560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bIns="91440" anchor="b" anchorCtr="0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 – </a:t>
            </a:r>
            <a:r>
              <a:rPr lang="ru-RU" sz="35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именованная область внешней памяти</a:t>
            </a:r>
            <a:endParaRPr lang="ru-RU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5024" y="5805264"/>
            <a:ext cx="8699463" cy="9001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bIns="9144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50963" indent="-1350963" defTabSz="1160463"/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Папка (каталог) – </a:t>
            </a:r>
            <a:r>
              <a:rPr lang="ru-RU" sz="35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именованная совокупность файлов и подкаталогов (вложенных каталогов (папок))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2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43193" cy="10081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  <a:endParaRPr lang="ru-RU" sz="4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2547938"/>
            <a:ext cx="8712968" cy="20331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Логические имена устройств внешней памяти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Файл </a:t>
            </a:r>
            <a:r>
              <a:rPr lang="ru-RU" dirty="0">
                <a:latin typeface="Arial Black" panose="020B0A04020102020204" pitchFamily="34" charset="0"/>
              </a:rPr>
              <a:t>и </a:t>
            </a:r>
            <a:r>
              <a:rPr lang="ru-RU" dirty="0" smtClean="0">
                <a:latin typeface="Arial Black" panose="020B0A04020102020204" pitchFamily="34" charset="0"/>
              </a:rPr>
              <a:t>параметры. Каталоги (папки)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Файловая структура.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Операции над файлами</a:t>
            </a:r>
            <a:endParaRPr lang="ru-RU" dirty="0"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 descr="C:\Users\Учитель\AppData\Local\Microsoft\Windows\INetCache\IE\4HJMHTAF\768px-Document-op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2189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467544" y="692696"/>
            <a:ext cx="8243193" cy="1362075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Файлы и файловые структуры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6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08" y="980728"/>
            <a:ext cx="7772400" cy="1362075"/>
          </a:xfrm>
        </p:spPr>
        <p:txBody>
          <a:bodyPr>
            <a:normAutofit/>
          </a:bodyPr>
          <a:lstStyle/>
          <a:p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564904"/>
            <a:ext cx="8496944" cy="383339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логическое имя устройства внешней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памяти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файл и его параметры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каталог (папка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корневой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каталог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файловая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структура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путь к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файлу,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полное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имя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файла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маска имён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файлов</a:t>
            </a:r>
          </a:p>
        </p:txBody>
      </p:sp>
    </p:spTree>
    <p:extLst>
      <p:ext uri="{BB962C8B-B14F-4D97-AF65-F5344CB8AC3E}">
        <p14:creationId xmlns:p14="http://schemas.microsoft.com/office/powerpoint/2010/main" val="40748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параметры  характеризуют файл?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46087"/>
              </p:ext>
            </p:extLst>
          </p:nvPr>
        </p:nvGraphicFramePr>
        <p:xfrm>
          <a:off x="683567" y="4386808"/>
          <a:ext cx="8183871" cy="698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743"/>
                <a:gridCol w="1631698"/>
                <a:gridCol w="3024336"/>
                <a:gridCol w="1199094"/>
              </a:tblGrid>
              <a:tr h="69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Имя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Дата изменения 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anose="020B0A04020102020204" pitchFamily="34" charset="0"/>
                      </a:endParaRP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Тип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anose="020B0A04020102020204" pitchFamily="34" charset="0"/>
                      </a:endParaRP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Размер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79" t="9522" r="38076" b="64008"/>
          <a:stretch/>
        </p:blipFill>
        <p:spPr bwMode="auto">
          <a:xfrm>
            <a:off x="234481" y="908720"/>
            <a:ext cx="8732699" cy="309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67544" y="3717035"/>
            <a:ext cx="6085184" cy="890672"/>
            <a:chOff x="431032" y="3313120"/>
            <a:chExt cx="6085184" cy="890672"/>
          </a:xfrm>
        </p:grpSpPr>
        <p:sp>
          <p:nvSpPr>
            <p:cNvPr id="3" name="Выноска 1 2"/>
            <p:cNvSpPr/>
            <p:nvPr/>
          </p:nvSpPr>
          <p:spPr>
            <a:xfrm>
              <a:off x="5245804" y="3854067"/>
              <a:ext cx="1270412" cy="349725"/>
            </a:xfrm>
            <a:prstGeom prst="borderCallout1">
              <a:avLst>
                <a:gd name="adj1" fmla="val 2259"/>
                <a:gd name="adj2" fmla="val 305"/>
                <a:gd name="adj3" fmla="val 56085"/>
                <a:gd name="adj4" fmla="val -341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Значок</a:t>
              </a:r>
            </a:p>
          </p:txBody>
        </p:sp>
        <p:cxnSp>
          <p:nvCxnSpPr>
            <p:cNvPr id="8" name="Прямая со стрелкой 7"/>
            <p:cNvCxnSpPr>
              <a:stCxn id="3" idx="2"/>
            </p:cNvCxnSpPr>
            <p:nvPr/>
          </p:nvCxnSpPr>
          <p:spPr>
            <a:xfrm flipH="1" flipV="1">
              <a:off x="431032" y="3313120"/>
              <a:ext cx="4814772" cy="7158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2483768" y="3717033"/>
            <a:ext cx="4670756" cy="495495"/>
            <a:chOff x="2493532" y="3888486"/>
            <a:chExt cx="4670756" cy="495495"/>
          </a:xfrm>
        </p:grpSpPr>
        <p:sp>
          <p:nvSpPr>
            <p:cNvPr id="13" name="Выноска 1 12"/>
            <p:cNvSpPr/>
            <p:nvPr/>
          </p:nvSpPr>
          <p:spPr>
            <a:xfrm>
              <a:off x="5292080" y="4015379"/>
              <a:ext cx="1872208" cy="368602"/>
            </a:xfrm>
            <a:prstGeom prst="borderCallout1">
              <a:avLst>
                <a:gd name="adj1" fmla="val 2259"/>
                <a:gd name="adj2" fmla="val 305"/>
                <a:gd name="adj3" fmla="val 33625"/>
                <a:gd name="adj4" fmla="val 102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Расширение</a:t>
              </a:r>
              <a:endParaRPr lang="ru-RU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4" name="Прямая со стрелкой 13"/>
            <p:cNvCxnSpPr>
              <a:stCxn id="13" idx="2"/>
            </p:cNvCxnSpPr>
            <p:nvPr/>
          </p:nvCxnSpPr>
          <p:spPr>
            <a:xfrm flipH="1" flipV="1">
              <a:off x="2493532" y="3888486"/>
              <a:ext cx="2798548" cy="31119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Скругленная прямоугольная выноска 24"/>
          <p:cNvSpPr/>
          <p:nvPr/>
        </p:nvSpPr>
        <p:spPr>
          <a:xfrm>
            <a:off x="234481" y="5589240"/>
            <a:ext cx="3648561" cy="864096"/>
          </a:xfrm>
          <a:prstGeom prst="wedgeRoundRectCallout">
            <a:avLst>
              <a:gd name="adj1" fmla="val -26154"/>
              <a:gd name="adj2" fmla="val -118596"/>
              <a:gd name="adj3" fmla="val 16667"/>
            </a:avLst>
          </a:prstGeom>
          <a:solidFill>
            <a:schemeClr val="accent1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Нельзя использовать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/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\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* 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“   &lt;   &gt; 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|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13871" r="69181" b="45167"/>
          <a:stretch/>
        </p:blipFill>
        <p:spPr bwMode="auto">
          <a:xfrm>
            <a:off x="356613" y="190635"/>
            <a:ext cx="4359403" cy="64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932040" y="764704"/>
            <a:ext cx="3739952" cy="3384376"/>
          </a:xfrm>
          <a:prstGeom prst="wedgeRoundRectCallout">
            <a:avLst>
              <a:gd name="adj1" fmla="val -113536"/>
              <a:gd name="adj2" fmla="val -6226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Задание: </a:t>
            </a:r>
          </a:p>
          <a:p>
            <a:pPr algn="ctr"/>
            <a:endParaRPr lang="ru-RU" sz="900" b="1" u="sng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Определить тип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каждого файла </a:t>
            </a:r>
          </a:p>
          <a:p>
            <a:pPr algn="ctr"/>
            <a:endParaRPr lang="ru-RU" sz="2800" b="1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i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Воспользуйтесь таблицей на стр. 81 учебника </a:t>
            </a:r>
            <a:endParaRPr lang="ru-RU" sz="2400" b="1" i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78098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Файловая структура носителя информации</a:t>
            </a:r>
            <a:endParaRPr lang="ru-RU" sz="35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8" t="13438" r="32844" b="50000"/>
          <a:stretch/>
        </p:blipFill>
        <p:spPr bwMode="auto">
          <a:xfrm>
            <a:off x="395536" y="3400790"/>
            <a:ext cx="1080120" cy="12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58696"/>
          <a:stretch/>
        </p:blipFill>
        <p:spPr bwMode="auto">
          <a:xfrm>
            <a:off x="1978717" y="3576414"/>
            <a:ext cx="1348001" cy="110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3" t="14132" r="11399" b="50984"/>
          <a:stretch/>
        </p:blipFill>
        <p:spPr bwMode="auto">
          <a:xfrm>
            <a:off x="3580538" y="3481196"/>
            <a:ext cx="975909" cy="1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C:\Users\Учитель\AppData\Local\Microsoft\Windows\INetCache\IE\D2479A2I\EToken_NG_FLASH_4GB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15036" r="9303" b="21736"/>
          <a:stretch/>
        </p:blipFill>
        <p:spPr bwMode="auto">
          <a:xfrm>
            <a:off x="1187624" y="1954560"/>
            <a:ext cx="1528238" cy="7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554831" y="5661248"/>
            <a:ext cx="8003232" cy="5040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Простая файловая структура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87554" y="2996952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4852710" y="1696952"/>
            <a:ext cx="869688" cy="1296144"/>
            <a:chOff x="5214480" y="1700808"/>
            <a:chExt cx="869688" cy="129614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214480" y="1700808"/>
              <a:ext cx="8640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652120" y="1700808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652120" y="2370854"/>
              <a:ext cx="4320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049065" y="21642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49065" y="15256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078576" y="21642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722398" y="1516142"/>
            <a:ext cx="324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Microsoft Excel.xlsx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0168" y="2796897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Документ.</a:t>
            </a:r>
            <a:r>
              <a:rPr lang="en-US" sz="2000" dirty="0" err="1">
                <a:latin typeface="Arial Black" panose="020B0A04020102020204" pitchFamily="34" charset="0"/>
              </a:rPr>
              <a:t>docx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3968" y="1500486"/>
            <a:ext cx="73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F:\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0168" y="2153346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Презентация.</a:t>
            </a:r>
            <a:r>
              <a:rPr lang="en-US" sz="2000" dirty="0" err="1">
                <a:latin typeface="Arial Black" panose="020B0A04020102020204" pitchFamily="34" charset="0"/>
              </a:rPr>
              <a:t>pptx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40" name="Прямая соединительная линия 39"/>
          <p:cNvCxnSpPr>
            <a:stCxn id="4101" idx="0"/>
            <a:endCxn id="4106" idx="2"/>
          </p:cNvCxnSpPr>
          <p:nvPr/>
        </p:nvCxnSpPr>
        <p:spPr>
          <a:xfrm flipV="1">
            <a:off x="935596" y="2752242"/>
            <a:ext cx="1016147" cy="648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1978717" y="2752242"/>
            <a:ext cx="585674" cy="7690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1978717" y="2712157"/>
            <a:ext cx="2058586" cy="769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Файловая структура носителя информации</a:t>
            </a:r>
            <a:endParaRPr lang="ru-RU" sz="39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21548" y="1268760"/>
            <a:ext cx="5660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54213" y="1268760"/>
            <a:ext cx="0" cy="670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54213" y="1938806"/>
            <a:ext cx="3334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50209" y="2456847"/>
            <a:ext cx="5166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598" y="2256792"/>
            <a:ext cx="324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Microsoft Excel.xlsx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796" y="1037927"/>
            <a:ext cx="73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D:\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1068705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Документ.</a:t>
            </a:r>
            <a:r>
              <a:rPr lang="en-US" sz="2000" dirty="0" err="1">
                <a:latin typeface="Arial Black" panose="020B0A04020102020204" pitchFamily="34" charset="0"/>
              </a:rPr>
              <a:t>docx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997" y="3251294"/>
            <a:ext cx="214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Новая папка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348381" y="3546328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59" idx="3"/>
          </p:cNvCxnSpPr>
          <p:nvPr/>
        </p:nvCxnSpPr>
        <p:spPr>
          <a:xfrm>
            <a:off x="2433032" y="1922708"/>
            <a:ext cx="6313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2674485" y="1900734"/>
            <a:ext cx="2430" cy="445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668011" y="2361703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62673" y="1700679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Презентация.</a:t>
            </a:r>
            <a:r>
              <a:rPr lang="en-US" sz="2000" dirty="0" err="1">
                <a:latin typeface="Arial Black" panose="020B0A04020102020204" pitchFamily="34" charset="0"/>
              </a:rPr>
              <a:t>pptx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87624" y="1722653"/>
            <a:ext cx="124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Папка1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1298" y="2190161"/>
            <a:ext cx="1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Папка2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4343154" y="2456847"/>
            <a:ext cx="2430" cy="1092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336680" y="2917815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78598" y="2735715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Документ.</a:t>
            </a:r>
            <a:r>
              <a:rPr lang="en-US" sz="2000" dirty="0" err="1">
                <a:latin typeface="Arial Black" panose="020B0A04020102020204" pitchFamily="34" charset="0"/>
              </a:rPr>
              <a:t>docx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7316" y="2359255"/>
            <a:ext cx="5149401" cy="3645847"/>
            <a:chOff x="457316" y="2359255"/>
            <a:chExt cx="5149401" cy="3645847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3669332" y="4819280"/>
              <a:ext cx="0" cy="272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457316" y="2359255"/>
              <a:ext cx="5149401" cy="3645847"/>
              <a:chOff x="457316" y="2359255"/>
              <a:chExt cx="5149401" cy="3645847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27" t="14550" r="56559" b="51378"/>
              <a:stretch/>
            </p:blipFill>
            <p:spPr bwMode="auto">
              <a:xfrm>
                <a:off x="4811811" y="4843956"/>
                <a:ext cx="794906" cy="1161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" name="Группа 2"/>
              <p:cNvGrpSpPr/>
              <p:nvPr/>
            </p:nvGrpSpPr>
            <p:grpSpPr>
              <a:xfrm>
                <a:off x="457316" y="2359255"/>
                <a:ext cx="4354494" cy="3645847"/>
                <a:chOff x="457316" y="2359255"/>
                <a:chExt cx="4354494" cy="3645847"/>
              </a:xfrm>
            </p:grpSpPr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26" t="12964" r="54346" b="51744"/>
                <a:stretch/>
              </p:blipFill>
              <p:spPr bwMode="auto">
                <a:xfrm>
                  <a:off x="2034704" y="3078836"/>
                  <a:ext cx="901922" cy="1145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98" t="13438" r="32844" b="50000"/>
                <a:stretch/>
              </p:blipFill>
              <p:spPr bwMode="auto">
                <a:xfrm>
                  <a:off x="2034704" y="4974955"/>
                  <a:ext cx="799144" cy="9575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97" t="58696"/>
                <a:stretch/>
              </p:blipFill>
              <p:spPr bwMode="auto">
                <a:xfrm>
                  <a:off x="988806" y="4165173"/>
                  <a:ext cx="1021227" cy="83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13" t="14132" r="11399" b="50984"/>
                <a:stretch/>
              </p:blipFill>
              <p:spPr bwMode="auto">
                <a:xfrm>
                  <a:off x="457316" y="3262852"/>
                  <a:ext cx="812188" cy="94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9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96" t="21610" r="50000" b="50000"/>
                <a:stretch/>
              </p:blipFill>
              <p:spPr bwMode="auto">
                <a:xfrm>
                  <a:off x="719828" y="2359255"/>
                  <a:ext cx="1280190" cy="9165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26" t="12964" r="54346" b="51744"/>
                <a:stretch/>
              </p:blipFill>
              <p:spPr bwMode="auto">
                <a:xfrm>
                  <a:off x="3348287" y="3829819"/>
                  <a:ext cx="901922" cy="1145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13" t="14132" r="11399" b="50984"/>
                <a:stretch/>
              </p:blipFill>
              <p:spPr bwMode="auto">
                <a:xfrm>
                  <a:off x="3320931" y="5061886"/>
                  <a:ext cx="812188" cy="94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 flipV="1">
                  <a:off x="960171" y="2917815"/>
                  <a:ext cx="0" cy="33196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H="1" flipV="1">
                  <a:off x="1545179" y="2917815"/>
                  <a:ext cx="929709" cy="27574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flipV="1">
                  <a:off x="1490329" y="3981737"/>
                  <a:ext cx="638356" cy="18343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flipH="1" flipV="1">
                  <a:off x="2793861" y="3931907"/>
                  <a:ext cx="618161" cy="23326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 flipV="1">
                  <a:off x="2674485" y="4778975"/>
                  <a:ext cx="738771" cy="27311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flipH="1" flipV="1">
                  <a:off x="4026079" y="4745503"/>
                  <a:ext cx="785731" cy="255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8" name="Объект 1"/>
          <p:cNvSpPr>
            <a:spLocks noGrp="1"/>
          </p:cNvSpPr>
          <p:nvPr>
            <p:ph sz="quarter" idx="1"/>
          </p:nvPr>
        </p:nvSpPr>
        <p:spPr>
          <a:xfrm>
            <a:off x="550172" y="6029908"/>
            <a:ext cx="8003232" cy="5040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Иерархическая файловая структура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561873" y="6005102"/>
            <a:ext cx="80032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Путь файла:</a:t>
            </a:r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latin typeface="Arial Black" panose="020B0A04020102020204" pitchFamily="34" charset="0"/>
              </a:rPr>
              <a:t>D:\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Папка1</a:t>
            </a:r>
            <a:r>
              <a:rPr lang="en-US" sz="2800" dirty="0" smtClean="0">
                <a:latin typeface="Arial Black" panose="020B0A04020102020204" pitchFamily="34" charset="0"/>
              </a:rPr>
              <a:t>\</a:t>
            </a:r>
            <a:r>
              <a:rPr lang="ru-RU" sz="2800" dirty="0">
                <a:latin typeface="Arial Black" panose="020B0A04020102020204" pitchFamily="34" charset="0"/>
              </a:rPr>
              <a:t>Презентация.</a:t>
            </a:r>
            <a:r>
              <a:rPr lang="en-US" sz="2800" dirty="0" err="1" smtClean="0">
                <a:latin typeface="Arial Black" panose="020B0A04020102020204" pitchFamily="34" charset="0"/>
              </a:rPr>
              <a:t>pptx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2" name="Объект 1"/>
          <p:cNvSpPr txBox="1">
            <a:spLocks/>
          </p:cNvSpPr>
          <p:nvPr/>
        </p:nvSpPr>
        <p:spPr>
          <a:xfrm>
            <a:off x="279013" y="6019734"/>
            <a:ext cx="85689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anchor="ctr" anchorCtr="1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Полное имя файла:</a:t>
            </a:r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latin typeface="Arial Black" panose="020B0A04020102020204" pitchFamily="34" charset="0"/>
              </a:rPr>
              <a:t>D:\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Папка1</a:t>
            </a:r>
            <a:r>
              <a:rPr lang="en-US" sz="2800" dirty="0" smtClean="0">
                <a:latin typeface="Arial Black" panose="020B0A04020102020204" pitchFamily="34" charset="0"/>
              </a:rPr>
              <a:t>\</a:t>
            </a:r>
            <a:r>
              <a:rPr lang="ru-RU" sz="2800" dirty="0">
                <a:latin typeface="Arial Black" panose="020B0A04020102020204" pitchFamily="34" charset="0"/>
              </a:rPr>
              <a:t>Презентация.</a:t>
            </a:r>
            <a:r>
              <a:rPr lang="en-US" sz="2800" dirty="0" err="1" smtClean="0">
                <a:latin typeface="Arial Black" panose="020B0A04020102020204" pitchFamily="34" charset="0"/>
              </a:rPr>
              <a:t>pptx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uiExpand="1" build="p" animBg="1"/>
      <p:bldP spid="37" grpId="0" animBg="1"/>
      <p:bldP spid="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2234</TotalTime>
  <Words>472</Words>
  <Application>Microsoft Office PowerPoint</Application>
  <PresentationFormat>Экран (4:3)</PresentationFormat>
  <Paragraphs>118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Справедливость</vt:lpstr>
      <vt:lpstr>Оформление по умолчанию</vt:lpstr>
      <vt:lpstr>Виды памяти и их роль в устройстве компьютера</vt:lpstr>
      <vt:lpstr>Устройства внешней памяти</vt:lpstr>
      <vt:lpstr>Какие объекты так обозначены?</vt:lpstr>
      <vt:lpstr>Тема урока:</vt:lpstr>
      <vt:lpstr>Понятия</vt:lpstr>
      <vt:lpstr>Какие параметры  характеризуют файл?</vt:lpstr>
      <vt:lpstr>Презентация PowerPoint</vt:lpstr>
      <vt:lpstr>Файловая структура носителя информации</vt:lpstr>
      <vt:lpstr> Файловая структура носителя информации</vt:lpstr>
      <vt:lpstr>Как создать файловую структуру? </vt:lpstr>
      <vt:lpstr>Маска файла – последовательность допустимых символов  при поиске файлов по имени</vt:lpstr>
      <vt:lpstr>Выполнить интерактивное задание на распознавание файлов по маске:</vt:lpstr>
      <vt:lpstr>ФИЗКУЛЬТМИНУТКА</vt:lpstr>
      <vt:lpstr>Презентация PowerPoint</vt:lpstr>
      <vt:lpstr>Домашнее задание:</vt:lpstr>
      <vt:lpstr> Создание иерархической файловой структуры</vt:lpstr>
      <vt:lpstr>Мнение об уроке</vt:lpstr>
      <vt:lpstr>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Ивановна</dc:creator>
  <cp:lastModifiedBy>Татьяна Ивановна</cp:lastModifiedBy>
  <cp:revision>94</cp:revision>
  <dcterms:created xsi:type="dcterms:W3CDTF">2016-12-19T08:54:41Z</dcterms:created>
  <dcterms:modified xsi:type="dcterms:W3CDTF">2017-12-14T09:14:37Z</dcterms:modified>
</cp:coreProperties>
</file>