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</p:sldMasterIdLst>
  <p:sldIdLst>
    <p:sldId id="256" r:id="rId7"/>
    <p:sldId id="266" r:id="rId8"/>
    <p:sldId id="257" r:id="rId9"/>
    <p:sldId id="258" r:id="rId10"/>
    <p:sldId id="259" r:id="rId11"/>
    <p:sldId id="260" r:id="rId12"/>
    <p:sldId id="261" r:id="rId13"/>
    <p:sldId id="267" r:id="rId14"/>
    <p:sldId id="262" r:id="rId15"/>
    <p:sldId id="263" r:id="rId16"/>
    <p:sldId id="264" r:id="rId17"/>
    <p:sldId id="26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478030"/>
    <a:srgbClr val="00CC00"/>
    <a:srgbClr val="0033CC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sz="1200"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D5E19B-4BC8-4563-8515-1C73C1190A42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FFC62C5-F094-4BDD-BC19-47A89E49D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0.xml"/><Relationship Id="rId5" Type="http://schemas.openxmlformats.org/officeDocument/2006/relationships/slide" Target="slide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wmf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rgbClr val="FFFF00"/>
                </a:solidFill>
              </a:rPr>
              <a:t>Тема:</a:t>
            </a:r>
            <a:r>
              <a:rPr lang="ru-RU" dirty="0" smtClean="0"/>
              <a:t> §13. Собственность.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857628"/>
            <a:ext cx="5500726" cy="2614634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1" i="1" u="sng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План.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Имущественные отношения.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Собственность как экономическая и юридическая категория.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Право собственности.</a:t>
            </a:r>
          </a:p>
          <a:p>
            <a:pPr marL="514350" indent="-514350" algn="l">
              <a:buAutoNum type="arabicPeriod"/>
            </a:pP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Субъекты и объекты собственности.</a:t>
            </a:r>
          </a:p>
          <a:p>
            <a:pPr marL="514350" indent="-514350" algn="l">
              <a:buAutoNum type="arabicPeriod"/>
            </a:pPr>
            <a:endParaRPr lang="ru-RU" sz="28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500042"/>
            <a:ext cx="19399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16.01.12.</a:t>
            </a:r>
            <a:endParaRPr lang="ru-RU" sz="3600" b="0" i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Домашний\Local Settings\Temporary Internet Files\Content.IE5\CP6FCPYN\MC90009056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4071942"/>
            <a:ext cx="2834679" cy="20717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7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7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7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Субъекты права собственности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(собственники)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1447800"/>
            <a:ext cx="3719538" cy="7620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Граждане </a:t>
            </a:r>
          </a:p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(физические лица)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29190" y="1142984"/>
            <a:ext cx="3733800" cy="762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Юридические лица</a:t>
            </a:r>
            <a:endParaRPr lang="ru-RU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82576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В собственности может находиться любое имущество, кроме:</a:t>
            </a:r>
            <a:endParaRPr lang="ru-RU" sz="28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4"/>
          </p:nvPr>
        </p:nvSpPr>
        <p:spPr>
          <a:xfrm>
            <a:off x="4643438" y="1928802"/>
            <a:ext cx="4041775" cy="282576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Организации, предприятия, которые имеют в собственности, хозяйственном ведении или оперативном управлении имущество, обособленное от имущества их участников.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714884"/>
            <a:ext cx="33135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государство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5500702"/>
            <a:ext cx="443805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i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Органы местного </a:t>
            </a:r>
          </a:p>
          <a:p>
            <a:pPr algn="ctr"/>
            <a:r>
              <a:rPr lang="ru-RU" sz="3600" b="1" i="1" cap="none" spc="0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самоуправлении</a:t>
            </a:r>
            <a:endParaRPr lang="ru-RU" sz="3600" b="1" i="1" cap="none" spc="0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Домашний\Local Settings\Temporary Internet Files\Content.IE5\KLAR8L63\MC9003359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86996">
            <a:off x="317738" y="4335588"/>
            <a:ext cx="1339305" cy="1042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786190"/>
            <a:ext cx="1326961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5286388"/>
            <a:ext cx="1504484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Знак запрета 13"/>
          <p:cNvSpPr/>
          <p:nvPr/>
        </p:nvSpPr>
        <p:spPr>
          <a:xfrm>
            <a:off x="785786" y="4000504"/>
            <a:ext cx="2500330" cy="2143140"/>
          </a:xfrm>
          <a:prstGeom prst="noSmoking">
            <a:avLst>
              <a:gd name="adj" fmla="val 9920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Управляющая кнопка: далее 12">
            <a:hlinkClick r:id="rId5" action="ppaction://hlinksldjump" highlightClick="1"/>
          </p:cNvPr>
          <p:cNvSpPr/>
          <p:nvPr/>
        </p:nvSpPr>
        <p:spPr>
          <a:xfrm>
            <a:off x="8643966" y="6429396"/>
            <a:ext cx="285752" cy="285752"/>
          </a:xfrm>
          <a:prstGeom prst="actionButtonForwardNex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  <p:bldP spid="4" grpId="0" build="p"/>
      <p:bldP spid="6" grpId="0" build="p"/>
      <p:bldP spid="7" grpId="0"/>
      <p:bldP spid="8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0" y="642938"/>
            <a:ext cx="8858250" cy="6215062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arenR"/>
            </a:pPr>
            <a:r>
              <a:rPr lang="ru-RU" sz="2400" b="1" dirty="0" smtClean="0">
                <a:solidFill>
                  <a:srgbClr val="0000FF"/>
                </a:solidFill>
              </a:rPr>
              <a:t>Отношения по поводу собственности – это:   </a:t>
            </a:r>
            <a:r>
              <a:rPr lang="ru-RU" sz="2400" dirty="0" smtClean="0"/>
              <a:t>	</a:t>
            </a:r>
          </a:p>
          <a:p>
            <a:pPr marL="457200" indent="-457200">
              <a:buNone/>
            </a:pPr>
            <a:r>
              <a:rPr lang="ru-RU" sz="2400" b="1" i="1" dirty="0" smtClean="0"/>
              <a:t>        а) общественные отношения</a:t>
            </a:r>
          </a:p>
          <a:p>
            <a:pPr>
              <a:buNone/>
            </a:pPr>
            <a:r>
              <a:rPr lang="ru-RU" sz="2400" b="1" i="1" dirty="0" smtClean="0"/>
              <a:t>         б) имущественные отношения</a:t>
            </a:r>
          </a:p>
          <a:p>
            <a:pPr>
              <a:buNone/>
            </a:pPr>
            <a:r>
              <a:rPr lang="ru-RU" sz="2400" b="1" i="1" dirty="0" smtClean="0"/>
              <a:t>         в) договорные отношения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2) Извлечение из имущества полезных свойств – это:          </a:t>
            </a:r>
          </a:p>
          <a:p>
            <a:pPr>
              <a:buNone/>
            </a:pPr>
            <a:r>
              <a:rPr lang="ru-RU" sz="2400" b="1" i="1" dirty="0" smtClean="0"/>
              <a:t>         а) использование</a:t>
            </a: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3) Собственниками в нашей стране могут быть:</a:t>
            </a:r>
          </a:p>
          <a:p>
            <a:pPr>
              <a:buNone/>
            </a:pPr>
            <a:r>
              <a:rPr lang="ru-RU" sz="2400" b="1" i="1" dirty="0" smtClean="0"/>
              <a:t>                  а) государство       б) ……..            в)……..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4) Укажите ЛИШНЕЕ. Собственность – это:</a:t>
            </a:r>
          </a:p>
          <a:p>
            <a:pPr>
              <a:buNone/>
            </a:pPr>
            <a:r>
              <a:rPr lang="ru-RU" sz="2400" b="1" i="1" dirty="0" smtClean="0"/>
              <a:t>   а) экономическая категория    </a:t>
            </a:r>
          </a:p>
          <a:p>
            <a:pPr>
              <a:buNone/>
            </a:pPr>
            <a:r>
              <a:rPr lang="ru-RU" sz="2400" b="1" i="1" dirty="0" smtClean="0"/>
              <a:t>   б)  политическая категория</a:t>
            </a:r>
          </a:p>
          <a:p>
            <a:pPr>
              <a:buNone/>
            </a:pPr>
            <a:r>
              <a:rPr lang="ru-RU" sz="2400" b="1" i="1" dirty="0" smtClean="0"/>
              <a:t>   в) юридическая категория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00FF"/>
                </a:solidFill>
              </a:rPr>
              <a:t>5) Закончите фразу: </a:t>
            </a:r>
            <a:r>
              <a:rPr lang="ru-RU" sz="2400" b="1" i="1" dirty="0" smtClean="0"/>
              <a:t>К таким видам имущества, которые не могут принадлежать гражданам, относятся</a:t>
            </a:r>
            <a:r>
              <a:rPr lang="ru-RU" sz="2400" u="sng" dirty="0" smtClean="0"/>
              <a:t>				</a:t>
            </a:r>
            <a:r>
              <a:rPr lang="ru-RU" sz="2400" dirty="0" smtClean="0"/>
              <a:t> . </a:t>
            </a:r>
            <a:endParaRPr lang="ru-RU" sz="24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14400" y="142875"/>
            <a:ext cx="8229600" cy="500063"/>
          </a:xfrm>
        </p:spPr>
        <p:txBody>
          <a:bodyPr>
            <a:normAutofit fontScale="90000"/>
          </a:bodyPr>
          <a:lstStyle/>
          <a:p>
            <a:pPr algn="l"/>
            <a:r>
              <a:rPr lang="ru-RU" b="1" u="sng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</a:t>
            </a:r>
            <a:endParaRPr lang="ru-RU" b="1" u="sng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Домашний\Мои документы\Мои рисунки\Организатор клипов (Microsoft)\j03522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58810" y="214291"/>
            <a:ext cx="1245963" cy="11430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3429000"/>
            <a:ext cx="1388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</a:rPr>
              <a:t>граждане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768" y="3429000"/>
            <a:ext cx="13003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</a:rPr>
              <a:t>юр. лица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6143644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66"/>
                </a:solidFill>
              </a:rPr>
              <a:t>Оружие, яды, наркотики</a:t>
            </a:r>
            <a:endParaRPr lang="ru-RU" sz="2000" b="1" dirty="0">
              <a:solidFill>
                <a:srgbClr val="FF006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20" y="2643182"/>
            <a:ext cx="4875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б) распоряжение    в) владение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Домашнее задание:</a:t>
            </a:r>
            <a:endParaRPr lang="ru-RU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C:\Documents and Settings\Домашний\Local Settings\Temporary Internet Files\Content.IE5\W56B4HYR\MC900290341[1]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85786" y="1643050"/>
            <a:ext cx="2882460" cy="389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00496" y="1600200"/>
            <a:ext cx="4686304" cy="452596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§13, с.101 – 104,</a:t>
            </a:r>
          </a:p>
          <a:p>
            <a:pPr>
              <a:buNone/>
            </a:pPr>
            <a:r>
              <a:rPr lang="ru-RU" sz="4000" dirty="0" smtClean="0"/>
              <a:t>         </a:t>
            </a:r>
            <a:r>
              <a:rPr lang="ru-RU" sz="4000" i="1" dirty="0" smtClean="0"/>
              <a:t>пересказ</a:t>
            </a:r>
            <a:r>
              <a:rPr lang="ru-RU" sz="4000" dirty="0" smtClean="0"/>
              <a:t>;</a:t>
            </a:r>
          </a:p>
          <a:p>
            <a:pPr algn="ctr">
              <a:buNone/>
            </a:pPr>
            <a:r>
              <a:rPr lang="ru-RU" sz="4000" b="1" dirty="0" smtClean="0">
                <a:latin typeface="Book Antiqua"/>
              </a:rPr>
              <a:t>Выучить  основные  понятия</a:t>
            </a:r>
            <a:r>
              <a:rPr lang="ru-RU" sz="4000" dirty="0" smtClean="0">
                <a:latin typeface="Book Antiqua"/>
              </a:rPr>
              <a:t>.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357686" y="3143248"/>
            <a:ext cx="6429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!</a:t>
            </a:r>
            <a:endParaRPr lang="ru-RU" sz="9600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14282" y="214290"/>
            <a:ext cx="2897180" cy="6397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 урока:</a:t>
            </a:r>
            <a:endParaRPr lang="ru-RU" sz="3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000628" y="142852"/>
            <a:ext cx="3327395" cy="639762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Задача:</a:t>
            </a:r>
            <a:endParaRPr lang="ru-RU" sz="36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142844" y="1071546"/>
            <a:ext cx="4429156" cy="4983179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Сформировать представление об имущественных отношениях;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Раскрыть экономический и правовой смысл понятия «собственность»;</a:t>
            </a: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 с основными субъектами и объектами права собственности.</a:t>
            </a:r>
          </a:p>
          <a:p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429124" y="1428736"/>
            <a:ext cx="4714876" cy="4911741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Почему отношения собственности являются основой гражданского общества?</a:t>
            </a:r>
            <a:endParaRPr lang="ru-RU" sz="3600" b="1" i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pic>
        <p:nvPicPr>
          <p:cNvPr id="1027" name="Picture 3" descr="C:\Documents and Settings\Домашний\Мои документы\Мои рисунки\Организатор клипов (Microsoft)\j0439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42852"/>
            <a:ext cx="1857366" cy="200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Управляющая кнопка: далее 8">
            <a:hlinkClick r:id="rId3" action="ppaction://hlinksldjump" highlightClick="1"/>
          </p:cNvPr>
          <p:cNvSpPr/>
          <p:nvPr/>
        </p:nvSpPr>
        <p:spPr>
          <a:xfrm>
            <a:off x="8286776" y="5929330"/>
            <a:ext cx="42862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uiExpand="1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C:\Documents and Settings\Домашний\Local Settings\Temporary Internet Files\Content.IE5\KLAR8L63\MP90040485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33604">
            <a:off x="5989768" y="3060818"/>
            <a:ext cx="1414450" cy="1414450"/>
          </a:xfrm>
          <a:prstGeom prst="rect">
            <a:avLst/>
          </a:prstGeom>
          <a:noFill/>
        </p:spPr>
      </p:pic>
      <p:pic>
        <p:nvPicPr>
          <p:cNvPr id="2052" name="Picture 4" descr="C:\Documents and Settings\Домашний\Local Settings\Temporary Internet Files\Content.IE5\KLAR8L63\MC90020545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7298"/>
            <a:ext cx="1818742" cy="1809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000364" y="2214554"/>
            <a:ext cx="37862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имущество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7" name="Picture 9" descr="C:\Documents and Settings\Домашний\Local Settings\Temporary Internet Files\Content.IE5\KLAR8L63\MP900341474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72990">
            <a:off x="1703005" y="565565"/>
            <a:ext cx="1586445" cy="1131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9" name="Picture 11" descr="C:\Documents and Settings\Домашний\Local Settings\Temporary Internet Files\Content.IE5\WD27WHYN\MC900280977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28604"/>
            <a:ext cx="2184903" cy="1890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C:\Documents and Settings\Домашний\Мои документы\Мои рисунки\Организатор клипов (Microsoft)\j043481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8" y="114036"/>
            <a:ext cx="1428760" cy="1428760"/>
          </a:xfrm>
          <a:prstGeom prst="rect">
            <a:avLst/>
          </a:prstGeom>
          <a:noFill/>
        </p:spPr>
      </p:pic>
      <p:pic>
        <p:nvPicPr>
          <p:cNvPr id="2062" name="Picture 14" descr="C:\Documents and Settings\Домашний\Local Settings\Temporary Internet Files\Content.IE5\8PXZVHG9\MC900238075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785794"/>
            <a:ext cx="1505893" cy="2126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3" name="Picture 15" descr="C:\Documents and Settings\Домашний\Local Settings\Temporary Internet Files\Content.IE5\WD27WHYN\MC900440335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2857496"/>
            <a:ext cx="1457316" cy="1457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6" name="Picture 18" descr="C:\Documents and Settings\Домашний\Local Settings\Temporary Internet Files\Content.IE5\L0WPMBLU\MC900441295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485997">
            <a:off x="3611663" y="3111606"/>
            <a:ext cx="1371600" cy="1371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Прямоугольник 21"/>
          <p:cNvSpPr/>
          <p:nvPr/>
        </p:nvSpPr>
        <p:spPr>
          <a:xfrm>
            <a:off x="285720" y="4303455"/>
            <a:ext cx="850112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Всегда чья-либо </a:t>
            </a:r>
          </a:p>
          <a:p>
            <a:r>
              <a:rPr lang="ru-RU" sz="3200" b="1" i="1" spc="50" dirty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</a:t>
            </a:r>
            <a:r>
              <a:rPr lang="ru-RU" sz="3200" b="1" i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обственность – отдельного человека, владельца, или группы лиц, той или иной семьи, городских властей или государства в целом.</a:t>
            </a:r>
            <a:endParaRPr lang="ru-RU" sz="3200" b="1" i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8229600" cy="796908"/>
          </a:xfrm>
          <a:solidFill>
            <a:schemeClr val="accent3"/>
          </a:solidFill>
          <a:ln>
            <a:solidFill>
              <a:srgbClr val="0033CC"/>
            </a:solidFill>
          </a:ln>
          <a:scene3d>
            <a:camera prst="orthographicFront"/>
            <a:lightRig rig="threePt" dir="tl"/>
          </a:scene3d>
          <a:sp3d>
            <a:bevelT/>
          </a:sp3d>
        </p:spPr>
        <p:txBody>
          <a:bodyPr>
            <a:normAutofit/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Имущественные отношения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229600" cy="4740277"/>
          </a:xfrm>
        </p:spPr>
        <p:txBody>
          <a:bodyPr/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Это прежде всего отношения по поводу СОБСТВЕННОСТИ.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 descr="C:\Documents and Settings\Домашний\Local Settings\Temporary Internet Files\Content.IE5\8PXZVHG9\MP90040215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2428892" cy="1943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73872">
            <a:off x="3985403" y="2349098"/>
            <a:ext cx="1190172" cy="1595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>
            <a:off x="3071802" y="2857496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214942" y="2928934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2571744"/>
            <a:ext cx="279974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i="1" cap="none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Договорные</a:t>
            </a:r>
          </a:p>
          <a:p>
            <a:pPr algn="ctr"/>
            <a:r>
              <a:rPr lang="ru-RU" sz="3200" b="1" i="1" spc="300" dirty="0" smtClean="0">
                <a:ln w="11430" cmpd="sng">
                  <a:solidFill>
                    <a:srgbClr val="FFC00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отношения</a:t>
            </a:r>
            <a:endParaRPr lang="ru-RU" sz="3200" b="1" i="1" cap="none" spc="300" dirty="0">
              <a:ln w="11430" cmpd="sng">
                <a:solidFill>
                  <a:srgbClr val="FFC00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C:\Documents and Settings\Домашний\Local Settings\Temporary Internet Files\Content.IE5\8PXZVHG9\MC900379127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4071942"/>
            <a:ext cx="2071702" cy="2619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428860" y="4500570"/>
            <a:ext cx="62728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Отношения </a:t>
            </a:r>
            <a:r>
              <a:rPr lang="ru-RU" sz="4000" b="1" i="1" u="sng" cap="none" spc="50" dirty="0" smtClean="0">
                <a:ln w="11430">
                  <a:solidFill>
                    <a:srgbClr val="FFC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купли-продажи</a:t>
            </a:r>
            <a:endParaRPr lang="ru-RU" sz="4000" b="1" i="1" u="sng" cap="none" spc="50" dirty="0">
              <a:ln w="11430">
                <a:solidFill>
                  <a:srgbClr val="FFC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7597671">
            <a:off x="6617676" y="3886956"/>
            <a:ext cx="1022495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86182" y="5715016"/>
            <a:ext cx="51924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Приведите свои примеры</a:t>
            </a:r>
          </a:p>
          <a:p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имущественных отношений.</a:t>
            </a:r>
            <a:endParaRPr lang="ru-RU" sz="28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  <p:bldP spid="9" grpId="0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214398"/>
            <a:ext cx="7215238" cy="564360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Имущественные отношения </a:t>
            </a:r>
            <a:r>
              <a:rPr lang="ru-RU" sz="4800" dirty="0" smtClean="0">
                <a:latin typeface="Monotype Corsiva" pitchFamily="66" charset="0"/>
              </a:rPr>
              <a:t>– </a:t>
            </a:r>
            <a:r>
              <a:rPr lang="ru-RU" sz="4800" b="1" dirty="0" smtClean="0">
                <a:latin typeface="Monotype Corsiva" pitchFamily="66" charset="0"/>
              </a:rPr>
              <a:t>это отношения между людьми, возникающие по поводу имущества; в основе таких отношений лежит         	</a:t>
            </a:r>
            <a:r>
              <a:rPr lang="ru-RU" sz="4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 на собственность.</a:t>
            </a:r>
            <a:endParaRPr lang="ru-RU" sz="4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C:\Documents and Settings\Домашний\Мои документы\Мои рисунки\Организатор клипов (Microsoft)\j03522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11670">
            <a:off x="7612998" y="193911"/>
            <a:ext cx="1359525" cy="1247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5072098" cy="1143000"/>
          </a:xfrm>
          <a:solidFill>
            <a:schemeClr val="accent3"/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 такое </a:t>
            </a:r>
            <a:r>
              <a:rPr lang="ru-RU" sz="4400" b="1" i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собственность</a:t>
            </a:r>
            <a:r>
              <a:rPr lang="ru-RU" sz="4400" b="1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4400" b="1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251520" y="1052736"/>
            <a:ext cx="4040188" cy="639762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Экономический аспект</a:t>
            </a:r>
            <a:endParaRPr lang="ru-RU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142844" y="1857364"/>
            <a:ext cx="4143404" cy="4857784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Собственность отражает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отношения между людьми по поводу </a:t>
            </a:r>
            <a:r>
              <a:rPr lang="ru-RU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принадлежности, раздела и передела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объектов собственности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Форма собственности на средства производства;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Способ присвоения средств производства определяет характер производственных отношений.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316507" y="285728"/>
            <a:ext cx="3827493" cy="63976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Отношения собственности на различных  исторических этапах</a:t>
            </a:r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428736"/>
            <a:ext cx="3838058" cy="388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019615"/>
            <a:ext cx="3286148" cy="56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2000240"/>
            <a:ext cx="4693654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uiExpand="1" build="p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  <a:solidFill>
            <a:schemeClr val="accent4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Собственность 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юридическая категория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1285860"/>
            <a:ext cx="8858312" cy="5286412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Право собственности </a:t>
            </a:r>
            <a:r>
              <a:rPr lang="ru-RU" b="1" dirty="0" smtClean="0"/>
              <a:t>– совокупность правовых норм, закрепляющих, регулирующих и охраняющих принадлежность материальных благ   конкретным людям.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3571876"/>
            <a:ext cx="32861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владеть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4357694"/>
            <a:ext cx="4218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пользоваться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5214950"/>
            <a:ext cx="4734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распоряжаться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4786314" y="3714752"/>
            <a:ext cx="714380" cy="2214578"/>
          </a:xfrm>
          <a:prstGeom prst="rightBrace">
            <a:avLst>
              <a:gd name="adj1" fmla="val 34238"/>
              <a:gd name="adj2" fmla="val 50000"/>
            </a:avLst>
          </a:prstGeom>
          <a:ln w="6032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3711">
            <a:off x="5856637" y="3300496"/>
            <a:ext cx="2029432" cy="3200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143504" y="4714884"/>
            <a:ext cx="364333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Статья 35</a:t>
            </a:r>
            <a:endParaRPr lang="ru-RU" sz="5400" b="1" i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54831">
            <a:off x="6733523" y="2885393"/>
            <a:ext cx="2095500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7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7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9" grpId="0"/>
      <p:bldP spid="10" grpId="0" animBg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Собственность -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sz="36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</a:t>
            </a:r>
            <a:r>
              <a:rPr lang="ru-RU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ринадлежность материальных, духовных ценностей, денежных средств определённым лицам – собственникам; </a:t>
            </a:r>
          </a:p>
          <a:p>
            <a:r>
              <a:rPr lang="ru-RU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юридическое право на такую принадлежность, на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владение</a:t>
            </a:r>
            <a:r>
              <a:rPr lang="ru-RU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,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пользование</a:t>
            </a:r>
            <a:r>
              <a:rPr lang="ru-RU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и </a:t>
            </a:r>
            <a:r>
              <a:rPr lang="ru-RU" sz="36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распоряжение</a:t>
            </a:r>
            <a:r>
              <a:rPr lang="ru-RU" sz="36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объектом собственности.</a:t>
            </a:r>
            <a:endParaRPr lang="ru-RU" sz="36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4098" name="Picture 2" descr="C:\Documents and Settings\Домашний\Мои документы\Мои рисунки\Организатор клипов (Microsoft)\j0352213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142852"/>
            <a:ext cx="1789568" cy="1641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Домашний\Local Settings\Temporary Internet Files\Content.IE5\OHABS1MR\MP90043319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946799"/>
            <a:ext cx="3643338" cy="2911201"/>
          </a:xfrm>
          <a:prstGeom prst="rect">
            <a:avLst/>
          </a:prstGeom>
          <a:noFill/>
        </p:spPr>
      </p:pic>
      <p:pic>
        <p:nvPicPr>
          <p:cNvPr id="3074" name="Picture 2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00240"/>
            <a:ext cx="3132678" cy="1966921"/>
          </a:xfrm>
          <a:prstGeom prst="rect">
            <a:avLst/>
          </a:prstGeom>
          <a:noFill/>
        </p:spPr>
      </p:pic>
      <p:pic>
        <p:nvPicPr>
          <p:cNvPr id="3079" name="Picture 7" descr="C:\Documents and Settings\Домашний\Local Settings\Temporary Internet Files\Content.IE5\S9UJS1QJ\MC90018609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85728"/>
            <a:ext cx="1769364" cy="1821485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214546" y="142852"/>
            <a:ext cx="24214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Владение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785794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Фактическое  обладание вещью, создающее для обладателя возможность непосредственного воздействия на вещь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1785926"/>
            <a:ext cx="3964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4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спользование</a:t>
            </a:r>
            <a:endParaRPr lang="ru-RU" sz="4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2500306"/>
            <a:ext cx="3355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Извлечение из имущества полезных свойств</a:t>
            </a:r>
            <a:endParaRPr lang="ru-RU" sz="2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286248" y="3929066"/>
            <a:ext cx="411042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Распоряжение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4942" y="4643446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Возможность изменения принадлежности имущества, его состояния, назначения, включая полную или частичную передачу прав на него другим лицам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 оформления 'Слишком много файлов'">
  <a:themeElements>
    <a:clrScheme name="Шаблон оформления 'Слишком много файлов'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'Слишком много файлов'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Слишком много файлов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352</Words>
  <Application>Microsoft Office PowerPoint</Application>
  <PresentationFormat>Экран (4:3)</PresentationFormat>
  <Paragraphs>77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Аспект</vt:lpstr>
      <vt:lpstr>Начальная</vt:lpstr>
      <vt:lpstr>Шаблон оформления 'Слишком много файлов'</vt:lpstr>
      <vt:lpstr>Тема Office</vt:lpstr>
      <vt:lpstr>Открытая</vt:lpstr>
      <vt:lpstr>Справедливость</vt:lpstr>
      <vt:lpstr>Тема: §13. Собственность.</vt:lpstr>
      <vt:lpstr>Слайд 2</vt:lpstr>
      <vt:lpstr>Слайд 3</vt:lpstr>
      <vt:lpstr>Имущественные отношения</vt:lpstr>
      <vt:lpstr>Слайд 5</vt:lpstr>
      <vt:lpstr>Что такое собственность?</vt:lpstr>
      <vt:lpstr>Собственность  как юридическая категория</vt:lpstr>
      <vt:lpstr>Собственность -</vt:lpstr>
      <vt:lpstr>Слайд 9</vt:lpstr>
      <vt:lpstr>Субъекты права собственности (собственники)</vt:lpstr>
      <vt:lpstr>Тест</vt:lpstr>
      <vt:lpstr>Домашнее задание: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§13. Собственность.</dc:title>
  <dc:creator>Dima</dc:creator>
  <cp:lastModifiedBy>Дима</cp:lastModifiedBy>
  <cp:revision>65</cp:revision>
  <dcterms:created xsi:type="dcterms:W3CDTF">2012-01-09T18:47:35Z</dcterms:created>
  <dcterms:modified xsi:type="dcterms:W3CDTF">2013-01-13T15:39:52Z</dcterms:modified>
</cp:coreProperties>
</file>